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85" r:id="rId4"/>
    <p:sldId id="271" r:id="rId5"/>
    <p:sldId id="272" r:id="rId6"/>
    <p:sldId id="273" r:id="rId7"/>
    <p:sldId id="274" r:id="rId8"/>
    <p:sldId id="275" r:id="rId9"/>
    <p:sldId id="276" r:id="rId10"/>
    <p:sldId id="277" r:id="rId11"/>
    <p:sldId id="279" r:id="rId12"/>
    <p:sldId id="280" r:id="rId13"/>
    <p:sldId id="281" r:id="rId14"/>
    <p:sldId id="282" r:id="rId15"/>
    <p:sldId id="283" r:id="rId16"/>
    <p:sldId id="258" r:id="rId17"/>
    <p:sldId id="259" r:id="rId18"/>
    <p:sldId id="260" r:id="rId19"/>
    <p:sldId id="261" r:id="rId20"/>
    <p:sldId id="262" r:id="rId21"/>
    <p:sldId id="263" r:id="rId22"/>
    <p:sldId id="264" r:id="rId23"/>
    <p:sldId id="265" r:id="rId24"/>
    <p:sldId id="266" r:id="rId25"/>
    <p:sldId id="26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80" autoAdjust="0"/>
  </p:normalViewPr>
  <p:slideViewPr>
    <p:cSldViewPr snapToGrid="0">
      <p:cViewPr varScale="1">
        <p:scale>
          <a:sx n="64" d="100"/>
          <a:sy n="64" d="100"/>
        </p:scale>
        <p:origin x="180" y="72"/>
      </p:cViewPr>
      <p:guideLst>
        <p:guide orient="horz" pos="2160"/>
        <p:guide pos="3840"/>
      </p:guideLst>
    </p:cSldViewPr>
  </p:slideViewPr>
  <p:outlineViewPr>
    <p:cViewPr>
      <p:scale>
        <a:sx n="33" d="100"/>
        <a:sy n="33" d="100"/>
      </p:scale>
      <p:origin x="72" y="185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5DC3D-7D48-4AE5-920B-67710A595E6A}" type="datetimeFigureOut">
              <a:rPr lang="es-ES"/>
              <a:pPr/>
              <a:t>11/06/2016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03EAA1-E2B6-4555-9FF2-3D48E78F24AC}" type="slidenum">
              <a:rPr lang="es-ES"/>
              <a:pPr/>
              <a:t>‹Nº›</a:t>
            </a:fld>
            <a:endParaRPr lang="es-ES"/>
          </a:p>
        </p:txBody>
      </p:sp>
    </p:spTree>
    <p:extLst>
      <p:ext uri="{BB962C8B-B14F-4D97-AF65-F5344CB8AC3E}">
        <p14:creationId xmlns:p14="http://schemas.microsoft.com/office/powerpoint/2010/main" val="221673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F03EAA1-E2B6-4555-9FF2-3D48E78F24AC}" type="slidenum">
              <a:rPr lang="es-ES"/>
              <a:pPr/>
              <a:t>1</a:t>
            </a:fld>
            <a:endParaRPr lang="es-ES"/>
          </a:p>
        </p:txBody>
      </p:sp>
    </p:spTree>
    <p:extLst>
      <p:ext uri="{BB962C8B-B14F-4D97-AF65-F5344CB8AC3E}">
        <p14:creationId xmlns:p14="http://schemas.microsoft.com/office/powerpoint/2010/main" val="3729476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F03EAA1-E2B6-4555-9FF2-3D48E78F24AC}" type="slidenum">
              <a:rPr lang="es-ES"/>
              <a:pPr/>
              <a:t>23</a:t>
            </a:fld>
            <a:endParaRPr lang="es-ES"/>
          </a:p>
        </p:txBody>
      </p:sp>
    </p:spTree>
    <p:extLst>
      <p:ext uri="{BB962C8B-B14F-4D97-AF65-F5344CB8AC3E}">
        <p14:creationId xmlns:p14="http://schemas.microsoft.com/office/powerpoint/2010/main" val="4170567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F03EAA1-E2B6-4555-9FF2-3D48E78F24AC}" type="slidenum">
              <a:rPr lang="es-ES"/>
              <a:pPr/>
              <a:t>2</a:t>
            </a:fld>
            <a:endParaRPr lang="es-ES"/>
          </a:p>
        </p:txBody>
      </p:sp>
    </p:spTree>
    <p:extLst>
      <p:ext uri="{BB962C8B-B14F-4D97-AF65-F5344CB8AC3E}">
        <p14:creationId xmlns:p14="http://schemas.microsoft.com/office/powerpoint/2010/main" val="3892090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F03EAA1-E2B6-4555-9FF2-3D48E78F24AC}" type="slidenum">
              <a:rPr lang="es-ES"/>
              <a:pPr/>
              <a:t>16</a:t>
            </a:fld>
            <a:endParaRPr lang="es-ES"/>
          </a:p>
        </p:txBody>
      </p:sp>
    </p:spTree>
    <p:extLst>
      <p:ext uri="{BB962C8B-B14F-4D97-AF65-F5344CB8AC3E}">
        <p14:creationId xmlns:p14="http://schemas.microsoft.com/office/powerpoint/2010/main" val="827517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F03EAA1-E2B6-4555-9FF2-3D48E78F24AC}" type="slidenum">
              <a:rPr lang="es-ES"/>
              <a:pPr/>
              <a:t>17</a:t>
            </a:fld>
            <a:endParaRPr lang="es-ES"/>
          </a:p>
        </p:txBody>
      </p:sp>
    </p:spTree>
    <p:extLst>
      <p:ext uri="{BB962C8B-B14F-4D97-AF65-F5344CB8AC3E}">
        <p14:creationId xmlns:p14="http://schemas.microsoft.com/office/powerpoint/2010/main" val="59002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F03EAA1-E2B6-4555-9FF2-3D48E78F24AC}" type="slidenum">
              <a:rPr lang="es-ES"/>
              <a:pPr/>
              <a:t>18</a:t>
            </a:fld>
            <a:endParaRPr lang="es-ES"/>
          </a:p>
        </p:txBody>
      </p:sp>
    </p:spTree>
    <p:extLst>
      <p:ext uri="{BB962C8B-B14F-4D97-AF65-F5344CB8AC3E}">
        <p14:creationId xmlns:p14="http://schemas.microsoft.com/office/powerpoint/2010/main" val="191558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F03EAA1-E2B6-4555-9FF2-3D48E78F24AC}" type="slidenum">
              <a:rPr lang="es-ES"/>
              <a:pPr/>
              <a:t>19</a:t>
            </a:fld>
            <a:endParaRPr lang="es-ES"/>
          </a:p>
        </p:txBody>
      </p:sp>
    </p:spTree>
    <p:extLst>
      <p:ext uri="{BB962C8B-B14F-4D97-AF65-F5344CB8AC3E}">
        <p14:creationId xmlns:p14="http://schemas.microsoft.com/office/powerpoint/2010/main" val="107149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F03EAA1-E2B6-4555-9FF2-3D48E78F24AC}" type="slidenum">
              <a:rPr lang="es-ES"/>
              <a:pPr/>
              <a:t>20</a:t>
            </a:fld>
            <a:endParaRPr lang="es-ES"/>
          </a:p>
        </p:txBody>
      </p:sp>
    </p:spTree>
    <p:extLst>
      <p:ext uri="{BB962C8B-B14F-4D97-AF65-F5344CB8AC3E}">
        <p14:creationId xmlns:p14="http://schemas.microsoft.com/office/powerpoint/2010/main" val="4006233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F03EAA1-E2B6-4555-9FF2-3D48E78F24AC}" type="slidenum">
              <a:rPr lang="es-ES"/>
              <a:pPr/>
              <a:t>21</a:t>
            </a:fld>
            <a:endParaRPr lang="es-ES"/>
          </a:p>
        </p:txBody>
      </p:sp>
    </p:spTree>
    <p:extLst>
      <p:ext uri="{BB962C8B-B14F-4D97-AF65-F5344CB8AC3E}">
        <p14:creationId xmlns:p14="http://schemas.microsoft.com/office/powerpoint/2010/main" val="19437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F03EAA1-E2B6-4555-9FF2-3D48E78F24AC}" type="slidenum">
              <a:rPr lang="es-ES"/>
              <a:pPr/>
              <a:t>22</a:t>
            </a:fld>
            <a:endParaRPr lang="es-ES"/>
          </a:p>
        </p:txBody>
      </p:sp>
    </p:spTree>
    <p:extLst>
      <p:ext uri="{BB962C8B-B14F-4D97-AF65-F5344CB8AC3E}">
        <p14:creationId xmlns:p14="http://schemas.microsoft.com/office/powerpoint/2010/main" val="3357136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6/11/2016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6/11/2016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172121" y="2887579"/>
            <a:ext cx="8078786" cy="631291"/>
          </a:xfrm>
        </p:spPr>
        <p:txBody>
          <a:bodyPr>
            <a:normAutofit/>
          </a:bodyPr>
          <a:lstStyle/>
          <a:p>
            <a:r>
              <a:rPr lang="es-MX" sz="3200" b="1" dirty="0">
                <a:latin typeface="Algerian" pitchFamily="82" charset="0"/>
              </a:rPr>
              <a:t>EL PERDON EN ELABORACION DEL DUELO</a:t>
            </a:r>
          </a:p>
        </p:txBody>
      </p:sp>
      <p:sp>
        <p:nvSpPr>
          <p:cNvPr id="3" name="Subtítulo 2"/>
          <p:cNvSpPr>
            <a:spLocks noGrp="1"/>
          </p:cNvSpPr>
          <p:nvPr>
            <p:ph type="subTitle" idx="1"/>
          </p:nvPr>
        </p:nvSpPr>
        <p:spPr>
          <a:xfrm>
            <a:off x="2589213" y="4940968"/>
            <a:ext cx="8915399" cy="962694"/>
          </a:xfrm>
        </p:spPr>
        <p:txBody>
          <a:bodyPr/>
          <a:lstStyle/>
          <a:p>
            <a:pPr algn="r"/>
            <a:r>
              <a:rPr lang="es-MX" b="1" dirty="0" smtClean="0">
                <a:latin typeface="AR DARLING" pitchFamily="2" charset="0"/>
              </a:rPr>
              <a:t>LIC. REGINA CANTU CAVAZOS .</a:t>
            </a:r>
          </a:p>
          <a:p>
            <a:pPr algn="r"/>
            <a:r>
              <a:rPr lang="es-MX" b="1" dirty="0" smtClean="0">
                <a:latin typeface="AR DARLING" pitchFamily="2" charset="0"/>
              </a:rPr>
              <a:t>JUNIO  DE 2016</a:t>
            </a:r>
            <a:endParaRPr lang="es-MX" b="1" dirty="0">
              <a:latin typeface="AR DARLING" pitchFamily="2"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3579" y="0"/>
            <a:ext cx="3208421" cy="1989221"/>
          </a:xfrm>
          <a:prstGeom prst="rect">
            <a:avLst/>
          </a:prstGeom>
        </p:spPr>
      </p:pic>
      <p:pic>
        <p:nvPicPr>
          <p:cNvPr id="5" name="Picture 2" descr="https://scontent.fmty1-1.fna.fbcdn.net/v/t1.0-9/10307387_683742411728770_7029106253265434222_n.jpg?oh=55948403e38df44602a09db9ae0cbfcd&amp;oe=57AFD757"/>
          <p:cNvPicPr>
            <a:picLocks noChangeAspect="1" noChangeArrowheads="1"/>
          </p:cNvPicPr>
          <p:nvPr/>
        </p:nvPicPr>
        <p:blipFill>
          <a:blip r:embed="rId4"/>
          <a:srcRect/>
          <a:stretch>
            <a:fillRect/>
          </a:stretch>
        </p:blipFill>
        <p:spPr bwMode="auto">
          <a:xfrm>
            <a:off x="-1" y="0"/>
            <a:ext cx="3144253" cy="1957137"/>
          </a:xfrm>
          <a:prstGeom prst="rect">
            <a:avLst/>
          </a:prstGeom>
          <a:noFill/>
        </p:spPr>
      </p:pic>
      <p:sp>
        <p:nvSpPr>
          <p:cNvPr id="6" name="5 CuadroTexto"/>
          <p:cNvSpPr txBox="1"/>
          <p:nvPr/>
        </p:nvSpPr>
        <p:spPr>
          <a:xfrm>
            <a:off x="1787236" y="2244435"/>
            <a:ext cx="8492837" cy="584775"/>
          </a:xfrm>
          <a:prstGeom prst="rect">
            <a:avLst/>
          </a:prstGeom>
          <a:noFill/>
        </p:spPr>
        <p:txBody>
          <a:bodyPr wrap="square" rtlCol="0">
            <a:spAutoFit/>
          </a:bodyPr>
          <a:lstStyle/>
          <a:p>
            <a:r>
              <a:rPr lang="es-MX" sz="3200" dirty="0" smtClean="0">
                <a:latin typeface="Algerian" pitchFamily="82" charset="0"/>
              </a:rPr>
              <a:t>DIPLOMADO DE LA PASTORAL DE LA SALUD</a:t>
            </a:r>
            <a:endParaRPr lang="es-MX" sz="3200" dirty="0">
              <a:latin typeface="Algerian" pitchFamily="82" charset="0"/>
            </a:endParaRPr>
          </a:p>
        </p:txBody>
      </p:sp>
    </p:spTree>
    <p:extLst>
      <p:ext uri="{BB962C8B-B14F-4D97-AF65-F5344CB8AC3E}">
        <p14:creationId xmlns:p14="http://schemas.microsoft.com/office/powerpoint/2010/main" val="4284372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2 Marcador de contenido"/>
          <p:cNvSpPr>
            <a:spLocks noGrp="1"/>
          </p:cNvSpPr>
          <p:nvPr>
            <p:ph sz="quarter" idx="1"/>
          </p:nvPr>
        </p:nvSpPr>
        <p:spPr>
          <a:xfrm>
            <a:off x="2021305" y="476251"/>
            <a:ext cx="9435878" cy="5997575"/>
          </a:xfrm>
        </p:spPr>
        <p:txBody>
          <a:bodyPr/>
          <a:lstStyle/>
          <a:p>
            <a:pPr marL="360363" indent="-360363" algn="just">
              <a:buClr>
                <a:schemeClr val="accent3"/>
              </a:buClr>
              <a:buSzPct val="100000"/>
              <a:buFont typeface="Wingdings" pitchFamily="2" charset="2"/>
              <a:buChar char="q"/>
              <a:defRPr/>
            </a:pPr>
            <a:r>
              <a:rPr lang="ru-RU" sz="2000" b="1" u="sng" dirty="0" smtClean="0"/>
              <a:t>Si todos</a:t>
            </a:r>
            <a:r>
              <a:rPr lang="es-MX" sz="2000" b="1" u="sng" dirty="0" smtClean="0"/>
              <a:t> </a:t>
            </a:r>
            <a:r>
              <a:rPr lang="ru-RU" sz="2000" b="1" u="sng" dirty="0" smtClean="0"/>
              <a:t>seguimos repitiendo el mismo papel, se repetirá el mismo patrón dañino</a:t>
            </a:r>
            <a:r>
              <a:rPr lang="ru-RU" sz="2000" b="1" dirty="0" smtClean="0"/>
              <a:t>; por eso, </a:t>
            </a:r>
            <a:r>
              <a:rPr lang="ru-RU" sz="2000" b="1" u="sng" dirty="0" smtClean="0"/>
              <a:t>cuando soltamos</a:t>
            </a:r>
            <a:r>
              <a:rPr lang="es-MX" sz="2000" b="1" u="sng" dirty="0" smtClean="0"/>
              <a:t> </a:t>
            </a:r>
            <a:r>
              <a:rPr lang="ru-RU" sz="2000" b="1" dirty="0" smtClean="0"/>
              <a:t>esa reacción y </a:t>
            </a:r>
            <a:r>
              <a:rPr lang="ru-RU" sz="2000" b="1" u="sng" dirty="0" smtClean="0"/>
              <a:t>finalmente respondemos con perdón y amor</a:t>
            </a:r>
            <a:r>
              <a:rPr lang="es-MX" sz="2000" b="1" u="sng" dirty="0" smtClean="0"/>
              <a:t>. N</a:t>
            </a:r>
            <a:r>
              <a:rPr lang="ru-RU" sz="2000" b="1" u="sng" dirty="0" smtClean="0"/>
              <a:t>os</a:t>
            </a:r>
            <a:r>
              <a:rPr lang="es-MX" sz="2000" b="1" u="sng" dirty="0" smtClean="0"/>
              <a:t> </a:t>
            </a:r>
            <a:r>
              <a:rPr lang="ru-RU" sz="2000" b="1" u="sng" dirty="0" smtClean="0"/>
              <a:t>libramos de un recuerdo doloroso. El secreto: el perdón nos libera.</a:t>
            </a:r>
            <a:endParaRPr lang="es-MX" sz="2000" b="1" u="sng" dirty="0" smtClean="0"/>
          </a:p>
          <a:p>
            <a:pPr marL="360363" indent="-360363" algn="just">
              <a:buClr>
                <a:schemeClr val="accent3"/>
              </a:buClr>
              <a:buSzPct val="100000"/>
              <a:buFont typeface="Wingdings" pitchFamily="2" charset="2"/>
              <a:buNone/>
              <a:defRPr/>
            </a:pPr>
            <a:endParaRPr lang="es-MX" sz="2000" b="1" dirty="0" smtClean="0"/>
          </a:p>
          <a:p>
            <a:pPr marL="360363" indent="-360363" algn="just">
              <a:buClr>
                <a:schemeClr val="accent3"/>
              </a:buClr>
              <a:buSzPct val="100000"/>
              <a:buFont typeface="Wingdings" pitchFamily="2" charset="2"/>
              <a:buNone/>
              <a:defRPr/>
            </a:pPr>
            <a:endParaRPr lang="es-MX" sz="2000" b="1" dirty="0" smtClean="0"/>
          </a:p>
          <a:p>
            <a:pPr algn="ctr">
              <a:buClr>
                <a:schemeClr val="accent3"/>
              </a:buClr>
              <a:buSzPct val="100000"/>
              <a:buFont typeface="Wingdings" pitchFamily="2" charset="2"/>
              <a:buChar char="v"/>
              <a:defRPr/>
            </a:pPr>
            <a:r>
              <a:rPr lang="es-MX" sz="2000" b="1" u="sng" dirty="0" smtClean="0"/>
              <a:t>I</a:t>
            </a:r>
            <a:r>
              <a:rPr lang="ru-RU" sz="2000" b="1" u="sng" dirty="0" smtClean="0"/>
              <a:t>NTERVENCIÓN TANATOLÓGICA</a:t>
            </a:r>
            <a:r>
              <a:rPr lang="es-MX" sz="2000" b="1" u="sng" dirty="0" smtClean="0"/>
              <a:t>: </a:t>
            </a:r>
            <a:r>
              <a:rPr lang="ru-RU" sz="2000" b="1" dirty="0" smtClean="0"/>
              <a:t>es posible aplicar técnicas que apoyan al individuo a elaborar</a:t>
            </a:r>
            <a:r>
              <a:rPr lang="es-MX" sz="2000" b="1" dirty="0" smtClean="0"/>
              <a:t> </a:t>
            </a:r>
            <a:r>
              <a:rPr lang="ru-RU" sz="2000" b="1" dirty="0" smtClean="0"/>
              <a:t>los asuntos pendientes y a sanar, aún en ausencia de la persona, incluso, si ésta ya falleció.</a:t>
            </a:r>
            <a:endParaRPr lang="es-MX" sz="2000" b="1" dirty="0" smtClean="0"/>
          </a:p>
          <a:p>
            <a:pPr>
              <a:defRPr/>
            </a:pPr>
            <a:endParaRPr lang="es-MX" dirty="0" smtClean="0"/>
          </a:p>
        </p:txBody>
      </p:sp>
      <p:pic>
        <p:nvPicPr>
          <p:cNvPr id="5" name="Picture 8" descr="http://estres.comocombatir.com/wp-content/uploads/2011/08/diferencia_mobbing_laboral_roces_trabajo_estres.comocombatir1.jp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2255574" y="3946358"/>
            <a:ext cx="4800533" cy="2623610"/>
          </a:xfrm>
          <a:prstGeom prst="rect">
            <a:avLst/>
          </a:prstGeom>
          <a:noFill/>
          <a:ln w="38100">
            <a:solidFill>
              <a:schemeClr val="tx1"/>
            </a:solidFill>
          </a:ln>
        </p:spPr>
      </p:pic>
      <p:pic>
        <p:nvPicPr>
          <p:cNvPr id="25604" name="Picture 8" descr="http://tenerbuenasalud.com/wp-content/plugins/wp-o-matic/cache/cc836_70686_tratamiento-de-la-ansiedad.jpg"/>
          <p:cNvPicPr>
            <a:picLocks noChangeAspect="1" noChangeArrowheads="1"/>
          </p:cNvPicPr>
          <p:nvPr/>
        </p:nvPicPr>
        <p:blipFill>
          <a:blip r:embed="rId3"/>
          <a:srcRect/>
          <a:stretch>
            <a:fillRect/>
          </a:stretch>
        </p:blipFill>
        <p:spPr bwMode="auto">
          <a:xfrm>
            <a:off x="5422900" y="3946358"/>
            <a:ext cx="5090584" cy="2651293"/>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3" end="3"/>
                                            </p:txEl>
                                          </p:spTgt>
                                        </p:tgtEl>
                                        <p:attrNameLst>
                                          <p:attrName>style.visibility</p:attrName>
                                        </p:attrNameLst>
                                      </p:cBhvr>
                                      <p:to>
                                        <p:strVal val="visible"/>
                                      </p:to>
                                    </p:set>
                                    <p:animEffect transition="in" filter="fade">
                                      <p:cBhvr>
                                        <p:cTn id="12" dur="20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88168" y="404813"/>
            <a:ext cx="9801617" cy="652462"/>
          </a:xfrm>
        </p:spPr>
        <p:txBody>
          <a:bodyPr/>
          <a:lstStyle/>
          <a:p>
            <a:pPr>
              <a:defRPr/>
            </a:pPr>
            <a:r>
              <a:rPr lang="es-MX" b="1" dirty="0" smtClean="0">
                <a:solidFill>
                  <a:schemeClr val="tx1"/>
                </a:solidFill>
                <a:latin typeface="Algerian" pitchFamily="82" charset="0"/>
              </a:rPr>
              <a:t>3. </a:t>
            </a:r>
            <a:r>
              <a:rPr lang="es-MX" sz="3200" b="1" dirty="0" smtClean="0">
                <a:solidFill>
                  <a:schemeClr val="tx1"/>
                </a:solidFill>
                <a:latin typeface="Algerian" pitchFamily="82" charset="0"/>
              </a:rPr>
              <a:t>Prepararse espiritualmente para morir.</a:t>
            </a:r>
            <a:r>
              <a:rPr lang="es-MX" b="1" dirty="0" smtClean="0">
                <a:solidFill>
                  <a:schemeClr val="tx1"/>
                </a:solidFill>
                <a:latin typeface="Algerian" pitchFamily="82" charset="0"/>
              </a:rPr>
              <a:t> </a:t>
            </a:r>
            <a:endParaRPr lang="es-MX" b="1" dirty="0">
              <a:solidFill>
                <a:schemeClr val="tx1"/>
              </a:solidFill>
              <a:latin typeface="Algerian" pitchFamily="82" charset="0"/>
            </a:endParaRPr>
          </a:p>
        </p:txBody>
      </p:sp>
      <p:sp>
        <p:nvSpPr>
          <p:cNvPr id="26627" name="2 Marcador de contenido"/>
          <p:cNvSpPr>
            <a:spLocks noGrp="1"/>
          </p:cNvSpPr>
          <p:nvPr>
            <p:ph sz="quarter" idx="1"/>
          </p:nvPr>
        </p:nvSpPr>
        <p:spPr>
          <a:xfrm>
            <a:off x="930441" y="1125538"/>
            <a:ext cx="10446643" cy="5543550"/>
          </a:xfrm>
        </p:spPr>
        <p:txBody>
          <a:bodyPr/>
          <a:lstStyle/>
          <a:p>
            <a:pPr algn="just">
              <a:buClr>
                <a:schemeClr val="accent3"/>
              </a:buClr>
              <a:buSzPct val="100000"/>
              <a:buFont typeface="Wingdings" pitchFamily="2" charset="2"/>
              <a:buChar char="Ø"/>
              <a:defRPr/>
            </a:pPr>
            <a:r>
              <a:rPr lang="ru-RU" sz="2000" b="1" dirty="0" smtClean="0"/>
              <a:t>La muerte no es el fin, es sólo el comienzo. La muerte es la continuación de la vida. </a:t>
            </a:r>
            <a:endParaRPr lang="es-MX" sz="2000" b="1" dirty="0" smtClean="0"/>
          </a:p>
          <a:p>
            <a:pPr algn="just">
              <a:buClr>
                <a:schemeClr val="accent3"/>
              </a:buClr>
              <a:buSzPct val="100000"/>
              <a:buFont typeface="Wingdings" pitchFamily="2" charset="2"/>
              <a:buChar char="Ø"/>
              <a:defRPr/>
            </a:pPr>
            <a:endParaRPr lang="es-MX" sz="2000" b="1" dirty="0" smtClean="0"/>
          </a:p>
          <a:p>
            <a:pPr algn="just">
              <a:buClr>
                <a:schemeClr val="accent3"/>
              </a:buClr>
              <a:buSzPct val="100000"/>
              <a:buFont typeface="Wingdings" pitchFamily="2" charset="2"/>
              <a:buChar char="Ø"/>
              <a:defRPr/>
            </a:pPr>
            <a:r>
              <a:rPr lang="ru-RU" sz="2000" b="1" dirty="0" smtClean="0"/>
              <a:t>Es lo que</a:t>
            </a:r>
            <a:r>
              <a:rPr lang="es-MX" sz="2000" b="1" dirty="0" smtClean="0"/>
              <a:t> </a:t>
            </a:r>
            <a:r>
              <a:rPr lang="ru-RU" sz="2000" b="1" dirty="0" smtClean="0"/>
              <a:t>significa la vida eterna; es donde el alma encuentra a Dios, para hablarle, para continuar amándole</a:t>
            </a:r>
            <a:r>
              <a:rPr lang="es-MX" sz="2000" b="1" dirty="0" smtClean="0"/>
              <a:t> </a:t>
            </a:r>
            <a:r>
              <a:rPr lang="ru-RU" sz="2000" b="1" dirty="0" smtClean="0"/>
              <a:t>con más amor. </a:t>
            </a:r>
            <a:endParaRPr lang="es-MX" sz="2000" b="1" dirty="0" smtClean="0"/>
          </a:p>
          <a:p>
            <a:pPr algn="just">
              <a:buClr>
                <a:schemeClr val="accent3"/>
              </a:buClr>
              <a:buSzPct val="100000"/>
              <a:buFont typeface="Wingdings" pitchFamily="2" charset="2"/>
              <a:buChar char="Ø"/>
              <a:defRPr/>
            </a:pPr>
            <a:endParaRPr lang="es-MX" sz="2000" b="1" dirty="0" smtClean="0"/>
          </a:p>
          <a:p>
            <a:pPr algn="just">
              <a:buClr>
                <a:schemeClr val="accent3"/>
              </a:buClr>
              <a:buSzPct val="100000"/>
              <a:buFont typeface="Wingdings" pitchFamily="2" charset="2"/>
              <a:buChar char="Ø"/>
              <a:defRPr/>
            </a:pPr>
            <a:r>
              <a:rPr lang="ru-RU" sz="2000" b="1" dirty="0" smtClean="0"/>
              <a:t>En la muerte, sólo entregamos el cuerpo, pues el corazón y el alma vivirán siempre.</a:t>
            </a:r>
            <a:endParaRPr lang="es-MX" sz="2000" b="1" dirty="0" smtClean="0"/>
          </a:p>
          <a:p>
            <a:pPr algn="just">
              <a:buClr>
                <a:schemeClr val="accent3"/>
              </a:buClr>
              <a:buSzPct val="100000"/>
              <a:buFont typeface="Wingdings" pitchFamily="2" charset="2"/>
              <a:buChar char="Ø"/>
              <a:defRPr/>
            </a:pPr>
            <a:endParaRPr lang="es-MX" sz="2000" b="1" dirty="0" smtClean="0"/>
          </a:p>
          <a:p>
            <a:pPr algn="just">
              <a:buClr>
                <a:schemeClr val="accent3"/>
              </a:buClr>
              <a:buSzPct val="100000"/>
              <a:buFont typeface="Wingdings" pitchFamily="2" charset="2"/>
              <a:buChar char="Ø"/>
              <a:defRPr/>
            </a:pPr>
            <a:r>
              <a:rPr lang="ru-RU" sz="2000" b="1" dirty="0" smtClean="0"/>
              <a:t>El ayer pasó y el mañana aún no ha llegado; debemos vivir cada día como si fuera el último, para</a:t>
            </a:r>
            <a:r>
              <a:rPr lang="es-MX" sz="2000" b="1" dirty="0" smtClean="0"/>
              <a:t> </a:t>
            </a:r>
            <a:r>
              <a:rPr lang="ru-RU" sz="2000" b="1" dirty="0" smtClean="0"/>
              <a:t>que cuando Dios nos llame, estemos dispuestos y preparados a morir con el corazón limpio</a:t>
            </a:r>
            <a:r>
              <a:rPr lang="es-MX" sz="2000" b="1" dirty="0" smtClean="0"/>
              <a:t>. </a:t>
            </a:r>
          </a:p>
          <a:p>
            <a:pPr algn="just">
              <a:buClr>
                <a:schemeClr val="accent3"/>
              </a:buClr>
              <a:buSzPct val="100000"/>
              <a:buFont typeface="Wingdings" pitchFamily="2" charset="2"/>
              <a:buNone/>
              <a:defRPr/>
            </a:pPr>
            <a:r>
              <a:rPr lang="es-MX" sz="2000" b="1" dirty="0" smtClean="0">
                <a:latin typeface="Algerian" pitchFamily="82" charset="0"/>
              </a:rPr>
              <a:t>					DE MARIA TERESA DE CALCUTA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7">
                                            <p:txEl>
                                              <p:pRg st="0" end="0"/>
                                            </p:txEl>
                                          </p:spTgt>
                                        </p:tgtEl>
                                        <p:attrNameLst>
                                          <p:attrName>style.visibility</p:attrName>
                                        </p:attrNameLst>
                                      </p:cBhvr>
                                      <p:to>
                                        <p:strVal val="visible"/>
                                      </p:to>
                                    </p:set>
                                    <p:animEffect transition="in" filter="wipe(down)">
                                      <p:cBhvr>
                                        <p:cTn id="12" dur="500"/>
                                        <p:tgtEl>
                                          <p:spTgt spid="2662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down)">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down)">
                                      <p:cBhvr>
                                        <p:cTn id="22" dur="500"/>
                                        <p:tgtEl>
                                          <p:spTgt spid="2662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627">
                                            <p:txEl>
                                              <p:pRg st="6" end="6"/>
                                            </p:txEl>
                                          </p:spTgt>
                                        </p:tgtEl>
                                        <p:attrNameLst>
                                          <p:attrName>style.visibility</p:attrName>
                                        </p:attrNameLst>
                                      </p:cBhvr>
                                      <p:to>
                                        <p:strVal val="visible"/>
                                      </p:to>
                                    </p:set>
                                    <p:animEffect transition="in" filter="wipe(down)">
                                      <p:cBhvr>
                                        <p:cTn id="27" dur="500"/>
                                        <p:tgtEl>
                                          <p:spTgt spid="2662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627">
                                            <p:txEl>
                                              <p:pRg st="7" end="7"/>
                                            </p:txEl>
                                          </p:spTgt>
                                        </p:tgtEl>
                                        <p:attrNameLst>
                                          <p:attrName>style.visibility</p:attrName>
                                        </p:attrNameLst>
                                      </p:cBhvr>
                                      <p:to>
                                        <p:strVal val="visible"/>
                                      </p:to>
                                    </p:set>
                                    <p:animEffect transition="in" filter="wipe(down)">
                                      <p:cBhvr>
                                        <p:cTn id="32"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2 Marcador de contenido"/>
          <p:cNvSpPr>
            <a:spLocks noGrp="1"/>
          </p:cNvSpPr>
          <p:nvPr>
            <p:ph sz="quarter" idx="1"/>
          </p:nvPr>
        </p:nvSpPr>
        <p:spPr>
          <a:xfrm>
            <a:off x="1652337" y="404813"/>
            <a:ext cx="9819996" cy="6069012"/>
          </a:xfrm>
        </p:spPr>
        <p:txBody>
          <a:bodyPr>
            <a:normAutofit/>
          </a:bodyPr>
          <a:lstStyle/>
          <a:p>
            <a:pPr algn="just">
              <a:buClr>
                <a:schemeClr val="accent3"/>
              </a:buClr>
              <a:buSzPct val="100000"/>
              <a:buFont typeface="Wingdings" pitchFamily="2" charset="2"/>
              <a:buChar char="Ø"/>
              <a:defRPr/>
            </a:pPr>
            <a:r>
              <a:rPr lang="ru-RU" sz="2000" b="1" dirty="0" smtClean="0"/>
              <a:t>Parte de nuestra tarea al morir es encontrar la forma de </a:t>
            </a:r>
            <a:r>
              <a:rPr lang="es-MX" sz="2000" b="1" u="sng" dirty="0" smtClean="0"/>
              <a:t>“</a:t>
            </a:r>
            <a:r>
              <a:rPr lang="ru-RU" sz="2000" b="1" u="sng" dirty="0" smtClean="0"/>
              <a:t>hacer las paces con Dios</a:t>
            </a:r>
            <a:r>
              <a:rPr lang="es-MX" sz="2000" b="1" u="sng" dirty="0" smtClean="0"/>
              <a:t>”</a:t>
            </a:r>
            <a:r>
              <a:rPr lang="ru-RU" sz="2000" b="1" dirty="0" smtClean="0"/>
              <a:t>, confesando</a:t>
            </a:r>
            <a:r>
              <a:rPr lang="es-MX" sz="2000" b="1" dirty="0" smtClean="0"/>
              <a:t> </a:t>
            </a:r>
            <a:r>
              <a:rPr lang="ru-RU" sz="2000" b="1" dirty="0" smtClean="0"/>
              <a:t>nuestros errores y limpiando nuestra alma, y pidiendo (y deseando recibir) el perdón incondicional</a:t>
            </a:r>
            <a:r>
              <a:rPr lang="es-MX" sz="2000" b="1" dirty="0" smtClean="0"/>
              <a:t> </a:t>
            </a:r>
            <a:r>
              <a:rPr lang="ru-RU" sz="2000" b="1" dirty="0" smtClean="0"/>
              <a:t>de Dios.</a:t>
            </a:r>
            <a:endParaRPr lang="es-MX" sz="2000" b="1" dirty="0" smtClean="0"/>
          </a:p>
          <a:p>
            <a:pPr algn="just">
              <a:buClr>
                <a:schemeClr val="accent3"/>
              </a:buClr>
              <a:buSzPct val="100000"/>
              <a:buFont typeface="Wingdings" pitchFamily="2" charset="2"/>
              <a:buChar char="Ø"/>
              <a:defRPr/>
            </a:pPr>
            <a:endParaRPr lang="es-MX" sz="2000" b="1" dirty="0" smtClean="0"/>
          </a:p>
          <a:p>
            <a:pPr algn="just">
              <a:buClr>
                <a:schemeClr val="accent3"/>
              </a:buClr>
              <a:buSzPct val="100000"/>
              <a:buFont typeface="Wingdings" pitchFamily="2" charset="2"/>
              <a:buChar char="Ø"/>
              <a:defRPr/>
            </a:pPr>
            <a:r>
              <a:rPr lang="ru-RU" sz="2000" b="1" dirty="0" smtClean="0"/>
              <a:t>Si el moribundo considera que no merece perdón, podemos animarle a que medite en la</a:t>
            </a:r>
            <a:r>
              <a:rPr lang="es-MX" sz="2000" b="1" dirty="0" smtClean="0"/>
              <a:t> </a:t>
            </a:r>
            <a:r>
              <a:rPr lang="ru-RU" sz="2000" b="1" dirty="0" smtClean="0"/>
              <a:t>misericordia y el amor de Dios, para lo que </a:t>
            </a:r>
            <a:r>
              <a:rPr lang="ru-RU" sz="2000" b="1" u="sng" dirty="0" smtClean="0"/>
              <a:t>puede utilizar parábolas </a:t>
            </a:r>
            <a:r>
              <a:rPr lang="ru-RU" sz="2000" b="1" dirty="0" smtClean="0"/>
              <a:t>de la Biblia, como la del padre</a:t>
            </a:r>
            <a:r>
              <a:rPr lang="es-MX" sz="2000" b="1" dirty="0" smtClean="0"/>
              <a:t> </a:t>
            </a:r>
            <a:r>
              <a:rPr lang="ru-RU" sz="2000" b="1" dirty="0" smtClean="0"/>
              <a:t>que perdona al hijo</a:t>
            </a:r>
            <a:r>
              <a:rPr lang="es-MX" sz="2000" b="1" dirty="0" smtClean="0"/>
              <a:t> </a:t>
            </a:r>
            <a:r>
              <a:rPr lang="ru-RU" sz="2000" b="1" dirty="0" smtClean="0"/>
              <a:t>pródigo y lo recibe en su casa.</a:t>
            </a:r>
            <a:endParaRPr lang="es-MX" sz="2000" b="1" dirty="0" smtClean="0"/>
          </a:p>
          <a:p>
            <a:pPr algn="just">
              <a:buClr>
                <a:schemeClr val="accent3"/>
              </a:buClr>
              <a:buSzPct val="100000"/>
              <a:buFont typeface="Wingdings" pitchFamily="2" charset="2"/>
              <a:buNone/>
              <a:defRPr/>
            </a:pPr>
            <a:endParaRPr lang="es-MX" sz="2000" b="1" dirty="0" smtClean="0"/>
          </a:p>
          <a:p>
            <a:pPr algn="ctr">
              <a:buClr>
                <a:schemeClr val="accent3"/>
              </a:buClr>
              <a:buSzPct val="100000"/>
              <a:buFont typeface="Wingdings" pitchFamily="2" charset="2"/>
              <a:buChar char="Ø"/>
              <a:defRPr/>
            </a:pPr>
            <a:r>
              <a:rPr lang="es-MX" sz="2000" b="1" dirty="0" smtClean="0"/>
              <a:t> </a:t>
            </a:r>
            <a:r>
              <a:rPr lang="ru-RU" sz="2000" b="1" u="sng" dirty="0" smtClean="0"/>
              <a:t>EL PERDÓN Y EL AMOR DE DIOS YA ESTÁN PRESENTES</a:t>
            </a:r>
            <a:r>
              <a:rPr lang="es-MX" sz="2000" b="1" u="sng" dirty="0" smtClean="0"/>
              <a:t> </a:t>
            </a:r>
            <a:r>
              <a:rPr lang="ru-RU" sz="2000" b="1" u="sng" dirty="0" smtClean="0"/>
              <a:t>TAN PRONTO</a:t>
            </a:r>
            <a:endParaRPr lang="es-MX" sz="2000" b="1" u="sng" dirty="0" smtClean="0"/>
          </a:p>
          <a:p>
            <a:pPr algn="ctr">
              <a:buClr>
                <a:schemeClr val="accent3"/>
              </a:buClr>
              <a:buSzPct val="100000"/>
              <a:buNone/>
              <a:defRPr/>
            </a:pPr>
            <a:r>
              <a:rPr lang="ru-RU" sz="2000" b="1" u="sng" dirty="0" smtClean="0"/>
              <a:t> COMO SENTIMOS REMORDIMIENTO, TAN PRONTO COMO </a:t>
            </a:r>
            <a:endParaRPr lang="es-MX" sz="2000" b="1" u="sng" dirty="0" smtClean="0"/>
          </a:p>
          <a:p>
            <a:pPr algn="ctr">
              <a:buClr>
                <a:schemeClr val="accent3"/>
              </a:buClr>
              <a:buSzPct val="100000"/>
              <a:buNone/>
              <a:defRPr/>
            </a:pPr>
            <a:r>
              <a:rPr lang="ru-RU" sz="2000" b="1" u="sng" dirty="0" smtClean="0"/>
              <a:t>CONFESAMOS </a:t>
            </a:r>
            <a:r>
              <a:rPr lang="es-MX" sz="2000" b="1" u="sng" dirty="0" smtClean="0"/>
              <a:t> </a:t>
            </a:r>
            <a:r>
              <a:rPr lang="ru-RU" sz="2000" b="1" u="sng" dirty="0" smtClean="0"/>
              <a:t>Y PEDIMOS PERDÓN.</a:t>
            </a:r>
            <a:endParaRPr lang="es-MX" sz="2000" b="1" u="sng"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2000"/>
                                        <p:tgtEl>
                                          <p:spTgt spid="276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fade">
                                      <p:cBhvr>
                                        <p:cTn id="12" dur="2000"/>
                                        <p:tgtEl>
                                          <p:spTgt spid="276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4" end="4"/>
                                            </p:txEl>
                                          </p:spTgt>
                                        </p:tgtEl>
                                        <p:attrNameLst>
                                          <p:attrName>style.visibility</p:attrName>
                                        </p:attrNameLst>
                                      </p:cBhvr>
                                      <p:to>
                                        <p:strVal val="visible"/>
                                      </p:to>
                                    </p:set>
                                    <p:animEffect transition="in" filter="fade">
                                      <p:cBhvr>
                                        <p:cTn id="17" dur="2000"/>
                                        <p:tgtEl>
                                          <p:spTgt spid="2765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5" end="5"/>
                                            </p:txEl>
                                          </p:spTgt>
                                        </p:tgtEl>
                                        <p:attrNameLst>
                                          <p:attrName>style.visibility</p:attrName>
                                        </p:attrNameLst>
                                      </p:cBhvr>
                                      <p:to>
                                        <p:strVal val="visible"/>
                                      </p:to>
                                    </p:set>
                                    <p:animEffect transition="in" filter="fade">
                                      <p:cBhvr>
                                        <p:cTn id="22" dur="2000"/>
                                        <p:tgtEl>
                                          <p:spTgt spid="2765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Effect transition="in" filter="fade">
                                      <p:cBhvr>
                                        <p:cTn id="27" dur="20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91327" y="301291"/>
            <a:ext cx="7475622" cy="579438"/>
          </a:xfrm>
        </p:spPr>
        <p:txBody>
          <a:bodyPr/>
          <a:lstStyle/>
          <a:p>
            <a:pPr>
              <a:defRPr/>
            </a:pPr>
            <a:r>
              <a:rPr lang="es-MX" sz="3200" dirty="0" smtClean="0">
                <a:solidFill>
                  <a:schemeClr val="tx1"/>
                </a:solidFill>
                <a:latin typeface="Algerian" pitchFamily="82" charset="0"/>
              </a:rPr>
              <a:t>4. Encontrar el sentido de vida.</a:t>
            </a:r>
            <a:endParaRPr lang="es-MX" dirty="0">
              <a:solidFill>
                <a:schemeClr val="tx1"/>
              </a:solidFill>
              <a:latin typeface="Algerian" pitchFamily="82" charset="0"/>
            </a:endParaRPr>
          </a:p>
        </p:txBody>
      </p:sp>
      <p:sp>
        <p:nvSpPr>
          <p:cNvPr id="28675" name="2 Marcador de contenido"/>
          <p:cNvSpPr>
            <a:spLocks noGrp="1"/>
          </p:cNvSpPr>
          <p:nvPr>
            <p:ph sz="quarter" idx="1"/>
          </p:nvPr>
        </p:nvSpPr>
        <p:spPr>
          <a:xfrm>
            <a:off x="1267326" y="1052513"/>
            <a:ext cx="10300258" cy="5421312"/>
          </a:xfrm>
        </p:spPr>
        <p:txBody>
          <a:bodyPr/>
          <a:lstStyle/>
          <a:p>
            <a:pPr marL="360363" indent="-360363" algn="just">
              <a:buClr>
                <a:schemeClr val="accent3"/>
              </a:buClr>
              <a:buSzPct val="100000"/>
              <a:buFont typeface="Wingdings" pitchFamily="2" charset="2"/>
              <a:buChar char="Ø"/>
              <a:tabLst>
                <a:tab pos="360363" algn="l"/>
              </a:tabLst>
              <a:defRPr/>
            </a:pPr>
            <a:r>
              <a:rPr lang="es-MX" sz="2000" b="1" dirty="0" smtClean="0"/>
              <a:t>El recordar </a:t>
            </a:r>
            <a:r>
              <a:rPr lang="ru-RU" sz="2000" b="1" dirty="0" smtClean="0"/>
              <a:t>las escenas y momentos significativos del pasado, con la fuerza que da</a:t>
            </a:r>
            <a:r>
              <a:rPr lang="es-MX" sz="2000" b="1" dirty="0" smtClean="0"/>
              <a:t> </a:t>
            </a:r>
            <a:r>
              <a:rPr lang="ru-RU" sz="2000" b="1" dirty="0" smtClean="0"/>
              <a:t>la percepción  la vida</a:t>
            </a:r>
            <a:r>
              <a:rPr lang="es-MX" sz="2000" b="1" dirty="0" smtClean="0"/>
              <a:t>.    </a:t>
            </a:r>
            <a:r>
              <a:rPr lang="ru-RU" sz="2000" b="1" dirty="0" smtClean="0"/>
              <a:t> </a:t>
            </a:r>
            <a:r>
              <a:rPr lang="es-MX" sz="2000" b="1" dirty="0" smtClean="0"/>
              <a:t>E</a:t>
            </a:r>
            <a:r>
              <a:rPr lang="ru-RU" sz="2000" b="1" dirty="0" smtClean="0"/>
              <a:t>s muy </a:t>
            </a:r>
            <a:r>
              <a:rPr lang="es-MX" sz="2000" b="1" dirty="0" smtClean="0"/>
              <a:t>es </a:t>
            </a:r>
            <a:r>
              <a:rPr lang="ru-RU" sz="2000" b="1" dirty="0" smtClean="0"/>
              <a:t>posible que nos preguntemos:</a:t>
            </a:r>
            <a:endParaRPr lang="es-MX" sz="2000" b="1" dirty="0" smtClean="0"/>
          </a:p>
          <a:p>
            <a:pPr marL="360363" indent="-360363" algn="just">
              <a:buClr>
                <a:schemeClr val="accent3"/>
              </a:buClr>
              <a:buSzPct val="100000"/>
              <a:buFont typeface="Wingdings" pitchFamily="2" charset="2"/>
              <a:buNone/>
              <a:tabLst>
                <a:tab pos="360363" algn="l"/>
              </a:tabLst>
              <a:defRPr/>
            </a:pPr>
            <a:r>
              <a:rPr lang="ru-RU" sz="2000" b="1" dirty="0" smtClean="0"/>
              <a:t> </a:t>
            </a:r>
            <a:r>
              <a:rPr lang="es-MX" sz="2000" b="1" dirty="0" smtClean="0"/>
              <a:t>  	</a:t>
            </a:r>
            <a:r>
              <a:rPr lang="ru-RU" sz="2000" b="1" dirty="0" smtClean="0"/>
              <a:t>¿Para qué?</a:t>
            </a:r>
            <a:r>
              <a:rPr lang="es-MX" sz="2000" b="1" dirty="0" smtClean="0"/>
              <a:t>........... </a:t>
            </a:r>
          </a:p>
          <a:p>
            <a:pPr algn="just">
              <a:buClr>
                <a:schemeClr val="accent3"/>
              </a:buClr>
              <a:buSzPct val="100000"/>
              <a:buFont typeface="Wingdings" pitchFamily="2" charset="2"/>
              <a:buNone/>
              <a:defRPr/>
            </a:pPr>
            <a:r>
              <a:rPr lang="es-MX" sz="2000" b="1" dirty="0" smtClean="0"/>
              <a:t>	</a:t>
            </a:r>
            <a:r>
              <a:rPr lang="ru-RU" sz="2000" b="1" dirty="0" smtClean="0"/>
              <a:t>¿De qué ha servido mi vida?</a:t>
            </a:r>
            <a:r>
              <a:rPr lang="es-MX" sz="2000" b="1" dirty="0" smtClean="0"/>
              <a:t>.... </a:t>
            </a:r>
          </a:p>
          <a:p>
            <a:pPr algn="just">
              <a:buClr>
                <a:schemeClr val="accent3"/>
              </a:buClr>
              <a:buSzPct val="100000"/>
              <a:buFont typeface="Wingdings" pitchFamily="2" charset="2"/>
              <a:buNone/>
              <a:defRPr/>
            </a:pPr>
            <a:r>
              <a:rPr lang="es-MX" sz="2000" b="1" dirty="0" smtClean="0"/>
              <a:t>	</a:t>
            </a:r>
            <a:r>
              <a:rPr lang="ru-RU" sz="2000" b="1" dirty="0" smtClean="0"/>
              <a:t>¿Qué he</a:t>
            </a:r>
            <a:r>
              <a:rPr lang="es-MX" sz="2000" b="1" dirty="0" smtClean="0"/>
              <a:t> </a:t>
            </a:r>
            <a:r>
              <a:rPr lang="ru-RU" sz="2000" b="1" dirty="0" smtClean="0"/>
              <a:t>conseguido?</a:t>
            </a:r>
            <a:r>
              <a:rPr lang="es-MX" sz="2000" b="1" dirty="0" smtClean="0"/>
              <a:t>.....</a:t>
            </a:r>
          </a:p>
          <a:p>
            <a:pPr algn="just">
              <a:buClr>
                <a:schemeClr val="accent3"/>
              </a:buClr>
              <a:buSzPct val="100000"/>
              <a:buFont typeface="Wingdings" pitchFamily="2" charset="2"/>
              <a:buNone/>
              <a:defRPr/>
            </a:pPr>
            <a:endParaRPr lang="es-MX" sz="2000" b="1" dirty="0" smtClean="0"/>
          </a:p>
          <a:p>
            <a:pPr algn="just">
              <a:buClr>
                <a:schemeClr val="accent3"/>
              </a:buClr>
              <a:buSzPct val="100000"/>
              <a:buFont typeface="Wingdings" pitchFamily="2" charset="2"/>
              <a:buNone/>
              <a:defRPr/>
            </a:pPr>
            <a:endParaRPr lang="es-MX" sz="2000" b="1" dirty="0" smtClean="0"/>
          </a:p>
          <a:p>
            <a:pPr algn="just">
              <a:buClr>
                <a:schemeClr val="accent3"/>
              </a:buClr>
              <a:buSzPct val="100000"/>
              <a:buFont typeface="Wingdings" pitchFamily="2" charset="2"/>
              <a:buChar char="Ø"/>
              <a:defRPr/>
            </a:pPr>
            <a:r>
              <a:rPr lang="es-MX" sz="2000" b="1" dirty="0" smtClean="0"/>
              <a:t> </a:t>
            </a:r>
            <a:r>
              <a:rPr lang="ru-RU" sz="2000" b="1" dirty="0" smtClean="0"/>
              <a:t>Si olvidamos considerar que nuestra vida es finita y por tanto preciosa, no nos</a:t>
            </a:r>
            <a:r>
              <a:rPr lang="es-MX" sz="2000" b="1" dirty="0" smtClean="0"/>
              <a:t> </a:t>
            </a:r>
            <a:r>
              <a:rPr lang="ru-RU" sz="2000" b="1" dirty="0" smtClean="0"/>
              <a:t>dedicaremos a ningún propósito que vaya más allá de la satisfacción de las necesidades inmediatas</a:t>
            </a:r>
            <a:r>
              <a:rPr lang="es-MX" sz="2000" b="1" dirty="0" smtClean="0"/>
              <a:t> </a:t>
            </a:r>
            <a:r>
              <a:rPr lang="ru-RU" sz="2000" b="1" dirty="0" smtClean="0"/>
              <a:t>y de  la gratificación</a:t>
            </a:r>
            <a:r>
              <a:rPr lang="es-MX" sz="2000" b="1" dirty="0" smtClean="0"/>
              <a:t> </a:t>
            </a:r>
            <a:r>
              <a:rPr lang="ru-RU" sz="2000" b="1" dirty="0" smtClean="0"/>
              <a:t>personal</a:t>
            </a:r>
            <a:r>
              <a:rPr lang="es-MX" sz="2000" b="1" dirty="0" smtClean="0"/>
              <a:t>.</a:t>
            </a:r>
          </a:p>
          <a:p>
            <a:pPr algn="just">
              <a:buClr>
                <a:schemeClr val="accent3"/>
              </a:buClr>
              <a:buSzPct val="100000"/>
              <a:buFont typeface="Wingdings" pitchFamily="2" charset="2"/>
              <a:buChar char="Ø"/>
              <a:defRPr/>
            </a:pPr>
            <a:endParaRPr lang="es-MX" dirty="0" smtClean="0"/>
          </a:p>
          <a:p>
            <a:pPr algn="just">
              <a:buClr>
                <a:schemeClr val="accent3"/>
              </a:buClr>
              <a:buSzPct val="100000"/>
              <a:buFont typeface="Wingdings" pitchFamily="2" charset="2"/>
              <a:buChar char="Ø"/>
              <a:defRPr/>
            </a:pPr>
            <a:endParaRPr lang="es-MX"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wipe(down)">
                                      <p:cBhvr>
                                        <p:cTn id="12" dur="500"/>
                                        <p:tgtEl>
                                          <p:spTgt spid="28675">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wipe(down)">
                                      <p:cBhvr>
                                        <p:cTn id="15" dur="500"/>
                                        <p:tgtEl>
                                          <p:spTgt spid="28675">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675">
                                            <p:txEl>
                                              <p:pRg st="2" end="2"/>
                                            </p:txEl>
                                          </p:spTgt>
                                        </p:tgtEl>
                                        <p:attrNameLst>
                                          <p:attrName>style.visibility</p:attrName>
                                        </p:attrNameLst>
                                      </p:cBhvr>
                                      <p:to>
                                        <p:strVal val="visible"/>
                                      </p:to>
                                    </p:set>
                                    <p:animEffect transition="in" filter="wipe(down)">
                                      <p:cBhvr>
                                        <p:cTn id="18" dur="500"/>
                                        <p:tgtEl>
                                          <p:spTgt spid="28675">
                                            <p:txEl>
                                              <p:pRg st="2" end="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8675">
                                            <p:txEl>
                                              <p:pRg st="3" end="3"/>
                                            </p:txEl>
                                          </p:spTgt>
                                        </p:tgtEl>
                                        <p:attrNameLst>
                                          <p:attrName>style.visibility</p:attrName>
                                        </p:attrNameLst>
                                      </p:cBhvr>
                                      <p:to>
                                        <p:strVal val="visible"/>
                                      </p:to>
                                    </p:set>
                                    <p:animEffect transition="in" filter="wipe(down)">
                                      <p:cBhvr>
                                        <p:cTn id="21" dur="500"/>
                                        <p:tgtEl>
                                          <p:spTgt spid="28675">
                                            <p:txEl>
                                              <p:pRg st="3" end="3"/>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8675">
                                            <p:txEl>
                                              <p:pRg st="6" end="6"/>
                                            </p:txEl>
                                          </p:spTgt>
                                        </p:tgtEl>
                                        <p:attrNameLst>
                                          <p:attrName>style.visibility</p:attrName>
                                        </p:attrNameLst>
                                      </p:cBhvr>
                                      <p:to>
                                        <p:strVal val="visible"/>
                                      </p:to>
                                    </p:set>
                                    <p:animEffect transition="in" filter="wipe(down)">
                                      <p:cBhvr>
                                        <p:cTn id="24" dur="5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675"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572126" y="333375"/>
            <a:ext cx="8935453" cy="6140450"/>
          </a:xfrm>
        </p:spPr>
        <p:txBody>
          <a:bodyPr/>
          <a:lstStyle/>
          <a:p>
            <a:pPr algn="just">
              <a:buClr>
                <a:schemeClr val="accent3"/>
              </a:buClr>
              <a:buSzPct val="100000"/>
              <a:buFont typeface="Wingdings" pitchFamily="2" charset="2"/>
              <a:buChar char="Ø"/>
              <a:defRPr/>
            </a:pPr>
            <a:r>
              <a:rPr lang="ru-RU" sz="2000" b="1" dirty="0" smtClean="0"/>
              <a:t>Debemos  comprometernos  con  una  meta  en  la  vida  que  vaya  más  allá  de  la  satisfacción  de</a:t>
            </a:r>
            <a:r>
              <a:rPr lang="es-MX" sz="2000" b="1" dirty="0" smtClean="0"/>
              <a:t> </a:t>
            </a:r>
            <a:r>
              <a:rPr lang="ru-RU" sz="2000" b="1" dirty="0" smtClean="0"/>
              <a:t>nuestros deseos personales mundanos, y encontrar un modo de dar algo a la vida</a:t>
            </a:r>
            <a:r>
              <a:rPr lang="es-MX" sz="2000" b="1" dirty="0" smtClean="0"/>
              <a:t>.</a:t>
            </a:r>
          </a:p>
          <a:p>
            <a:pPr algn="just">
              <a:buClr>
                <a:schemeClr val="accent3"/>
              </a:buClr>
              <a:buSzPct val="100000"/>
              <a:buFont typeface="Wingdings" pitchFamily="2" charset="2"/>
              <a:buChar char="Ø"/>
              <a:defRPr/>
            </a:pPr>
            <a:endParaRPr lang="es-MX" sz="2000" b="1" dirty="0" smtClean="0"/>
          </a:p>
          <a:p>
            <a:pPr algn="just">
              <a:buClr>
                <a:schemeClr val="accent3"/>
              </a:buClr>
              <a:buSzPct val="100000"/>
              <a:buFont typeface="Wingdings" pitchFamily="2" charset="2"/>
              <a:buNone/>
              <a:defRPr/>
            </a:pPr>
            <a:endParaRPr lang="es-MX" sz="2000" b="1" dirty="0" smtClean="0"/>
          </a:p>
          <a:p>
            <a:pPr algn="just">
              <a:buClr>
                <a:schemeClr val="accent3"/>
              </a:buClr>
              <a:buSzPct val="100000"/>
              <a:buFont typeface="Wingdings" pitchFamily="2" charset="2"/>
              <a:buChar char="Ø"/>
              <a:defRPr/>
            </a:pPr>
            <a:r>
              <a:rPr lang="ru-RU" sz="2000" b="1" dirty="0" smtClean="0"/>
              <a:t>Las</a:t>
            </a:r>
            <a:r>
              <a:rPr lang="es-MX" sz="2000" b="1" dirty="0" smtClean="0"/>
              <a:t> </a:t>
            </a:r>
            <a:r>
              <a:rPr lang="ru-RU" sz="2000" b="1" dirty="0" smtClean="0"/>
              <a:t>circunstancias dolorosas y el sufrimiento no nos convertirán en víctimas de la tragedia, las veremos</a:t>
            </a:r>
            <a:r>
              <a:rPr lang="es-MX" sz="2000" b="1" dirty="0" smtClean="0"/>
              <a:t> </a:t>
            </a:r>
            <a:r>
              <a:rPr lang="ru-RU" sz="2000" b="1" dirty="0" smtClean="0"/>
              <a:t>como parte del camino de la vida, como oportunidades para la transformación y el </a:t>
            </a:r>
            <a:r>
              <a:rPr lang="es-MX" sz="2000" b="1" dirty="0" smtClean="0"/>
              <a:t>c</a:t>
            </a:r>
            <a:r>
              <a:rPr lang="ru-RU" sz="2000" b="1" dirty="0" smtClean="0"/>
              <a:t>recimiento</a:t>
            </a:r>
            <a:endParaRPr lang="es-MX" sz="2000" b="1" dirty="0" smtClean="0"/>
          </a:p>
          <a:p>
            <a:pPr algn="just">
              <a:buClr>
                <a:schemeClr val="accent3"/>
              </a:buClr>
              <a:buSzPct val="100000"/>
              <a:buFont typeface="Wingdings" pitchFamily="2" charset="2"/>
              <a:buChar char="Ø"/>
              <a:defRPr/>
            </a:pPr>
            <a:endParaRPr lang="es-MX" sz="2000" b="1" dirty="0" smtClean="0"/>
          </a:p>
          <a:p>
            <a:pPr algn="just">
              <a:buClr>
                <a:schemeClr val="accent3"/>
              </a:buClr>
              <a:buSzPct val="100000"/>
              <a:buFont typeface="Wingdings" pitchFamily="2" charset="2"/>
              <a:buChar char="Ø"/>
              <a:defRPr/>
            </a:pPr>
            <a:endParaRPr lang="es-MX" sz="2000" b="1" dirty="0" smtClean="0"/>
          </a:p>
          <a:p>
            <a:pPr algn="just">
              <a:buClr>
                <a:schemeClr val="accent3"/>
              </a:buClr>
              <a:buSzPct val="100000"/>
              <a:buFont typeface="Wingdings" pitchFamily="2" charset="2"/>
              <a:buChar char="Ø"/>
              <a:defRPr/>
            </a:pPr>
            <a:r>
              <a:rPr lang="ru-RU" sz="2000" b="1" dirty="0" smtClean="0"/>
              <a:t>Si</a:t>
            </a:r>
            <a:r>
              <a:rPr lang="es-MX" sz="2000" b="1" dirty="0" smtClean="0"/>
              <a:t> </a:t>
            </a:r>
            <a:r>
              <a:rPr lang="ru-RU" sz="2000" b="1" dirty="0" smtClean="0"/>
              <a:t>elegimos una respuesta creativa ante cualquier situación o dificultad en que nos veamos, iremos</a:t>
            </a:r>
            <a:r>
              <a:rPr lang="es-MX" sz="2000" b="1" dirty="0" smtClean="0"/>
              <a:t> </a:t>
            </a:r>
            <a:r>
              <a:rPr lang="ru-RU" sz="2000" b="1" dirty="0" smtClean="0"/>
              <a:t>definiendo día a día, hora a hora, el sentido de nuestra vida.</a:t>
            </a:r>
            <a:endParaRPr lang="es-MX" sz="2000" b="1" dirty="0" smtClean="0"/>
          </a:p>
          <a:p>
            <a:pPr>
              <a:defRPr/>
            </a:pPr>
            <a:endParaRPr lang="es-MX"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sz="quarter" idx="1"/>
          </p:nvPr>
        </p:nvSpPr>
        <p:spPr>
          <a:xfrm>
            <a:off x="1620254" y="260351"/>
            <a:ext cx="9947330" cy="6397123"/>
          </a:xfrm>
        </p:spPr>
        <p:txBody>
          <a:bodyPr>
            <a:normAutofit/>
          </a:bodyPr>
          <a:lstStyle/>
          <a:p>
            <a:pPr marL="0" indent="0" eaLnBrk="1" fontAlgn="auto" hangingPunct="1">
              <a:spcAft>
                <a:spcPts val="0"/>
              </a:spcAft>
              <a:buFont typeface="Arial" charset="0"/>
              <a:buNone/>
              <a:defRPr/>
            </a:pPr>
            <a:r>
              <a:rPr lang="es-MX" sz="2000" b="1" dirty="0" smtClean="0">
                <a:effectLst>
                  <a:outerShdw blurRad="38100" dist="38100" dir="2700000" algn="tl">
                    <a:srgbClr val="000000">
                      <a:alpha val="43137"/>
                    </a:srgbClr>
                  </a:outerShdw>
                </a:effectLst>
              </a:rPr>
              <a:t>A TI, QUE ME ACOMPAÑAS:                       (Ejemplo)</a:t>
            </a:r>
          </a:p>
          <a:p>
            <a:pPr marL="0" indent="0" algn="just" eaLnBrk="1" fontAlgn="auto" hangingPunct="1">
              <a:spcAft>
                <a:spcPts val="0"/>
              </a:spcAft>
              <a:buFont typeface="Arial" charset="0"/>
              <a:buNone/>
              <a:defRPr/>
            </a:pPr>
            <a:r>
              <a:rPr lang="es-MX" sz="1600" b="1" dirty="0" smtClean="0">
                <a:latin typeface="Arial Narrow" pitchFamily="34" charset="0"/>
              </a:rPr>
              <a:t>ADMIRO TU INTENSIÓN Y PREOCUPACIÓN POR AYUDARME Y TE ASEGURO QUE ES MUY IMPORTANTE PARA MI. </a:t>
            </a:r>
          </a:p>
          <a:p>
            <a:pPr marL="0" indent="0" algn="just" eaLnBrk="1" fontAlgn="auto" hangingPunct="1">
              <a:spcAft>
                <a:spcPts val="0"/>
              </a:spcAft>
              <a:buFont typeface="Arial" charset="0"/>
              <a:buNone/>
              <a:defRPr/>
            </a:pPr>
            <a:endParaRPr lang="es-MX" sz="1600" b="1" dirty="0" smtClean="0">
              <a:latin typeface="Arial Narrow" pitchFamily="34" charset="0"/>
            </a:endParaRPr>
          </a:p>
          <a:p>
            <a:pPr marL="0" indent="0" algn="just" eaLnBrk="1" fontAlgn="auto" hangingPunct="1">
              <a:spcAft>
                <a:spcPts val="0"/>
              </a:spcAft>
              <a:buFont typeface="Arial" charset="0"/>
              <a:buNone/>
              <a:defRPr/>
            </a:pPr>
            <a:r>
              <a:rPr lang="es-MX" sz="1600" b="1" dirty="0" smtClean="0">
                <a:latin typeface="Arial Narrow" pitchFamily="34" charset="0"/>
              </a:rPr>
              <a:t>DADO POR LO QUE TE HE CONTADO HA SUCEDIDO TODO HACE MUY POCO TIEMPO, CREO QUE LO MEJOR QUE PUEDES HACER ES QUE YO SIENTA QUE TE TENGO CERCA, SI TE ES POSIBLE ESTAR A MI LADO, SOLO ESCÚCHAME Y DEJA EXPRESAR TODO LO QUE SIENTO.</a:t>
            </a:r>
          </a:p>
          <a:p>
            <a:pPr marL="0" indent="0" algn="just" eaLnBrk="1" fontAlgn="auto" hangingPunct="1">
              <a:spcAft>
                <a:spcPts val="0"/>
              </a:spcAft>
              <a:buFont typeface="Arial" charset="0"/>
              <a:buNone/>
              <a:defRPr/>
            </a:pPr>
            <a:endParaRPr lang="es-MX" sz="1600" b="1" dirty="0" smtClean="0">
              <a:latin typeface="Arial Narrow" pitchFamily="34" charset="0"/>
            </a:endParaRPr>
          </a:p>
          <a:p>
            <a:pPr marL="0" indent="0" algn="just" eaLnBrk="1" fontAlgn="auto" hangingPunct="1">
              <a:spcAft>
                <a:spcPts val="0"/>
              </a:spcAft>
              <a:buFont typeface="Arial" charset="0"/>
              <a:buNone/>
              <a:defRPr/>
            </a:pPr>
            <a:r>
              <a:rPr lang="es-MX" sz="1600" b="1" dirty="0" smtClean="0">
                <a:latin typeface="Arial Narrow" pitchFamily="34" charset="0"/>
              </a:rPr>
              <a:t>NO ES HORA DE DAR «LECCIONES» DE ESPERANZA, NI DE CREENCIAS, NI DE FORTALEZAS, SIMPLEMENTE QUE ESTÉS  AHÍ, QUE SIENTA QUE NO ESTOY SOLO, QUE PUEDO HABLAR Y EXPRESAR TODO  LO QUE SIENTO, SIN LLEVARME LA CONTRARIA.</a:t>
            </a:r>
          </a:p>
          <a:p>
            <a:pPr marL="0" indent="0" algn="just" eaLnBrk="1" fontAlgn="auto" hangingPunct="1">
              <a:spcAft>
                <a:spcPts val="0"/>
              </a:spcAft>
              <a:buFont typeface="Arial" charset="0"/>
              <a:buNone/>
              <a:defRPr/>
            </a:pPr>
            <a:endParaRPr lang="es-MX" sz="1600" b="1" dirty="0" smtClean="0">
              <a:latin typeface="Arial Narrow" pitchFamily="34" charset="0"/>
            </a:endParaRPr>
          </a:p>
          <a:p>
            <a:pPr marL="0" indent="0" algn="just" eaLnBrk="1" fontAlgn="auto" hangingPunct="1">
              <a:spcAft>
                <a:spcPts val="0"/>
              </a:spcAft>
              <a:buFont typeface="Arial" charset="0"/>
              <a:buNone/>
              <a:defRPr/>
            </a:pPr>
            <a:r>
              <a:rPr lang="es-MX" sz="1600" b="1" dirty="0" smtClean="0">
                <a:latin typeface="Arial Narrow" pitchFamily="34" charset="0"/>
              </a:rPr>
              <a:t>PROBABLEMENTE DIRÉ COSAS SIN SENTIDO, HABLARE DE CULPABILIDADES, TENDRÉ RABIA, NO INTENTES HACERME VER NADA, NO ME CONTRADIGAS , TAMPOCO ME DES RAZÓN SI SIENTES QUE NO LA TENGO, SOLO PERMANECE AHÍ, CERCANO Y CÁLIDO.</a:t>
            </a:r>
          </a:p>
          <a:p>
            <a:pPr marL="0" indent="0" algn="just" eaLnBrk="1" fontAlgn="auto" hangingPunct="1">
              <a:spcAft>
                <a:spcPts val="0"/>
              </a:spcAft>
              <a:buFont typeface="Arial" charset="0"/>
              <a:buNone/>
              <a:defRPr/>
            </a:pPr>
            <a:endParaRPr lang="es-MX" sz="1600" b="1" dirty="0" smtClean="0">
              <a:latin typeface="Arial Narrow" pitchFamily="34" charset="0"/>
            </a:endParaRPr>
          </a:p>
          <a:p>
            <a:pPr marL="0" indent="0" algn="just" eaLnBrk="1" fontAlgn="auto" hangingPunct="1">
              <a:spcAft>
                <a:spcPts val="0"/>
              </a:spcAft>
              <a:buFont typeface="Arial" charset="0"/>
              <a:buNone/>
              <a:defRPr/>
            </a:pPr>
            <a:r>
              <a:rPr lang="es-MX" sz="1600" b="1" dirty="0" smtClean="0">
                <a:latin typeface="Arial Narrow" pitchFamily="34" charset="0"/>
              </a:rPr>
              <a:t>Y CUANDO PASEN UNOS DÍAS  ES AUN MAS IMPORTANTE QUE SIGAS ESTANDO AHÍ, QUE NO SIENTA QUE TODO EL MUNDO SE HA ESFUMADO , QUE NO ME SIENTA SOLO.   </a:t>
            </a:r>
          </a:p>
          <a:p>
            <a:pPr marL="0" indent="0" algn="just" eaLnBrk="1" fontAlgn="auto" hangingPunct="1">
              <a:spcAft>
                <a:spcPts val="0"/>
              </a:spcAft>
              <a:buFont typeface="Arial" charset="0"/>
              <a:buNone/>
              <a:defRPr/>
            </a:pPr>
            <a:r>
              <a:rPr lang="es-MX" sz="1800" dirty="0">
                <a:latin typeface="Arial Narrow" pitchFamily="34" charset="0"/>
              </a:rPr>
              <a:t>	</a:t>
            </a:r>
            <a:r>
              <a:rPr lang="es-MX" sz="1800" dirty="0" smtClean="0">
                <a:latin typeface="Arial Narrow" pitchFamily="34" charset="0"/>
              </a:rPr>
              <a:t>			</a:t>
            </a:r>
          </a:p>
          <a:p>
            <a:pPr marL="0" indent="0" algn="r" eaLnBrk="1" fontAlgn="auto" hangingPunct="1">
              <a:spcAft>
                <a:spcPts val="0"/>
              </a:spcAft>
              <a:buFont typeface="Arial" charset="0"/>
              <a:buNone/>
              <a:defRPr/>
            </a:pPr>
            <a:r>
              <a:rPr lang="es-MX" sz="1800" b="1" dirty="0" smtClean="0">
                <a:effectLst>
                  <a:outerShdw blurRad="38100" dist="38100" dir="2700000" algn="tl">
                    <a:srgbClr val="000000">
                      <a:alpha val="43137"/>
                    </a:srgbClr>
                  </a:outerShdw>
                </a:effectLst>
                <a:latin typeface="Arial Narrow" pitchFamily="34" charset="0"/>
              </a:rPr>
              <a:t>GRACIAS POR  ACOMPAÑARME, ABRAZO (real o Visualizado)</a:t>
            </a:r>
            <a:endParaRPr lang="es-MX" sz="1800" b="1" dirty="0">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Pero que es el   perdón?</a:t>
            </a:r>
          </a:p>
        </p:txBody>
      </p:sp>
      <p:sp>
        <p:nvSpPr>
          <p:cNvPr id="3" name="Marcador de contenido 2"/>
          <p:cNvSpPr>
            <a:spLocks noGrp="1"/>
          </p:cNvSpPr>
          <p:nvPr>
            <p:ph idx="1"/>
          </p:nvPr>
        </p:nvSpPr>
        <p:spPr/>
        <p:txBody>
          <a:bodyPr/>
          <a:lstStyle/>
          <a:p>
            <a:r>
              <a:rPr lang="es-MX" dirty="0"/>
              <a:t>Es un elemento indispensable para el logro de la felicidad humana</a:t>
            </a:r>
          </a:p>
          <a:p>
            <a:endParaRPr lang="es-MX" dirty="0"/>
          </a:p>
          <a:p>
            <a:r>
              <a:rPr lang="es-MX" dirty="0"/>
              <a:t>Nace de la bondad natural de la persona o del amor natural que se tiene al que cometió la culpa.</a:t>
            </a:r>
          </a:p>
          <a:p>
            <a:endParaRPr lang="es-MX" dirty="0"/>
          </a:p>
          <a:p>
            <a:r>
              <a:rPr lang="es-MX" dirty="0"/>
              <a:t>Es un regalo misterioso que emerge sin más ni más en la persona ofendida. No depende solo de la voluntad hay que pedir ayuda. *</a:t>
            </a:r>
          </a:p>
          <a:p>
            <a:endParaRPr lang="es-MX" dirty="0"/>
          </a:p>
        </p:txBody>
      </p:sp>
      <p:pic>
        <p:nvPicPr>
          <p:cNvPr id="5" name="Imagen 4"/>
          <p:cNvPicPr>
            <a:picLocks noChangeAspect="1"/>
          </p:cNvPicPr>
          <p:nvPr/>
        </p:nvPicPr>
        <p:blipFill>
          <a:blip r:embed="rId3"/>
          <a:stretch>
            <a:fillRect/>
          </a:stretch>
        </p:blipFill>
        <p:spPr>
          <a:xfrm>
            <a:off x="9700709" y="5395121"/>
            <a:ext cx="2011854" cy="1219306"/>
          </a:xfrm>
          <a:prstGeom prst="rect">
            <a:avLst/>
          </a:prstGeom>
        </p:spPr>
      </p:pic>
    </p:spTree>
    <p:extLst>
      <p:ext uri="{BB962C8B-B14F-4D97-AF65-F5344CB8AC3E}">
        <p14:creationId xmlns:p14="http://schemas.microsoft.com/office/powerpoint/2010/main" val="13260032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88117" y="66675"/>
            <a:ext cx="9238771" cy="1281113"/>
          </a:xfrm>
        </p:spPr>
        <p:txBody>
          <a:bodyPr/>
          <a:lstStyle/>
          <a:p>
            <a:r>
              <a:rPr lang="es-MX" dirty="0"/>
              <a:t>Definición</a:t>
            </a:r>
          </a:p>
        </p:txBody>
      </p:sp>
      <p:pic>
        <p:nvPicPr>
          <p:cNvPr id="4" name="Imagen 3"/>
          <p:cNvPicPr>
            <a:picLocks noChangeAspect="1"/>
          </p:cNvPicPr>
          <p:nvPr/>
        </p:nvPicPr>
        <p:blipFill>
          <a:blip r:embed="rId3"/>
          <a:stretch>
            <a:fillRect/>
          </a:stretch>
        </p:blipFill>
        <p:spPr>
          <a:xfrm>
            <a:off x="9623437" y="5511032"/>
            <a:ext cx="2011854" cy="1219306"/>
          </a:xfrm>
          <a:prstGeom prst="rect">
            <a:avLst/>
          </a:prstGeom>
        </p:spPr>
      </p:pic>
      <p:sp>
        <p:nvSpPr>
          <p:cNvPr id="5" name="1 Título"/>
          <p:cNvSpPr txBox="1">
            <a:spLocks/>
          </p:cNvSpPr>
          <p:nvPr/>
        </p:nvSpPr>
        <p:spPr>
          <a:xfrm>
            <a:off x="1678525" y="867950"/>
            <a:ext cx="8911687" cy="1280890"/>
          </a:xfrm>
          <a:prstGeom prst="rect">
            <a:avLst/>
          </a:prstGeom>
        </p:spPr>
        <p:txBody>
          <a:bodyPr vert="horz" lIns="91440" tIns="45720" rIns="91440" bIns="45720" rtlCol="0" anchor="t">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MX" sz="2000" b="1" i="0" u="none" strike="noStrike" kern="1200" cap="none" spc="0" normalizeH="0" baseline="0" noProof="0" smtClean="0">
                <a:ln>
                  <a:noFill/>
                </a:ln>
                <a:solidFill>
                  <a:schemeClr val="tx1">
                    <a:lumMod val="85000"/>
                    <a:lumOff val="15000"/>
                  </a:schemeClr>
                </a:solidFill>
                <a:effectLst/>
                <a:uLnTx/>
                <a:uFillTx/>
                <a:latin typeface="+mj-lt"/>
                <a:ea typeface="+mj-ea"/>
                <a:cs typeface="+mj-cs"/>
              </a:rPr>
              <a:t>Perdón es la Acción y Perdonar el resultado. Según la etimología Perdonar viene del prefijo per (acción completa y total) y de donare (regalar)</a:t>
            </a:r>
            <a:endParaRPr kumimoji="0" lang="es-MX" sz="2000" b="1" i="0" u="none" strike="noStrike" kern="1200" cap="none" spc="0" normalizeH="0" baseline="0" noProof="0" dirty="0">
              <a:ln>
                <a:noFill/>
              </a:ln>
              <a:solidFill>
                <a:schemeClr val="tx1">
                  <a:lumMod val="85000"/>
                  <a:lumOff val="15000"/>
                </a:schemeClr>
              </a:solidFill>
              <a:effectLst/>
              <a:uLnTx/>
              <a:uFillTx/>
              <a:latin typeface="+mj-lt"/>
              <a:ea typeface="+mj-ea"/>
              <a:cs typeface="+mj-cs"/>
            </a:endParaRPr>
          </a:p>
        </p:txBody>
      </p:sp>
      <p:sp>
        <p:nvSpPr>
          <p:cNvPr id="6" name="2 Marcador de contenido"/>
          <p:cNvSpPr>
            <a:spLocks noGrp="1"/>
          </p:cNvSpPr>
          <p:nvPr>
            <p:ph idx="1"/>
          </p:nvPr>
        </p:nvSpPr>
        <p:spPr>
          <a:xfrm>
            <a:off x="1690052" y="2118360"/>
            <a:ext cx="8915400" cy="3777622"/>
          </a:xfrm>
        </p:spPr>
        <p:txBody>
          <a:bodyPr>
            <a:normAutofit fontScale="62500" lnSpcReduction="20000"/>
          </a:bodyPr>
          <a:lstStyle/>
          <a:p>
            <a:r>
              <a:rPr lang="es-MX" dirty="0" smtClean="0"/>
              <a:t>En la vida cristiana el PERDON ocupa un lugar muy importante, y no podría ser de otra manera ya que es una cuestión muy ligada al AMOR.</a:t>
            </a:r>
          </a:p>
          <a:p>
            <a:endParaRPr lang="es-MX" dirty="0" smtClean="0"/>
          </a:p>
          <a:p>
            <a:r>
              <a:rPr lang="es-MX" dirty="0" smtClean="0"/>
              <a:t>Por ello hablar de perdonar y ser perdonados, es hablar de amar y ser amados.</a:t>
            </a:r>
          </a:p>
          <a:p>
            <a:endParaRPr lang="es-MX" dirty="0" smtClean="0"/>
          </a:p>
          <a:p>
            <a:r>
              <a:rPr lang="es-MX" dirty="0" smtClean="0"/>
              <a:t>En la vida de todos los hombres, no faltan los defectos, limitaciones, faltas y errores, tanto a nivel personal y para con los demás que provocan la OFENSA  algunas veces de forma:   involuntaria, </a:t>
            </a:r>
            <a:r>
              <a:rPr lang="es-MX" dirty="0" err="1" smtClean="0"/>
              <a:t>semi</a:t>
            </a:r>
            <a:r>
              <a:rPr lang="es-MX" dirty="0" smtClean="0"/>
              <a:t>-voluntaria y otras totalmente voluntarias.</a:t>
            </a:r>
          </a:p>
          <a:p>
            <a:endParaRPr lang="es-MX" dirty="0" smtClean="0"/>
          </a:p>
          <a:p>
            <a:r>
              <a:rPr lang="es-MX" dirty="0" smtClean="0"/>
              <a:t>De aquí se presenta ¿cómo superar esto? Como librarse de ella? En ambas caras: tanto de la ofensa sufrida como de las cometidas.</a:t>
            </a:r>
          </a:p>
          <a:p>
            <a:endParaRPr lang="es-MX" dirty="0" smtClean="0"/>
          </a:p>
          <a:p>
            <a:r>
              <a:rPr lang="es-MX" dirty="0" smtClean="0"/>
              <a:t>No podemos volver al pasado y vivir de una manera diferente ya que  “lo hecho , hecho esta”, hasta nos llegamos a decir, así como no podemos cambiar lo vivido. Sin embargo </a:t>
            </a:r>
          </a:p>
          <a:p>
            <a:endParaRPr lang="es-MX" dirty="0" smtClean="0"/>
          </a:p>
          <a:p>
            <a:r>
              <a:rPr lang="es-MX" dirty="0" smtClean="0"/>
              <a:t>Si podemos cambiar nuestra vivencia actual de eso. </a:t>
            </a:r>
            <a:endParaRPr lang="es-MX" dirty="0"/>
          </a:p>
        </p:txBody>
      </p:sp>
    </p:spTree>
    <p:extLst>
      <p:ext uri="{BB962C8B-B14F-4D97-AF65-F5344CB8AC3E}">
        <p14:creationId xmlns:p14="http://schemas.microsoft.com/office/powerpoint/2010/main" val="2732255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¿Cómo?</a:t>
            </a:r>
          </a:p>
        </p:txBody>
      </p:sp>
      <p:sp>
        <p:nvSpPr>
          <p:cNvPr id="3" name="Marcador de contenido 2"/>
          <p:cNvSpPr>
            <a:spLocks noGrp="1"/>
          </p:cNvSpPr>
          <p:nvPr>
            <p:ph idx="1"/>
          </p:nvPr>
        </p:nvSpPr>
        <p:spPr/>
        <p:txBody>
          <a:bodyPr/>
          <a:lstStyle/>
          <a:p>
            <a:r>
              <a:rPr lang="es-MX" dirty="0"/>
              <a:t>-</a:t>
            </a:r>
            <a:r>
              <a:rPr lang="es-MX" b="1" dirty="0"/>
              <a:t>	Pedir perdón por nuestra falta</a:t>
            </a:r>
          </a:p>
          <a:p>
            <a:r>
              <a:rPr lang="es-MX" dirty="0"/>
              <a:t>-	 Cambiar de actitud</a:t>
            </a:r>
          </a:p>
          <a:p>
            <a:r>
              <a:rPr lang="es-MX" dirty="0"/>
              <a:t>-	Rechazar lo hecho</a:t>
            </a:r>
          </a:p>
          <a:p>
            <a:r>
              <a:rPr lang="es-MX" dirty="0"/>
              <a:t>-	Reparar el daño</a:t>
            </a:r>
          </a:p>
          <a:p>
            <a:r>
              <a:rPr lang="es-MX" dirty="0"/>
              <a:t>-	Compensar con el amor el desamor, etc.</a:t>
            </a:r>
          </a:p>
          <a:p>
            <a:endParaRPr lang="es-MX" dirty="0"/>
          </a:p>
          <a:p>
            <a:r>
              <a:rPr lang="es-MX" b="1" dirty="0"/>
              <a:t>Y ante el mal sufrido</a:t>
            </a:r>
          </a:p>
          <a:p>
            <a:r>
              <a:rPr lang="es-MX" dirty="0"/>
              <a:t>-	Podemos perdonar. La falta desaparece y con ella el dolor.</a:t>
            </a:r>
          </a:p>
          <a:p>
            <a:endParaRPr lang="es-MX" dirty="0"/>
          </a:p>
        </p:txBody>
      </p:sp>
      <p:pic>
        <p:nvPicPr>
          <p:cNvPr id="4" name="Imagen 3"/>
          <p:cNvPicPr>
            <a:picLocks noChangeAspect="1"/>
          </p:cNvPicPr>
          <p:nvPr/>
        </p:nvPicPr>
        <p:blipFill>
          <a:blip r:embed="rId3"/>
          <a:stretch>
            <a:fillRect/>
          </a:stretch>
        </p:blipFill>
        <p:spPr>
          <a:xfrm>
            <a:off x="9492758" y="5420880"/>
            <a:ext cx="2011854" cy="1219306"/>
          </a:xfrm>
          <a:prstGeom prst="rect">
            <a:avLst/>
          </a:prstGeom>
        </p:spPr>
      </p:pic>
    </p:spTree>
    <p:extLst>
      <p:ext uri="{BB962C8B-B14F-4D97-AF65-F5344CB8AC3E}">
        <p14:creationId xmlns:p14="http://schemas.microsoft.com/office/powerpoint/2010/main" val="1169458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579850"/>
          </a:xfrm>
        </p:spPr>
        <p:txBody>
          <a:bodyPr>
            <a:normAutofit fontScale="90000"/>
          </a:bodyPr>
          <a:lstStyle/>
          <a:p>
            <a:r>
              <a:rPr lang="es-MX" dirty="0" smtClean="0"/>
              <a:t>¿ Cómo ?</a:t>
            </a:r>
            <a:endParaRPr lang="es-MX" dirty="0"/>
          </a:p>
        </p:txBody>
      </p:sp>
      <p:sp>
        <p:nvSpPr>
          <p:cNvPr id="3" name="Marcador de contenido 2"/>
          <p:cNvSpPr>
            <a:spLocks noGrp="1"/>
          </p:cNvSpPr>
          <p:nvPr>
            <p:ph idx="1"/>
          </p:nvPr>
        </p:nvSpPr>
        <p:spPr>
          <a:xfrm>
            <a:off x="2589212" y="1378039"/>
            <a:ext cx="8915400" cy="5228823"/>
          </a:xfrm>
        </p:spPr>
        <p:txBody>
          <a:bodyPr>
            <a:normAutofit fontScale="92500" lnSpcReduction="10000"/>
          </a:bodyPr>
          <a:lstStyle/>
          <a:p>
            <a:r>
              <a:rPr lang="es-MX" dirty="0"/>
              <a:t>Esta situación es difícil pero basta como cristianos voltear  a ver la Cruz de Cristo y recordar y revivir el hecho del binomio PERDON- AMOR, en todo su esplendor. </a:t>
            </a:r>
          </a:p>
          <a:p>
            <a:endParaRPr lang="es-MX" dirty="0"/>
          </a:p>
          <a:p>
            <a:endParaRPr lang="es-MX" dirty="0"/>
          </a:p>
          <a:p>
            <a:r>
              <a:rPr lang="es-MX" dirty="0"/>
              <a:t>“Padre, PERDONALES, porque no saben lo que hacen”, y ahí la raíz de nuestra salvación.</a:t>
            </a:r>
          </a:p>
          <a:p>
            <a:endParaRPr lang="es-MX" dirty="0"/>
          </a:p>
          <a:p>
            <a:r>
              <a:rPr lang="es-MX" dirty="0"/>
              <a:t>Y plenamente lo vemos a lo largo de sus evangelios y entre los legados que nos dejo basta mover nuestro corazón con nuestros labios y decir “Perdona nuestras ofensas… como también nosotros perdonamos a los que nos ofende…”. Aquí se une la capacidad de ser perdonados con la capacidad de perdonar.  No como equilibrio total sino como “flujo” de MISERICORDIA. Allí donde puede entrar, puede salir,</a:t>
            </a:r>
          </a:p>
          <a:p>
            <a:endParaRPr lang="es-MX" dirty="0"/>
          </a:p>
          <a:p>
            <a:r>
              <a:rPr lang="es-MX" dirty="0"/>
              <a:t>Y como explica el P. Eduardo </a:t>
            </a:r>
            <a:r>
              <a:rPr lang="es-MX" dirty="0" err="1"/>
              <a:t>Volpaccio</a:t>
            </a:r>
            <a:r>
              <a:rPr lang="es-MX" dirty="0"/>
              <a:t>, en uno de sus escritos. Quien es capaz de ser misericordioso, es  capaz de obtener misericordia. Si la recibe, puede (y debe) darla. Si puede darla, es porque la ha recibido.</a:t>
            </a:r>
          </a:p>
          <a:p>
            <a:endParaRPr lang="es-MX" dirty="0"/>
          </a:p>
        </p:txBody>
      </p:sp>
      <p:pic>
        <p:nvPicPr>
          <p:cNvPr id="4" name="Imagen 3"/>
          <p:cNvPicPr>
            <a:picLocks noChangeAspect="1"/>
          </p:cNvPicPr>
          <p:nvPr/>
        </p:nvPicPr>
        <p:blipFill>
          <a:blip r:embed="rId3"/>
          <a:stretch>
            <a:fillRect/>
          </a:stretch>
        </p:blipFill>
        <p:spPr>
          <a:xfrm>
            <a:off x="10344654" y="5638694"/>
            <a:ext cx="2011854" cy="1219306"/>
          </a:xfrm>
          <a:prstGeom prst="rect">
            <a:avLst/>
          </a:prstGeom>
        </p:spPr>
      </p:pic>
    </p:spTree>
    <p:extLst>
      <p:ext uri="{BB962C8B-B14F-4D97-AF65-F5344CB8AC3E}">
        <p14:creationId xmlns:p14="http://schemas.microsoft.com/office/powerpoint/2010/main" val="1298650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41675" y="689811"/>
            <a:ext cx="7806072" cy="5791199"/>
          </a:xfrm>
        </p:spPr>
        <p:txBody>
          <a:bodyPr>
            <a:normAutofit/>
          </a:bodyPr>
          <a:lstStyle/>
          <a:p>
            <a:pPr>
              <a:buFont typeface="Wingdings" pitchFamily="2" charset="2"/>
              <a:buChar char="v"/>
            </a:pPr>
            <a:r>
              <a:rPr lang="es-MX" sz="2400" b="1" dirty="0"/>
              <a:t>Para descubrir la plena importancia del perdón intentemos pensar.</a:t>
            </a:r>
          </a:p>
          <a:p>
            <a:r>
              <a:rPr lang="es-MX" sz="2400" dirty="0"/>
              <a:t>-	Cómo sería el mundo sin el perdón?</a:t>
            </a:r>
          </a:p>
          <a:p>
            <a:r>
              <a:rPr lang="es-MX" sz="2400" dirty="0"/>
              <a:t>-	Cuáles  serían las graves consecuencias</a:t>
            </a:r>
          </a:p>
          <a:p>
            <a:endParaRPr lang="es-MX" sz="2400" dirty="0"/>
          </a:p>
          <a:p>
            <a:pPr>
              <a:buFont typeface="Wingdings" pitchFamily="2" charset="2"/>
              <a:buChar char="v"/>
            </a:pPr>
            <a:r>
              <a:rPr lang="es-MX" sz="2400" b="1" dirty="0"/>
              <a:t>Podremos elegir una de estas cuatro opciones</a:t>
            </a:r>
          </a:p>
          <a:p>
            <a:r>
              <a:rPr lang="es-MX" sz="2400" dirty="0"/>
              <a:t>-	Perpetuar en nosotros mismos y en los demás el daño sufrido</a:t>
            </a:r>
          </a:p>
          <a:p>
            <a:r>
              <a:rPr lang="es-MX" sz="2400" dirty="0"/>
              <a:t>-	Vivir con el </a:t>
            </a:r>
            <a:r>
              <a:rPr lang="es-MX" sz="2400" dirty="0" smtClean="0"/>
              <a:t>resentimiento y vengarnos.</a:t>
            </a:r>
            <a:endParaRPr lang="es-MX" sz="2400" dirty="0"/>
          </a:p>
          <a:p>
            <a:r>
              <a:rPr lang="es-MX" sz="2400" dirty="0"/>
              <a:t>-	 Permanecer aferrados al pasado</a:t>
            </a:r>
          </a:p>
          <a:p>
            <a:r>
              <a:rPr lang="es-MX" sz="2400" dirty="0"/>
              <a:t>-	</a:t>
            </a:r>
            <a:r>
              <a:rPr lang="es-MX" sz="2400" b="1" dirty="0" smtClean="0"/>
              <a:t>Llevar a cabo las 4 tareas para la vida y la muerte.</a:t>
            </a:r>
            <a:endParaRPr lang="es-MX" sz="2400" b="1" dirty="0"/>
          </a:p>
          <a:p>
            <a:endParaRPr lang="es-MX" dirty="0"/>
          </a:p>
        </p:txBody>
      </p:sp>
    </p:spTree>
    <p:extLst>
      <p:ext uri="{BB962C8B-B14F-4D97-AF65-F5344CB8AC3E}">
        <p14:creationId xmlns:p14="http://schemas.microsoft.com/office/powerpoint/2010/main" val="1444207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2925" y="624110"/>
            <a:ext cx="8911687" cy="303169"/>
          </a:xfrm>
        </p:spPr>
        <p:txBody>
          <a:bodyPr>
            <a:normAutofit fontScale="90000"/>
          </a:bodyPr>
          <a:lstStyle/>
          <a:p>
            <a:endParaRPr lang="es-MX" dirty="0"/>
          </a:p>
        </p:txBody>
      </p:sp>
      <p:sp>
        <p:nvSpPr>
          <p:cNvPr id="3" name="Marcador de contenido 2"/>
          <p:cNvSpPr>
            <a:spLocks noGrp="1"/>
          </p:cNvSpPr>
          <p:nvPr>
            <p:ph idx="1"/>
          </p:nvPr>
        </p:nvSpPr>
        <p:spPr>
          <a:xfrm>
            <a:off x="2589212" y="1287887"/>
            <a:ext cx="8915400" cy="5061398"/>
          </a:xfrm>
        </p:spPr>
        <p:txBody>
          <a:bodyPr vert="horz" lIns="91440" tIns="45720" rIns="91440" bIns="45720" rtlCol="0" anchor="t">
            <a:normAutofit fontScale="85000" lnSpcReduction="20000"/>
          </a:bodyPr>
          <a:lstStyle/>
          <a:p>
            <a:r>
              <a:rPr lang="es-MX" b="1" dirty="0"/>
              <a:t>Actualmente</a:t>
            </a:r>
          </a:p>
          <a:p>
            <a:r>
              <a:rPr lang="es-MX" dirty="0"/>
              <a:t> Nos encontramos con falsas percepciones del PERDON, banalizamos el término o lo simplificamos</a:t>
            </a:r>
          </a:p>
          <a:p>
            <a:r>
              <a:rPr lang="es-MX" b="1" dirty="0"/>
              <a:t>-	Caemos en la trampa de falsos perdones</a:t>
            </a:r>
            <a:r>
              <a:rPr lang="es-MX" dirty="0"/>
              <a:t>.</a:t>
            </a:r>
          </a:p>
          <a:p>
            <a:r>
              <a:rPr lang="es-MX" dirty="0"/>
              <a:t>-	Pero todos en este mundo tenemos la necesidad de perdonar y ser perdonados y así restablecer la paz interior y exterior, para poder vivir coexistiendo.</a:t>
            </a:r>
          </a:p>
          <a:p>
            <a:endParaRPr lang="es-MX" dirty="0"/>
          </a:p>
          <a:p>
            <a:r>
              <a:rPr lang="es-MX" b="1" dirty="0"/>
              <a:t>¿Por qué a veces cuesta pedir perdón? </a:t>
            </a:r>
          </a:p>
          <a:p>
            <a:endParaRPr lang="es-MX" dirty="0"/>
          </a:p>
          <a:p>
            <a:r>
              <a:rPr lang="es-MX" dirty="0"/>
              <a:t>-	Se mitifica a la persona</a:t>
            </a:r>
          </a:p>
          <a:p>
            <a:r>
              <a:rPr lang="es-MX" dirty="0"/>
              <a:t> Cuesta mucho perdonar por el culto al propio YO, vemos que se genera en ocasiones la discusión con el fin de tener la razón. Pero no es la razón la que discute sino su yo. El estar cerrado en lo que uno cree o quiere.</a:t>
            </a:r>
          </a:p>
          <a:p>
            <a:endParaRPr lang="es-MX" dirty="0"/>
          </a:p>
          <a:p>
            <a:r>
              <a:rPr lang="es-MX" dirty="0"/>
              <a:t>Podemos evaluar nuestra capacidad de perdonar</a:t>
            </a:r>
          </a:p>
          <a:p>
            <a:r>
              <a:rPr lang="es-MX" dirty="0"/>
              <a:t>, cuando somos capaces de corregir a una persona, sin dañar, y también con la humildad de dar gracias, si cuesta mucho hacerlo es cuestión también de temperamento. La persona que agradece tiene mayor capacidad de perdonar y pedir perdón.</a:t>
            </a:r>
          </a:p>
          <a:p>
            <a:endParaRPr lang="es-MX" dirty="0"/>
          </a:p>
        </p:txBody>
      </p:sp>
      <p:pic>
        <p:nvPicPr>
          <p:cNvPr id="4" name="Imagen 3"/>
          <p:cNvPicPr>
            <a:picLocks noChangeAspect="1"/>
          </p:cNvPicPr>
          <p:nvPr/>
        </p:nvPicPr>
        <p:blipFill>
          <a:blip r:embed="rId3"/>
          <a:stretch>
            <a:fillRect/>
          </a:stretch>
        </p:blipFill>
        <p:spPr>
          <a:xfrm>
            <a:off x="9984045" y="5739632"/>
            <a:ext cx="2011854" cy="1219306"/>
          </a:xfrm>
          <a:prstGeom prst="rect">
            <a:avLst/>
          </a:prstGeom>
        </p:spPr>
      </p:pic>
    </p:spTree>
    <p:extLst>
      <p:ext uri="{BB962C8B-B14F-4D97-AF65-F5344CB8AC3E}">
        <p14:creationId xmlns:p14="http://schemas.microsoft.com/office/powerpoint/2010/main" val="3570223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Para tomar en cuenta</a:t>
            </a:r>
            <a:br>
              <a:rPr lang="es-MX" dirty="0"/>
            </a:br>
            <a:endParaRPr lang="es-MX" dirty="0"/>
          </a:p>
        </p:txBody>
      </p:sp>
      <p:sp>
        <p:nvSpPr>
          <p:cNvPr id="3" name="Marcador de contenido 2"/>
          <p:cNvSpPr>
            <a:spLocks noGrp="1"/>
          </p:cNvSpPr>
          <p:nvPr>
            <p:ph idx="1"/>
          </p:nvPr>
        </p:nvSpPr>
        <p:spPr>
          <a:xfrm>
            <a:off x="2589212" y="1506828"/>
            <a:ext cx="8915400" cy="4778062"/>
          </a:xfrm>
        </p:spPr>
        <p:txBody>
          <a:bodyPr/>
          <a:lstStyle/>
          <a:p>
            <a:pPr marL="0" indent="0">
              <a:buNone/>
            </a:pPr>
            <a:endParaRPr lang="es-MX" dirty="0"/>
          </a:p>
          <a:p>
            <a:r>
              <a:rPr lang="es-MX" dirty="0"/>
              <a:t>El perdón exige un ser físico no un ser anónimo</a:t>
            </a:r>
          </a:p>
          <a:p>
            <a:r>
              <a:rPr lang="es-MX" dirty="0"/>
              <a:t>El perdón es una dádiva por la persona ofendida</a:t>
            </a:r>
          </a:p>
          <a:p>
            <a:r>
              <a:rPr lang="es-MX" dirty="0"/>
              <a:t>El perdón irrumpe de forma súbita y misteriosa a la persona ofendida</a:t>
            </a:r>
          </a:p>
          <a:p>
            <a:r>
              <a:rPr lang="es-MX" dirty="0"/>
              <a:t>La actitud del perdón a veces nos cambia la vida.</a:t>
            </a:r>
          </a:p>
          <a:p>
            <a:r>
              <a:rPr lang="es-MX" dirty="0"/>
              <a:t>Si no hay ofensa no hay perdón *</a:t>
            </a:r>
          </a:p>
          <a:p>
            <a:r>
              <a:rPr lang="es-MX" dirty="0"/>
              <a:t>El perdonar reconoce y restaura la dignidad perdida de la  persona que cometió la ofensa.</a:t>
            </a:r>
          </a:p>
          <a:p>
            <a:endParaRPr lang="es-MX" dirty="0"/>
          </a:p>
          <a:p>
            <a:endParaRPr lang="es-MX" dirty="0"/>
          </a:p>
        </p:txBody>
      </p:sp>
      <p:pic>
        <p:nvPicPr>
          <p:cNvPr id="4" name="Imagen 3"/>
          <p:cNvPicPr>
            <a:picLocks noChangeAspect="1"/>
          </p:cNvPicPr>
          <p:nvPr/>
        </p:nvPicPr>
        <p:blipFill>
          <a:blip r:embed="rId3"/>
          <a:stretch>
            <a:fillRect/>
          </a:stretch>
        </p:blipFill>
        <p:spPr>
          <a:xfrm>
            <a:off x="9842377" y="5411220"/>
            <a:ext cx="2011854" cy="1219306"/>
          </a:xfrm>
          <a:prstGeom prst="rect">
            <a:avLst/>
          </a:prstGeom>
        </p:spPr>
      </p:pic>
    </p:spTree>
    <p:extLst>
      <p:ext uri="{BB962C8B-B14F-4D97-AF65-F5344CB8AC3E}">
        <p14:creationId xmlns:p14="http://schemas.microsoft.com/office/powerpoint/2010/main" val="466250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MITOS DEL PERDON</a:t>
            </a:r>
          </a:p>
        </p:txBody>
      </p:sp>
      <p:sp>
        <p:nvSpPr>
          <p:cNvPr id="3" name="Marcador de contenido 2"/>
          <p:cNvSpPr>
            <a:spLocks noGrp="1"/>
          </p:cNvSpPr>
          <p:nvPr>
            <p:ph idx="1"/>
          </p:nvPr>
        </p:nvSpPr>
        <p:spPr>
          <a:xfrm>
            <a:off x="2589212" y="1635617"/>
            <a:ext cx="8915400" cy="4687910"/>
          </a:xfrm>
        </p:spPr>
        <p:txBody>
          <a:bodyPr>
            <a:normAutofit/>
          </a:bodyPr>
          <a:lstStyle/>
          <a:p>
            <a:pPr marL="0" indent="0">
              <a:buNone/>
            </a:pPr>
            <a:endParaRPr lang="es-MX" dirty="0"/>
          </a:p>
          <a:p>
            <a:endParaRPr lang="es-MX" dirty="0"/>
          </a:p>
          <a:p>
            <a:r>
              <a:rPr lang="es-MX" dirty="0"/>
              <a:t>-	Pasa la página</a:t>
            </a:r>
          </a:p>
          <a:p>
            <a:r>
              <a:rPr lang="es-MX" dirty="0"/>
              <a:t>-	Dale vuelta a la hoja</a:t>
            </a:r>
          </a:p>
          <a:p>
            <a:r>
              <a:rPr lang="es-MX" dirty="0"/>
              <a:t>-	No te estanques en esta ofensa</a:t>
            </a:r>
          </a:p>
          <a:p>
            <a:r>
              <a:rPr lang="es-MX" dirty="0"/>
              <a:t>-	Perdonar significa olvidar</a:t>
            </a:r>
          </a:p>
          <a:p>
            <a:endParaRPr lang="es-MX" dirty="0"/>
          </a:p>
          <a:p>
            <a:r>
              <a:rPr lang="es-MX" dirty="0"/>
              <a:t>El proceso del Perdón exige una buena memoria y una conciencia de la ofensa, sino no es posible la cirugía que el perdón requiere. El perdón ayuda a la memoria a sanar, con el recuerdo de la herida y pierde poder.</a:t>
            </a:r>
          </a:p>
          <a:p>
            <a:r>
              <a:rPr lang="es-MX" dirty="0"/>
              <a:t>Es decir, la ofensa, cada vez es menos obsesiva, ayudando a cicatrizar el recuerdo y con ello el dolor.</a:t>
            </a:r>
          </a:p>
          <a:p>
            <a:endParaRPr lang="es-MX" dirty="0"/>
          </a:p>
        </p:txBody>
      </p:sp>
      <p:pic>
        <p:nvPicPr>
          <p:cNvPr id="4" name="Imagen 3"/>
          <p:cNvPicPr>
            <a:picLocks noChangeAspect="1"/>
          </p:cNvPicPr>
          <p:nvPr/>
        </p:nvPicPr>
        <p:blipFill>
          <a:blip r:embed="rId3"/>
          <a:stretch>
            <a:fillRect/>
          </a:stretch>
        </p:blipFill>
        <p:spPr>
          <a:xfrm>
            <a:off x="9984044" y="5713874"/>
            <a:ext cx="2011854" cy="1219306"/>
          </a:xfrm>
          <a:prstGeom prst="rect">
            <a:avLst/>
          </a:prstGeom>
        </p:spPr>
      </p:pic>
    </p:spTree>
    <p:extLst>
      <p:ext uri="{BB962C8B-B14F-4D97-AF65-F5344CB8AC3E}">
        <p14:creationId xmlns:p14="http://schemas.microsoft.com/office/powerpoint/2010/main" val="2676920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EL PERDON EN LA ELABORACION DE UN DUELO</a:t>
            </a:r>
          </a:p>
        </p:txBody>
      </p:sp>
      <p:sp>
        <p:nvSpPr>
          <p:cNvPr id="3" name="Marcador de contenido 2"/>
          <p:cNvSpPr>
            <a:spLocks noGrp="1"/>
          </p:cNvSpPr>
          <p:nvPr>
            <p:ph idx="1"/>
          </p:nvPr>
        </p:nvSpPr>
        <p:spPr/>
        <p:txBody>
          <a:bodyPr/>
          <a:lstStyle/>
          <a:p>
            <a:r>
              <a:rPr lang="es-MX" b="1" dirty="0"/>
              <a:t>Cuando estamos ante una situación de un duelo, en una Pérdida. El PERDON juega un papel muy importante, para dejar que este siga su curso.</a:t>
            </a:r>
          </a:p>
          <a:p>
            <a:endParaRPr lang="es-MX" dirty="0"/>
          </a:p>
          <a:p>
            <a:r>
              <a:rPr lang="es-MX" dirty="0"/>
              <a:t>¿Ha muerto tu mamá?, Ofendiste y/o te ofendió?</a:t>
            </a:r>
          </a:p>
          <a:p>
            <a:r>
              <a:rPr lang="es-MX" dirty="0"/>
              <a:t>¿ te divorciaste? Tu pareja te abandonó?</a:t>
            </a:r>
          </a:p>
          <a:p>
            <a:r>
              <a:rPr lang="es-MX" dirty="0"/>
              <a:t>¿Conociste la Infidelidad?</a:t>
            </a:r>
          </a:p>
          <a:p>
            <a:r>
              <a:rPr lang="es-MX" dirty="0"/>
              <a:t>¿Te despidieron injustamente de tu trabajo?</a:t>
            </a:r>
          </a:p>
          <a:p>
            <a:r>
              <a:rPr lang="es-MX" dirty="0"/>
              <a:t>¿Te robaron?</a:t>
            </a:r>
          </a:p>
          <a:p>
            <a:r>
              <a:rPr lang="es-MX" dirty="0"/>
              <a:t>¿Te secuestraron a ti o a un ser querido?</a:t>
            </a:r>
          </a:p>
          <a:p>
            <a:endParaRPr lang="es-MX" dirty="0"/>
          </a:p>
        </p:txBody>
      </p:sp>
      <p:pic>
        <p:nvPicPr>
          <p:cNvPr id="4" name="Imagen 3"/>
          <p:cNvPicPr>
            <a:picLocks noChangeAspect="1"/>
          </p:cNvPicPr>
          <p:nvPr/>
        </p:nvPicPr>
        <p:blipFill>
          <a:blip r:embed="rId3"/>
          <a:stretch>
            <a:fillRect/>
          </a:stretch>
        </p:blipFill>
        <p:spPr>
          <a:xfrm>
            <a:off x="9790862" y="5530169"/>
            <a:ext cx="2011854" cy="1219306"/>
          </a:xfrm>
          <a:prstGeom prst="rect">
            <a:avLst/>
          </a:prstGeom>
        </p:spPr>
      </p:pic>
    </p:spTree>
    <p:extLst>
      <p:ext uri="{BB962C8B-B14F-4D97-AF65-F5344CB8AC3E}">
        <p14:creationId xmlns:p14="http://schemas.microsoft.com/office/powerpoint/2010/main" val="793909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Estos son solo algunos ejemplos para resumir</a:t>
            </a:r>
          </a:p>
        </p:txBody>
      </p:sp>
      <p:sp>
        <p:nvSpPr>
          <p:cNvPr id="3" name="Marcador de contenido 2"/>
          <p:cNvSpPr>
            <a:spLocks noGrp="1"/>
          </p:cNvSpPr>
          <p:nvPr>
            <p:ph idx="1"/>
          </p:nvPr>
        </p:nvSpPr>
        <p:spPr/>
        <p:txBody>
          <a:bodyPr>
            <a:normAutofit fontScale="92500" lnSpcReduction="20000"/>
          </a:bodyPr>
          <a:lstStyle/>
          <a:p>
            <a:r>
              <a:rPr lang="es-MX" dirty="0"/>
              <a:t>-	Perdonar no es olvidar</a:t>
            </a:r>
          </a:p>
          <a:p>
            <a:r>
              <a:rPr lang="es-MX" dirty="0"/>
              <a:t>-	Perdonar no es negar</a:t>
            </a:r>
          </a:p>
          <a:p>
            <a:r>
              <a:rPr lang="es-MX" dirty="0"/>
              <a:t>-	Perdonar no es solo un acto de voluntad</a:t>
            </a:r>
          </a:p>
          <a:p>
            <a:r>
              <a:rPr lang="es-MX" dirty="0"/>
              <a:t>-	El perdón no puede ser obligado</a:t>
            </a:r>
          </a:p>
          <a:p>
            <a:r>
              <a:rPr lang="es-MX" dirty="0"/>
              <a:t>-	Perdonar no es seguir como antes</a:t>
            </a:r>
          </a:p>
          <a:p>
            <a:r>
              <a:rPr lang="es-MX" dirty="0"/>
              <a:t>-	Perdonar no es disculpar</a:t>
            </a:r>
          </a:p>
          <a:p>
            <a:r>
              <a:rPr lang="es-MX" dirty="0"/>
              <a:t>-	Perdonar no es solo dejárselo a Dios</a:t>
            </a:r>
          </a:p>
          <a:p>
            <a:r>
              <a:rPr lang="es-MX" dirty="0"/>
              <a:t>-	Perdonar es un acto de humildad del ofendido inspirado por Dios.</a:t>
            </a:r>
          </a:p>
          <a:p>
            <a:endParaRPr lang="es-MX" dirty="0"/>
          </a:p>
          <a:p>
            <a:r>
              <a:rPr lang="es-MX" b="1" dirty="0"/>
              <a:t>Se ha mencionado que el Perdón existe ante la ofensa de un ser físico, pero cuando este ha muerto ¿Qué pasa?*</a:t>
            </a:r>
          </a:p>
          <a:p>
            <a:endParaRPr lang="es-MX" dirty="0"/>
          </a:p>
          <a:p>
            <a:endParaRPr lang="es-MX" dirty="0"/>
          </a:p>
        </p:txBody>
      </p:sp>
      <p:pic>
        <p:nvPicPr>
          <p:cNvPr id="4" name="Imagen 3"/>
          <p:cNvPicPr>
            <a:picLocks noChangeAspect="1"/>
          </p:cNvPicPr>
          <p:nvPr/>
        </p:nvPicPr>
        <p:blipFill>
          <a:blip r:embed="rId2"/>
          <a:stretch>
            <a:fillRect/>
          </a:stretch>
        </p:blipFill>
        <p:spPr>
          <a:xfrm>
            <a:off x="9855256" y="5530169"/>
            <a:ext cx="2011854" cy="1219306"/>
          </a:xfrm>
          <a:prstGeom prst="rect">
            <a:avLst/>
          </a:prstGeom>
        </p:spPr>
      </p:pic>
    </p:spTree>
    <p:extLst>
      <p:ext uri="{BB962C8B-B14F-4D97-AF65-F5344CB8AC3E}">
        <p14:creationId xmlns:p14="http://schemas.microsoft.com/office/powerpoint/2010/main" val="1803676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2382592" y="2133599"/>
            <a:ext cx="9122020" cy="4387275"/>
          </a:xfrm>
        </p:spPr>
        <p:txBody>
          <a:bodyPr/>
          <a:lstStyle/>
          <a:p>
            <a:pPr algn="ctr"/>
            <a:endParaRPr lang="es-MX" b="1" i="1" dirty="0"/>
          </a:p>
          <a:p>
            <a:pPr algn="ctr"/>
            <a:endParaRPr lang="es-MX" b="1" i="1" dirty="0"/>
          </a:p>
          <a:p>
            <a:pPr marL="0" indent="0" algn="ctr">
              <a:buNone/>
            </a:pPr>
            <a:r>
              <a:rPr lang="es-MX" sz="3200" b="1" i="1" dirty="0"/>
              <a:t>¡¡MUCHAS GRACIAS!!</a:t>
            </a:r>
          </a:p>
          <a:p>
            <a:pPr algn="ctr"/>
            <a:endParaRPr lang="es-MX" sz="3200" b="1" i="1" dirty="0"/>
          </a:p>
          <a:p>
            <a:pPr algn="ctr"/>
            <a:r>
              <a:rPr lang="es-MX" sz="3200" b="1" i="1" dirty="0"/>
              <a:t>Lic. Regina Cantú Cavazos </a:t>
            </a:r>
          </a:p>
        </p:txBody>
      </p:sp>
      <p:pic>
        <p:nvPicPr>
          <p:cNvPr id="4" name="Imagen 3"/>
          <p:cNvPicPr>
            <a:picLocks noChangeAspect="1"/>
          </p:cNvPicPr>
          <p:nvPr/>
        </p:nvPicPr>
        <p:blipFill>
          <a:blip r:embed="rId2"/>
          <a:stretch>
            <a:fillRect/>
          </a:stretch>
        </p:blipFill>
        <p:spPr>
          <a:xfrm>
            <a:off x="5022761" y="5043992"/>
            <a:ext cx="3232597" cy="1219306"/>
          </a:xfrm>
          <a:prstGeom prst="rect">
            <a:avLst/>
          </a:prstGeom>
        </p:spPr>
      </p:pic>
    </p:spTree>
    <p:extLst>
      <p:ext uri="{BB962C8B-B14F-4D97-AF65-F5344CB8AC3E}">
        <p14:creationId xmlns:p14="http://schemas.microsoft.com/office/powerpoint/2010/main" val="107352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609601" y="274638"/>
            <a:ext cx="11343217" cy="1143000"/>
          </a:xfrm>
        </p:spPr>
        <p:txBody>
          <a:bodyPr>
            <a:normAutofit fontScale="90000"/>
          </a:bodyPr>
          <a:lstStyle/>
          <a:p>
            <a:pPr algn="ctr" eaLnBrk="1" hangingPunct="1">
              <a:defRPr/>
            </a:pPr>
            <a:r>
              <a:rPr lang="ru-RU" b="1" dirty="0" smtClean="0">
                <a:solidFill>
                  <a:schemeClr val="accent3">
                    <a:lumMod val="75000"/>
                  </a:schemeClr>
                </a:solidFill>
                <a:effectLst>
                  <a:outerShdw blurRad="38100" dist="38100" dir="2700000" algn="tl">
                    <a:srgbClr val="000000">
                      <a:alpha val="43137"/>
                    </a:srgbClr>
                  </a:outerShdw>
                </a:effectLst>
              </a:rPr>
              <a:t>“</a:t>
            </a:r>
            <a:r>
              <a:rPr lang="ru-RU" b="1" u="sng" dirty="0" smtClean="0">
                <a:solidFill>
                  <a:schemeClr val="accent3">
                    <a:lumMod val="75000"/>
                  </a:schemeClr>
                </a:solidFill>
                <a:effectLst>
                  <a:outerShdw blurRad="38100" dist="38100" dir="2700000" algn="tl">
                    <a:srgbClr val="000000">
                      <a:alpha val="43137"/>
                    </a:srgbClr>
                  </a:outerShdw>
                </a:effectLst>
              </a:rPr>
              <a:t>Las cuatro tareas para la vida y la muerte</a:t>
            </a:r>
            <a:r>
              <a:rPr lang="es-MX" b="1" u="sng" dirty="0" smtClean="0">
                <a:solidFill>
                  <a:schemeClr val="accent3">
                    <a:lumMod val="75000"/>
                  </a:schemeClr>
                </a:solidFill>
                <a:effectLst>
                  <a:outerShdw blurRad="38100" dist="38100" dir="2700000" algn="tl">
                    <a:srgbClr val="000000">
                      <a:alpha val="43137"/>
                    </a:srgbClr>
                  </a:outerShdw>
                </a:effectLst>
              </a:rPr>
              <a:t>”</a:t>
            </a:r>
            <a:r>
              <a:rPr lang="ru-RU" b="1" u="sng" dirty="0" smtClean="0">
                <a:solidFill>
                  <a:schemeClr val="accent3">
                    <a:lumMod val="75000"/>
                  </a:schemeClr>
                </a:solidFill>
                <a:effectLst>
                  <a:outerShdw blurRad="38100" dist="38100" dir="2700000" algn="tl">
                    <a:srgbClr val="000000">
                      <a:alpha val="43137"/>
                    </a:srgbClr>
                  </a:outerShdw>
                </a:effectLst>
              </a:rPr>
              <a:t> </a:t>
            </a:r>
            <a:r>
              <a:rPr lang="es-MX" b="1" u="sng" dirty="0" smtClean="0">
                <a:solidFill>
                  <a:schemeClr val="accent3">
                    <a:lumMod val="75000"/>
                  </a:schemeClr>
                </a:solidFill>
                <a:effectLst>
                  <a:outerShdw blurRad="38100" dist="38100" dir="2700000" algn="tl">
                    <a:srgbClr val="000000">
                      <a:alpha val="43137"/>
                    </a:srgbClr>
                  </a:outerShdw>
                </a:effectLst>
              </a:rPr>
              <a:t/>
            </a:r>
            <a:br>
              <a:rPr lang="es-MX" b="1" u="sng" dirty="0" smtClean="0">
                <a:solidFill>
                  <a:schemeClr val="accent3">
                    <a:lumMod val="75000"/>
                  </a:schemeClr>
                </a:solidFill>
                <a:effectLst>
                  <a:outerShdw blurRad="38100" dist="38100" dir="2700000" algn="tl">
                    <a:srgbClr val="000000">
                      <a:alpha val="43137"/>
                    </a:srgbClr>
                  </a:outerShdw>
                </a:effectLst>
              </a:rPr>
            </a:br>
            <a:r>
              <a:rPr lang="ru-RU" sz="2000" b="1" dirty="0" smtClean="0">
                <a:solidFill>
                  <a:schemeClr val="accent3">
                    <a:lumMod val="75000"/>
                  </a:schemeClr>
                </a:solidFill>
                <a:effectLst>
                  <a:outerShdw blurRad="38100" dist="38100" dir="2700000" algn="tl">
                    <a:srgbClr val="000000">
                      <a:alpha val="43137"/>
                    </a:srgbClr>
                  </a:outerShdw>
                </a:effectLst>
              </a:rPr>
              <a:t>“Afrontar la muerte y encontrar</a:t>
            </a:r>
            <a:r>
              <a:rPr lang="es-MX" sz="2000" b="1" dirty="0" smtClean="0">
                <a:solidFill>
                  <a:schemeClr val="accent3">
                    <a:lumMod val="75000"/>
                  </a:schemeClr>
                </a:solidFill>
                <a:effectLst>
                  <a:outerShdw blurRad="38100" dist="38100" dir="2700000" algn="tl">
                    <a:srgbClr val="000000">
                      <a:alpha val="43137"/>
                    </a:srgbClr>
                  </a:outerShdw>
                </a:effectLst>
              </a:rPr>
              <a:t> </a:t>
            </a:r>
            <a:r>
              <a:rPr lang="ru-RU" sz="2000" b="1" dirty="0" smtClean="0">
                <a:solidFill>
                  <a:schemeClr val="accent3">
                    <a:lumMod val="75000"/>
                  </a:schemeClr>
                </a:solidFill>
                <a:effectLst>
                  <a:outerShdw blurRad="38100" dist="38100" dir="2700000" algn="tl">
                    <a:srgbClr val="000000">
                      <a:alpha val="43137"/>
                    </a:srgbClr>
                  </a:outerShdw>
                </a:effectLst>
              </a:rPr>
              <a:t>esperanza”,</a:t>
            </a:r>
            <a:r>
              <a:rPr lang="es-MX" sz="2000" b="1" dirty="0" smtClean="0">
                <a:solidFill>
                  <a:schemeClr val="accent3">
                    <a:lumMod val="75000"/>
                  </a:schemeClr>
                </a:solidFill>
                <a:effectLst>
                  <a:outerShdw blurRad="38100" dist="38100" dir="2700000" algn="tl">
                    <a:srgbClr val="000000">
                      <a:alpha val="43137"/>
                    </a:srgbClr>
                  </a:outerShdw>
                </a:effectLst>
              </a:rPr>
              <a:t/>
            </a:r>
            <a:br>
              <a:rPr lang="es-MX" sz="2000" b="1" dirty="0" smtClean="0">
                <a:solidFill>
                  <a:schemeClr val="accent3">
                    <a:lumMod val="75000"/>
                  </a:schemeClr>
                </a:solidFill>
                <a:effectLst>
                  <a:outerShdw blurRad="38100" dist="38100" dir="2700000" algn="tl">
                    <a:srgbClr val="000000">
                      <a:alpha val="43137"/>
                    </a:srgbClr>
                  </a:outerShdw>
                </a:effectLst>
              </a:rPr>
            </a:br>
            <a:r>
              <a:rPr lang="ru-RU" sz="2000" b="1" dirty="0" smtClean="0">
                <a:solidFill>
                  <a:schemeClr val="accent3">
                    <a:lumMod val="75000"/>
                  </a:schemeClr>
                </a:solidFill>
                <a:effectLst>
                  <a:outerShdw blurRad="38100" dist="38100" dir="2700000" algn="tl">
                    <a:srgbClr val="000000">
                      <a:alpha val="43137"/>
                    </a:srgbClr>
                  </a:outerShdw>
                </a:effectLst>
              </a:rPr>
              <a:t> escrito por Christine Longaker</a:t>
            </a:r>
            <a:endParaRPr lang="es-MX" sz="2000" b="1" dirty="0" smtClean="0">
              <a:solidFill>
                <a:schemeClr val="accent3">
                  <a:lumMod val="75000"/>
                </a:schemeClr>
              </a:solidFill>
              <a:effectLst>
                <a:outerShdw blurRad="38100" dist="38100" dir="2700000" algn="tl">
                  <a:srgbClr val="000000">
                    <a:alpha val="43137"/>
                  </a:srgbClr>
                </a:outerShdw>
              </a:effectLst>
            </a:endParaRPr>
          </a:p>
        </p:txBody>
      </p:sp>
      <p:sp>
        <p:nvSpPr>
          <p:cNvPr id="15363" name="2 Marcador de contenido"/>
          <p:cNvSpPr>
            <a:spLocks noGrp="1"/>
          </p:cNvSpPr>
          <p:nvPr>
            <p:ph sz="quarter" idx="1"/>
          </p:nvPr>
        </p:nvSpPr>
        <p:spPr>
          <a:xfrm>
            <a:off x="609600" y="1600201"/>
            <a:ext cx="10957984" cy="3244515"/>
          </a:xfrm>
        </p:spPr>
        <p:txBody>
          <a:bodyPr>
            <a:noAutofit/>
          </a:bodyPr>
          <a:lstStyle/>
          <a:p>
            <a:pPr algn="just" eaLnBrk="1" hangingPunct="1">
              <a:buClr>
                <a:schemeClr val="accent3"/>
              </a:buClr>
              <a:buSzPct val="100000"/>
              <a:buFont typeface="Wingdings" pitchFamily="2" charset="2"/>
              <a:buChar char="v"/>
              <a:defRPr/>
            </a:pPr>
            <a:r>
              <a:rPr lang="ru-RU" sz="2400" b="1" dirty="0" smtClean="0"/>
              <a:t> </a:t>
            </a:r>
            <a:r>
              <a:rPr lang="es-MX" sz="2400" b="1" dirty="0" smtClean="0"/>
              <a:t>Estas </a:t>
            </a:r>
            <a:r>
              <a:rPr lang="ru-RU" sz="2400" b="1" u="sng" dirty="0" smtClean="0"/>
              <a:t>son específicas para la</a:t>
            </a:r>
            <a:r>
              <a:rPr lang="es-MX" sz="2400" b="1" u="sng" dirty="0" smtClean="0"/>
              <a:t> </a:t>
            </a:r>
            <a:r>
              <a:rPr lang="ru-RU" sz="2400" b="1" u="sng" dirty="0" smtClean="0"/>
              <a:t>muerte únicamente</a:t>
            </a:r>
            <a:r>
              <a:rPr lang="es-MX" sz="2400" b="1" u="sng" dirty="0" smtClean="0"/>
              <a:t>,</a:t>
            </a:r>
            <a:r>
              <a:rPr lang="ru-RU" sz="2400" b="1" u="sng" dirty="0" smtClean="0"/>
              <a:t> si no las hemos aplicado durante la vida.</a:t>
            </a:r>
            <a:endParaRPr lang="es-MX" sz="2400" b="1" u="sng" dirty="0" smtClean="0"/>
          </a:p>
          <a:p>
            <a:pPr algn="just" eaLnBrk="1" hangingPunct="1">
              <a:defRPr/>
            </a:pPr>
            <a:endParaRPr lang="es-MX" sz="2400" b="1" dirty="0" smtClean="0"/>
          </a:p>
          <a:p>
            <a:pPr algn="just" eaLnBrk="1" hangingPunct="1">
              <a:buClr>
                <a:schemeClr val="accent3"/>
              </a:buClr>
              <a:buSzPct val="100000"/>
              <a:buFont typeface="Wingdings" pitchFamily="2" charset="2"/>
              <a:buChar char="v"/>
              <a:defRPr/>
            </a:pPr>
            <a:r>
              <a:rPr lang="es-MX" sz="2400" b="1" dirty="0" smtClean="0"/>
              <a:t>S</a:t>
            </a:r>
            <a:r>
              <a:rPr lang="ru-RU" sz="2400" b="1" dirty="0" smtClean="0"/>
              <a:t>o</a:t>
            </a:r>
            <a:r>
              <a:rPr lang="es-MX" sz="2400" b="1" dirty="0" smtClean="0"/>
              <a:t>n</a:t>
            </a:r>
            <a:r>
              <a:rPr lang="ru-RU" sz="2400" b="1" dirty="0" smtClean="0"/>
              <a:t> </a:t>
            </a:r>
            <a:r>
              <a:rPr lang="es-MX" sz="2400" b="1" dirty="0" smtClean="0"/>
              <a:t>los </a:t>
            </a:r>
            <a:r>
              <a:rPr lang="ru-RU" sz="2400" b="1" u="sng" dirty="0" smtClean="0"/>
              <a:t>principales retos </a:t>
            </a:r>
            <a:r>
              <a:rPr lang="ru-RU" sz="2400" b="1" dirty="0" smtClean="0"/>
              <a:t>que</a:t>
            </a:r>
            <a:r>
              <a:rPr lang="es-MX" sz="2400" b="1" dirty="0" smtClean="0"/>
              <a:t> </a:t>
            </a:r>
            <a:r>
              <a:rPr lang="ru-RU" sz="2400" b="1" dirty="0" smtClean="0"/>
              <a:t> </a:t>
            </a:r>
            <a:r>
              <a:rPr lang="ru-RU" sz="2400" b="1" u="sng" dirty="0" smtClean="0"/>
              <a:t>afronta</a:t>
            </a:r>
            <a:r>
              <a:rPr lang="es-MX" sz="2400" b="1" u="sng" dirty="0" err="1" smtClean="0"/>
              <a:t>mos</a:t>
            </a:r>
            <a:r>
              <a:rPr lang="ru-RU" sz="2400" b="1" u="sng" dirty="0" smtClean="0"/>
              <a:t> cuando tratamos </a:t>
            </a:r>
            <a:r>
              <a:rPr lang="ru-RU" sz="2400" b="1" dirty="0" smtClean="0"/>
              <a:t>co</a:t>
            </a:r>
            <a:r>
              <a:rPr lang="es-MX" sz="2400" b="1" dirty="0" smtClean="0"/>
              <a:t>sas </a:t>
            </a:r>
            <a:r>
              <a:rPr lang="ru-RU" sz="2400" b="1" u="sng" dirty="0" smtClean="0"/>
              <a:t> inevitables cambios y sufrimientos de</a:t>
            </a:r>
            <a:r>
              <a:rPr lang="es-MX" sz="2400" b="1" u="sng" dirty="0" smtClean="0"/>
              <a:t> </a:t>
            </a:r>
            <a:r>
              <a:rPr lang="ru-RU" sz="2400" b="1" u="sng" dirty="0" smtClean="0"/>
              <a:t>nuestra vida</a:t>
            </a:r>
            <a:r>
              <a:rPr lang="es-MX" sz="2400" b="1" dirty="0" smtClean="0"/>
              <a:t>.</a:t>
            </a:r>
            <a:r>
              <a:rPr lang="ru-RU" sz="2400" b="1" dirty="0" smtClean="0"/>
              <a:t> </a:t>
            </a:r>
            <a:r>
              <a:rPr lang="es-MX" sz="2400" b="1" dirty="0" smtClean="0"/>
              <a:t>(</a:t>
            </a:r>
            <a:r>
              <a:rPr lang="ru-RU" sz="2400" b="1" dirty="0" smtClean="0"/>
              <a:t>como enfermedades, pérdidas o duelos</a:t>
            </a:r>
            <a:r>
              <a:rPr lang="es-MX" sz="2400" b="1" dirty="0" smtClean="0"/>
              <a:t>)</a:t>
            </a:r>
            <a:r>
              <a:rPr lang="ru-RU" sz="2400" b="1" dirty="0" smtClean="0"/>
              <a:t>. </a:t>
            </a:r>
            <a:endParaRPr lang="es-MX" sz="2400" b="1" dirty="0" smtClean="0"/>
          </a:p>
          <a:p>
            <a:pPr algn="just" eaLnBrk="1" hangingPunct="1">
              <a:buFont typeface="Wingdings" pitchFamily="2" charset="2"/>
              <a:buNone/>
              <a:defRPr/>
            </a:pPr>
            <a:endParaRPr lang="es-MX" sz="2400" b="1" dirty="0" smtClean="0"/>
          </a:p>
          <a:p>
            <a:pPr eaLnBrk="1" hangingPunct="1">
              <a:buClr>
                <a:schemeClr val="accent3"/>
              </a:buClr>
              <a:buSzPct val="100000"/>
              <a:buFont typeface="Wingdings" pitchFamily="2" charset="2"/>
              <a:buChar char="v"/>
              <a:defRPr/>
            </a:pPr>
            <a:r>
              <a:rPr lang="es-MX" sz="2400" b="1" dirty="0" smtClean="0"/>
              <a:t>N</a:t>
            </a:r>
            <a:r>
              <a:rPr lang="ru-RU" sz="2400" b="1" dirty="0" smtClean="0"/>
              <a:t>os </a:t>
            </a:r>
            <a:r>
              <a:rPr lang="ru-RU" sz="2400" b="1" u="sng" dirty="0" smtClean="0"/>
              <a:t>permit</a:t>
            </a:r>
            <a:r>
              <a:rPr lang="es-MX" sz="2400" b="1" u="sng" dirty="0" smtClean="0"/>
              <a:t>en</a:t>
            </a:r>
            <a:r>
              <a:rPr lang="ru-RU" sz="2400" b="1" dirty="0" smtClean="0"/>
              <a:t> vernos </a:t>
            </a:r>
            <a:r>
              <a:rPr lang="ru-RU" sz="2400" b="1" u="sng" dirty="0" smtClean="0"/>
              <a:t>hacia nosotros mismos y comprender</a:t>
            </a:r>
            <a:r>
              <a:rPr lang="es-MX" sz="2400" b="1" u="sng" dirty="0" smtClean="0"/>
              <a:t> </a:t>
            </a:r>
            <a:r>
              <a:rPr lang="ru-RU" sz="2400" b="1" u="sng" dirty="0" smtClean="0"/>
              <a:t>cómo y por qué elegimos vivir</a:t>
            </a:r>
            <a:r>
              <a:rPr lang="es-MX" sz="24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Effect transition="in" filter="fade">
                                      <p:cBhvr>
                                        <p:cTn id="12" dur="2000"/>
                                        <p:tgtEl>
                                          <p:spTgt spid="153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20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Effect transition="in" filter="fade">
                                      <p:cBhvr>
                                        <p:cTn id="22" dur="2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2 Imagen" descr="ACOMPAÑAMIENTO DE PERSONAS EN PROCESO DE ABRAZAR LA MUERTE.jpg"/>
          <p:cNvPicPr>
            <a:picLocks noChangeAspect="1"/>
          </p:cNvPicPr>
          <p:nvPr/>
        </p:nvPicPr>
        <p:blipFill>
          <a:blip r:embed="rId2"/>
          <a:srcRect/>
          <a:stretch>
            <a:fillRect/>
          </a:stretch>
        </p:blipFill>
        <p:spPr bwMode="auto">
          <a:xfrm>
            <a:off x="848005" y="1506454"/>
            <a:ext cx="10657417" cy="2160588"/>
          </a:xfrm>
          <a:prstGeom prst="rect">
            <a:avLst/>
          </a:prstGeom>
          <a:noFill/>
          <a:ln w="9525">
            <a:noFill/>
            <a:miter lim="800000"/>
            <a:headEnd/>
            <a:tailEnd/>
          </a:ln>
        </p:spPr>
      </p:pic>
      <p:sp>
        <p:nvSpPr>
          <p:cNvPr id="16386" name="2 Marcador de contenido"/>
          <p:cNvSpPr>
            <a:spLocks noGrp="1"/>
          </p:cNvSpPr>
          <p:nvPr>
            <p:ph sz="quarter" idx="1"/>
          </p:nvPr>
        </p:nvSpPr>
        <p:spPr>
          <a:xfrm>
            <a:off x="1251284" y="333374"/>
            <a:ext cx="10571748" cy="6308057"/>
          </a:xfrm>
        </p:spPr>
        <p:txBody>
          <a:bodyPr>
            <a:normAutofit lnSpcReduction="10000"/>
          </a:bodyPr>
          <a:lstStyle/>
          <a:p>
            <a:pPr algn="just" eaLnBrk="1" hangingPunct="1">
              <a:buClr>
                <a:schemeClr val="accent3"/>
              </a:buClr>
              <a:buSzPct val="100000"/>
              <a:buFont typeface="Wingdings" pitchFamily="2" charset="2"/>
              <a:buChar char="v"/>
              <a:defRPr/>
            </a:pPr>
            <a:r>
              <a:rPr lang="es-MX" sz="2000" b="1" dirty="0" smtClean="0"/>
              <a:t>N</a:t>
            </a:r>
            <a:r>
              <a:rPr lang="ru-RU" sz="2000" b="1" dirty="0" smtClean="0"/>
              <a:t>os </a:t>
            </a:r>
            <a:r>
              <a:rPr lang="ru-RU" sz="2000" b="1" u="sng" dirty="0" smtClean="0"/>
              <a:t>ofrecen</a:t>
            </a:r>
            <a:r>
              <a:rPr lang="ru-RU" sz="2000" b="1" dirty="0" smtClean="0"/>
              <a:t> </a:t>
            </a:r>
            <a:r>
              <a:rPr lang="es-MX" sz="2000" b="1" dirty="0" smtClean="0"/>
              <a:t>e</a:t>
            </a:r>
            <a:r>
              <a:rPr lang="ru-RU" sz="2000" b="1" dirty="0" smtClean="0"/>
              <a:t>l</a:t>
            </a:r>
            <a:r>
              <a:rPr lang="es-MX" sz="2000" b="1" dirty="0" smtClean="0"/>
              <a:t> </a:t>
            </a:r>
            <a:r>
              <a:rPr lang="ru-RU" sz="2000" b="1" u="sng" dirty="0" smtClean="0"/>
              <a:t>soltarnos de los viejos hábitos y comprometernos a adoptar una</a:t>
            </a:r>
            <a:r>
              <a:rPr lang="es-MX" sz="2000" b="1" u="sng" dirty="0" smtClean="0"/>
              <a:t> </a:t>
            </a:r>
            <a:r>
              <a:rPr lang="ru-RU" sz="2000" b="1" u="sng" dirty="0" smtClean="0"/>
              <a:t>dirección positiva</a:t>
            </a:r>
            <a:r>
              <a:rPr lang="ru-RU" sz="2000" b="1" dirty="0" smtClean="0"/>
              <a:t> para  nuestras vidas</a:t>
            </a:r>
            <a:r>
              <a:rPr lang="es-MX" sz="2000" b="1" dirty="0" smtClean="0"/>
              <a:t>. </a:t>
            </a:r>
            <a:r>
              <a:rPr lang="es-MX" sz="2000" b="1" u="sng" dirty="0" smtClean="0"/>
              <a:t>Para</a:t>
            </a:r>
            <a:r>
              <a:rPr lang="ru-RU" sz="2000" b="1" u="sng" dirty="0" smtClean="0"/>
              <a:t>  convertirnos en seres humanos más</a:t>
            </a:r>
            <a:r>
              <a:rPr lang="es-MX" sz="2000" b="1" u="sng" dirty="0" smtClean="0"/>
              <a:t> </a:t>
            </a:r>
            <a:r>
              <a:rPr lang="ru-RU" sz="2000" b="1" u="sng" dirty="0" smtClean="0"/>
              <a:t>auténticos y compasivos</a:t>
            </a:r>
            <a:r>
              <a:rPr lang="es-MX" sz="2000" b="1" u="sng" dirty="0" smtClean="0"/>
              <a:t> con los que nos rodean</a:t>
            </a:r>
            <a:r>
              <a:rPr lang="ru-RU" u="sng" dirty="0" smtClean="0"/>
              <a:t>.</a:t>
            </a:r>
            <a:endParaRPr lang="es-MX" u="sng" dirty="0" smtClean="0"/>
          </a:p>
          <a:p>
            <a:pPr algn="just" eaLnBrk="1" hangingPunct="1">
              <a:buClr>
                <a:schemeClr val="accent3"/>
              </a:buClr>
              <a:buSzPct val="100000"/>
              <a:buFont typeface="Wingdings" pitchFamily="2" charset="2"/>
              <a:buNone/>
              <a:defRPr/>
            </a:pPr>
            <a:endParaRPr lang="es-MX" u="sng" dirty="0" smtClean="0"/>
          </a:p>
          <a:p>
            <a:pPr algn="just" eaLnBrk="1" hangingPunct="1">
              <a:buClr>
                <a:schemeClr val="accent3"/>
              </a:buClr>
              <a:buSzPct val="100000"/>
              <a:buFont typeface="Wingdings" pitchFamily="2" charset="2"/>
              <a:buNone/>
              <a:defRPr/>
            </a:pPr>
            <a:endParaRPr lang="es-MX" u="sng" dirty="0" smtClean="0"/>
          </a:p>
          <a:p>
            <a:pPr algn="just" eaLnBrk="1" hangingPunct="1">
              <a:buClr>
                <a:schemeClr val="accent3"/>
              </a:buClr>
              <a:buSzPct val="100000"/>
              <a:buFont typeface="Wingdings" pitchFamily="2" charset="2"/>
              <a:buNone/>
              <a:defRPr/>
            </a:pPr>
            <a:endParaRPr lang="es-MX" u="sng" dirty="0" smtClean="0"/>
          </a:p>
          <a:p>
            <a:pPr algn="just" eaLnBrk="1" hangingPunct="1">
              <a:buFont typeface="Wingdings" pitchFamily="2" charset="2"/>
              <a:buNone/>
              <a:defRPr/>
            </a:pPr>
            <a:endParaRPr lang="es-MX" dirty="0" smtClean="0"/>
          </a:p>
          <a:p>
            <a:pPr algn="just" eaLnBrk="1" hangingPunct="1">
              <a:buFont typeface="Wingdings" pitchFamily="2" charset="2"/>
              <a:buNone/>
              <a:defRPr/>
            </a:pPr>
            <a:endParaRPr lang="es-MX" dirty="0" smtClean="0"/>
          </a:p>
          <a:p>
            <a:pPr algn="ctr" eaLnBrk="1" hangingPunct="1">
              <a:buClr>
                <a:schemeClr val="accent3"/>
              </a:buClr>
              <a:buSzPct val="100000"/>
              <a:buFont typeface="Wingdings" pitchFamily="2" charset="2"/>
              <a:buChar char="Ø"/>
              <a:defRPr/>
            </a:pPr>
            <a:endParaRPr lang="es-MX" sz="2000" u="sng" dirty="0" smtClean="0">
              <a:latin typeface="Arial Black" pitchFamily="34" charset="0"/>
            </a:endParaRPr>
          </a:p>
          <a:p>
            <a:pPr algn="ctr" eaLnBrk="1" hangingPunct="1">
              <a:buClr>
                <a:schemeClr val="accent3"/>
              </a:buClr>
              <a:buSzPct val="100000"/>
              <a:buFont typeface="Wingdings" pitchFamily="2" charset="2"/>
              <a:buChar char="Ø"/>
              <a:defRPr/>
            </a:pPr>
            <a:endParaRPr lang="es-MX" sz="2000" u="sng" dirty="0" smtClean="0">
              <a:latin typeface="Arial Black" pitchFamily="34" charset="0"/>
            </a:endParaRPr>
          </a:p>
          <a:p>
            <a:pPr algn="ctr" eaLnBrk="1" hangingPunct="1">
              <a:buClr>
                <a:schemeClr val="accent3"/>
              </a:buClr>
              <a:buSzPct val="100000"/>
              <a:buFont typeface="Wingdings" pitchFamily="2" charset="2"/>
              <a:buChar char="Ø"/>
              <a:defRPr/>
            </a:pPr>
            <a:r>
              <a:rPr lang="ru-RU" sz="2000" u="sng" dirty="0" smtClean="0">
                <a:latin typeface="Arial Black" pitchFamily="34" charset="0"/>
              </a:rPr>
              <a:t>Te recuerdo que esas </a:t>
            </a:r>
            <a:r>
              <a:rPr lang="es-MX" sz="2000" u="sng" dirty="0" smtClean="0">
                <a:latin typeface="Arial Black" pitchFamily="34" charset="0"/>
              </a:rPr>
              <a:t>4</a:t>
            </a:r>
            <a:r>
              <a:rPr lang="ru-RU" sz="2000" u="sng" dirty="0" smtClean="0">
                <a:latin typeface="Arial Black" pitchFamily="34" charset="0"/>
              </a:rPr>
              <a:t> tareas son:</a:t>
            </a:r>
            <a:endParaRPr lang="es-MX" sz="2000" u="sng" dirty="0" smtClean="0">
              <a:latin typeface="Arial Black" pitchFamily="34" charset="0"/>
            </a:endParaRPr>
          </a:p>
          <a:p>
            <a:pPr algn="ctr" eaLnBrk="1" hangingPunct="1">
              <a:buClr>
                <a:schemeClr val="accent3"/>
              </a:buClr>
              <a:buSzPct val="100000"/>
              <a:buFont typeface="Wingdings" pitchFamily="2" charset="2"/>
              <a:buChar char="Ø"/>
              <a:defRPr/>
            </a:pPr>
            <a:endParaRPr lang="es-MX" sz="2000" u="sng" dirty="0" smtClean="0">
              <a:latin typeface="Arial Black" pitchFamily="34" charset="0"/>
            </a:endParaRPr>
          </a:p>
          <a:p>
            <a:pPr marL="720725" indent="-720725" algn="just" eaLnBrk="1" hangingPunct="1">
              <a:buFont typeface="Wingdings" pitchFamily="2" charset="2"/>
              <a:buNone/>
              <a:defRPr/>
            </a:pPr>
            <a:r>
              <a:rPr lang="es-MX" sz="2000" dirty="0" smtClean="0">
                <a:latin typeface="Arial Black" pitchFamily="34" charset="0"/>
              </a:rPr>
              <a:t>1.  Comprender y transformar el sufrimiento.</a:t>
            </a:r>
          </a:p>
          <a:p>
            <a:pPr marL="457200" indent="-457200" algn="just" eaLnBrk="1" hangingPunct="1">
              <a:buFont typeface="Wingdings" pitchFamily="2" charset="2"/>
              <a:buNone/>
              <a:defRPr/>
            </a:pPr>
            <a:r>
              <a:rPr lang="es-MX" sz="2000" dirty="0" smtClean="0">
                <a:latin typeface="Arial Black" pitchFamily="34" charset="0"/>
              </a:rPr>
              <a:t>2.  Conectar, sanar las relaciones y dejar ir.</a:t>
            </a:r>
          </a:p>
          <a:p>
            <a:pPr marL="457200" indent="-457200" algn="just" eaLnBrk="1" hangingPunct="1">
              <a:buFont typeface="Wingdings" pitchFamily="2" charset="2"/>
              <a:buNone/>
              <a:defRPr/>
            </a:pPr>
            <a:r>
              <a:rPr lang="es-MX" sz="2000" dirty="0" smtClean="0">
                <a:latin typeface="Arial Black" pitchFamily="34" charset="0"/>
              </a:rPr>
              <a:t>3.  Prepararse espiritualmente para morir.</a:t>
            </a:r>
          </a:p>
          <a:p>
            <a:pPr marL="457200" indent="-457200" algn="just" eaLnBrk="1" hangingPunct="1">
              <a:buFont typeface="Wingdings" pitchFamily="2" charset="2"/>
              <a:buNone/>
              <a:defRPr/>
            </a:pPr>
            <a:r>
              <a:rPr lang="es-MX" sz="2000" dirty="0" smtClean="0">
                <a:latin typeface="Arial Black" pitchFamily="34" charset="0"/>
              </a:rPr>
              <a:t>4.  Encontrar el sentido de vida. 		</a:t>
            </a:r>
          </a:p>
          <a:p>
            <a:pPr eaLnBrk="1" hangingPunct="1">
              <a:defRPr/>
            </a:pPr>
            <a:endParaRPr lang="es-MX" dirty="0" smtClean="0"/>
          </a:p>
          <a:p>
            <a:pPr eaLnBrk="1" hangingPunct="1">
              <a:defRPr/>
            </a:pPr>
            <a:endParaRPr lang="es-MX"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6">
                                            <p:txEl>
                                              <p:pRg st="0" end="0"/>
                                            </p:txEl>
                                          </p:spTgt>
                                        </p:tgtEl>
                                        <p:attrNameLst>
                                          <p:attrName>style.visibility</p:attrName>
                                        </p:attrNameLst>
                                      </p:cBhvr>
                                      <p:to>
                                        <p:strVal val="visible"/>
                                      </p:to>
                                    </p:set>
                                    <p:animEffect transition="in" filter="fade">
                                      <p:cBhvr>
                                        <p:cTn id="12" dur="2000"/>
                                        <p:tgtEl>
                                          <p:spTgt spid="163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6">
                                            <p:txEl>
                                              <p:pRg st="8" end="8"/>
                                            </p:txEl>
                                          </p:spTgt>
                                        </p:tgtEl>
                                        <p:attrNameLst>
                                          <p:attrName>style.visibility</p:attrName>
                                        </p:attrNameLst>
                                      </p:cBhvr>
                                      <p:to>
                                        <p:strVal val="visible"/>
                                      </p:to>
                                    </p:set>
                                    <p:animEffect transition="in" filter="fade">
                                      <p:cBhvr>
                                        <p:cTn id="17" dur="2000"/>
                                        <p:tgtEl>
                                          <p:spTgt spid="16386">
                                            <p:txEl>
                                              <p:pRg st="8" end="8"/>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6">
                                            <p:txEl>
                                              <p:pRg st="10" end="10"/>
                                            </p:txEl>
                                          </p:spTgt>
                                        </p:tgtEl>
                                        <p:attrNameLst>
                                          <p:attrName>style.visibility</p:attrName>
                                        </p:attrNameLst>
                                      </p:cBhvr>
                                      <p:to>
                                        <p:strVal val="visible"/>
                                      </p:to>
                                    </p:set>
                                    <p:animEffect transition="in" filter="fade">
                                      <p:cBhvr>
                                        <p:cTn id="22" dur="2000"/>
                                        <p:tgtEl>
                                          <p:spTgt spid="16386">
                                            <p:txEl>
                                              <p:pRg st="10" end="1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6">
                                            <p:txEl>
                                              <p:pRg st="11" end="11"/>
                                            </p:txEl>
                                          </p:spTgt>
                                        </p:tgtEl>
                                        <p:attrNameLst>
                                          <p:attrName>style.visibility</p:attrName>
                                        </p:attrNameLst>
                                      </p:cBhvr>
                                      <p:to>
                                        <p:strVal val="visible"/>
                                      </p:to>
                                    </p:set>
                                    <p:animEffect transition="in" filter="fade">
                                      <p:cBhvr>
                                        <p:cTn id="27" dur="2000"/>
                                        <p:tgtEl>
                                          <p:spTgt spid="16386">
                                            <p:txEl>
                                              <p:pRg st="11" end="1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6">
                                            <p:txEl>
                                              <p:pRg st="12" end="12"/>
                                            </p:txEl>
                                          </p:spTgt>
                                        </p:tgtEl>
                                        <p:attrNameLst>
                                          <p:attrName>style.visibility</p:attrName>
                                        </p:attrNameLst>
                                      </p:cBhvr>
                                      <p:to>
                                        <p:strVal val="visible"/>
                                      </p:to>
                                    </p:set>
                                    <p:animEffect transition="in" filter="fade">
                                      <p:cBhvr>
                                        <p:cTn id="32" dur="2000"/>
                                        <p:tgtEl>
                                          <p:spTgt spid="16386">
                                            <p:txEl>
                                              <p:pRg st="12" end="1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386">
                                            <p:txEl>
                                              <p:pRg st="13" end="13"/>
                                            </p:txEl>
                                          </p:spTgt>
                                        </p:tgtEl>
                                        <p:attrNameLst>
                                          <p:attrName>style.visibility</p:attrName>
                                        </p:attrNameLst>
                                      </p:cBhvr>
                                      <p:to>
                                        <p:strVal val="visible"/>
                                      </p:to>
                                    </p:set>
                                    <p:animEffect transition="in" filter="fade">
                                      <p:cBhvr>
                                        <p:cTn id="37" dur="2000"/>
                                        <p:tgtEl>
                                          <p:spTgt spid="1638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3 Imagen" descr="miedo a la agonia.jpg"/>
          <p:cNvPicPr>
            <a:picLocks noChangeAspect="1"/>
          </p:cNvPicPr>
          <p:nvPr/>
        </p:nvPicPr>
        <p:blipFill>
          <a:blip r:embed="rId2">
            <a:lum bright="52000" contrast="-52000"/>
          </a:blip>
          <a:srcRect/>
          <a:stretch>
            <a:fillRect/>
          </a:stretch>
        </p:blipFill>
        <p:spPr bwMode="auto">
          <a:xfrm>
            <a:off x="334433" y="2060576"/>
            <a:ext cx="11618384" cy="3287713"/>
          </a:xfrm>
          <a:prstGeom prst="rect">
            <a:avLst/>
          </a:prstGeom>
          <a:noFill/>
          <a:ln w="9525">
            <a:noFill/>
            <a:miter lim="800000"/>
            <a:headEnd/>
            <a:tailEnd/>
          </a:ln>
        </p:spPr>
      </p:pic>
      <p:sp>
        <p:nvSpPr>
          <p:cNvPr id="2" name="1 Título"/>
          <p:cNvSpPr>
            <a:spLocks noGrp="1"/>
          </p:cNvSpPr>
          <p:nvPr>
            <p:ph type="title"/>
          </p:nvPr>
        </p:nvSpPr>
        <p:spPr>
          <a:xfrm>
            <a:off x="1696343" y="654217"/>
            <a:ext cx="9986433" cy="574675"/>
          </a:xfrm>
        </p:spPr>
        <p:txBody>
          <a:bodyPr>
            <a:noAutofit/>
          </a:bodyPr>
          <a:lstStyle/>
          <a:p>
            <a:pPr>
              <a:defRPr/>
            </a:pPr>
            <a:r>
              <a:rPr lang="es-MX" sz="2800" dirty="0" smtClean="0">
                <a:solidFill>
                  <a:schemeClr val="tx1"/>
                </a:solidFill>
                <a:latin typeface="Arial Black" pitchFamily="34" charset="0"/>
              </a:rPr>
              <a:t>1. </a:t>
            </a:r>
            <a:r>
              <a:rPr lang="es-MX" sz="2800" u="sng" dirty="0" smtClean="0">
                <a:solidFill>
                  <a:schemeClr val="tx1"/>
                </a:solidFill>
                <a:latin typeface="Algerian" pitchFamily="82" charset="0"/>
              </a:rPr>
              <a:t>Comprender y transformar el sufrimiento. </a:t>
            </a:r>
            <a:r>
              <a:rPr lang="es-MX" sz="2800" dirty="0" smtClean="0">
                <a:solidFill>
                  <a:schemeClr val="tx1"/>
                </a:solidFill>
                <a:latin typeface="Arial Black" pitchFamily="34" charset="0"/>
              </a:rPr>
              <a:t/>
            </a:r>
            <a:br>
              <a:rPr lang="es-MX" sz="2800" dirty="0" smtClean="0">
                <a:solidFill>
                  <a:schemeClr val="tx1"/>
                </a:solidFill>
                <a:latin typeface="Arial Black" pitchFamily="34" charset="0"/>
              </a:rPr>
            </a:br>
            <a:r>
              <a:rPr lang="es-MX" sz="2800" dirty="0" smtClean="0">
                <a:solidFill>
                  <a:schemeClr val="tx1"/>
                </a:solidFill>
                <a:latin typeface="Arial Black" pitchFamily="34" charset="0"/>
              </a:rPr>
              <a:t/>
            </a:r>
            <a:br>
              <a:rPr lang="es-MX" sz="2800" dirty="0" smtClean="0">
                <a:solidFill>
                  <a:schemeClr val="tx1"/>
                </a:solidFill>
                <a:latin typeface="Arial Black" pitchFamily="34" charset="0"/>
              </a:rPr>
            </a:br>
            <a:r>
              <a:rPr lang="es-MX" sz="2800" dirty="0" smtClean="0">
                <a:solidFill>
                  <a:schemeClr val="tx1"/>
                </a:solidFill>
                <a:latin typeface="Arial Black" pitchFamily="34" charset="0"/>
              </a:rPr>
              <a:t/>
            </a:r>
            <a:br>
              <a:rPr lang="es-MX" sz="2800" dirty="0" smtClean="0">
                <a:solidFill>
                  <a:schemeClr val="tx1"/>
                </a:solidFill>
                <a:latin typeface="Arial Black" pitchFamily="34" charset="0"/>
              </a:rPr>
            </a:br>
            <a:endParaRPr lang="es-MX" sz="2800" u="sng" dirty="0">
              <a:latin typeface="Algerian" pitchFamily="82" charset="0"/>
            </a:endParaRPr>
          </a:p>
        </p:txBody>
      </p:sp>
      <p:sp>
        <p:nvSpPr>
          <p:cNvPr id="18435" name="2 Marcador de contenido"/>
          <p:cNvSpPr>
            <a:spLocks noGrp="1"/>
          </p:cNvSpPr>
          <p:nvPr>
            <p:ph sz="quarter" idx="1"/>
          </p:nvPr>
        </p:nvSpPr>
        <p:spPr>
          <a:xfrm>
            <a:off x="1347536" y="1540043"/>
            <a:ext cx="10170695" cy="5053262"/>
          </a:xfrm>
        </p:spPr>
        <p:txBody>
          <a:bodyPr>
            <a:normAutofit/>
          </a:bodyPr>
          <a:lstStyle/>
          <a:p>
            <a:pPr algn="just">
              <a:buClr>
                <a:schemeClr val="accent3"/>
              </a:buClr>
              <a:buSzPct val="100000"/>
              <a:buFont typeface="Wingdings" pitchFamily="2" charset="2"/>
              <a:buChar char="v"/>
              <a:defRPr/>
            </a:pPr>
            <a:r>
              <a:rPr lang="ru-RU" sz="2000" b="1" dirty="0" smtClean="0"/>
              <a:t>“Para la mayoría de nosotros morir significa tener que experimentar un cierto sufrimiento</a:t>
            </a:r>
            <a:r>
              <a:rPr lang="es-MX" sz="2000" b="1" dirty="0" smtClean="0"/>
              <a:t> </a:t>
            </a:r>
            <a:r>
              <a:rPr lang="ru-RU" sz="2000" b="1" dirty="0" smtClean="0"/>
              <a:t>inevitable</a:t>
            </a:r>
            <a:r>
              <a:rPr lang="es-MX" sz="2000" b="1" dirty="0" smtClean="0"/>
              <a:t>”</a:t>
            </a:r>
            <a:r>
              <a:rPr lang="ru-RU" sz="2000" b="1" dirty="0" smtClean="0"/>
              <a:t>.</a:t>
            </a:r>
            <a:endParaRPr lang="es-MX" sz="2000" b="1" dirty="0" smtClean="0"/>
          </a:p>
          <a:p>
            <a:pPr>
              <a:buClr>
                <a:schemeClr val="accent3"/>
              </a:buClr>
              <a:buSzPct val="100000"/>
              <a:buFont typeface="Wingdings" pitchFamily="2" charset="2"/>
              <a:buNone/>
              <a:defRPr/>
            </a:pPr>
            <a:endParaRPr lang="es-MX" sz="2000" dirty="0" smtClean="0"/>
          </a:p>
          <a:p>
            <a:pPr algn="just">
              <a:buClr>
                <a:schemeClr val="accent3"/>
              </a:buClr>
              <a:buSzPct val="100000"/>
              <a:buFont typeface="Wingdings" pitchFamily="2" charset="2"/>
              <a:buChar char="v"/>
              <a:tabLst>
                <a:tab pos="263525" algn="l"/>
              </a:tabLst>
              <a:defRPr/>
            </a:pPr>
            <a:r>
              <a:rPr lang="es-MX" sz="2000" dirty="0" smtClean="0"/>
              <a:t> </a:t>
            </a:r>
            <a:r>
              <a:rPr lang="es-MX" sz="2000" b="1" dirty="0" smtClean="0"/>
              <a:t>E</a:t>
            </a:r>
            <a:r>
              <a:rPr lang="ru-RU" sz="2000" b="1" dirty="0" smtClean="0"/>
              <a:t>l cuerpo </a:t>
            </a:r>
            <a:r>
              <a:rPr lang="es-MX" sz="2000" b="1" dirty="0" smtClean="0"/>
              <a:t>se deteriora, </a:t>
            </a:r>
            <a:r>
              <a:rPr lang="ru-RU" sz="2000" b="1" dirty="0" smtClean="0"/>
              <a:t>p</a:t>
            </a:r>
            <a:r>
              <a:rPr lang="es-MX" sz="2000" b="1" dirty="0" smtClean="0"/>
              <a:t>i</a:t>
            </a:r>
            <a:r>
              <a:rPr lang="ru-RU" sz="2000" b="1" dirty="0" smtClean="0"/>
              <a:t>erd</a:t>
            </a:r>
            <a:r>
              <a:rPr lang="es-MX" sz="2000" b="1" dirty="0" smtClean="0"/>
              <a:t>e de</a:t>
            </a:r>
            <a:r>
              <a:rPr lang="ru-RU" sz="2000" b="1" dirty="0" smtClean="0"/>
              <a:t> fuerza y la</a:t>
            </a:r>
            <a:r>
              <a:rPr lang="es-MX" sz="2000" b="1" dirty="0" smtClean="0"/>
              <a:t> </a:t>
            </a:r>
            <a:r>
              <a:rPr lang="ru-RU" sz="2000" b="1" dirty="0" smtClean="0"/>
              <a:t>capacidad para ocuparnos de nosotros </a:t>
            </a:r>
            <a:r>
              <a:rPr lang="es-MX" sz="2000" b="1" dirty="0" smtClean="0"/>
              <a:t>m</a:t>
            </a:r>
            <a:r>
              <a:rPr lang="ru-RU" sz="2000" b="1" dirty="0" smtClean="0"/>
              <a:t>ismos</a:t>
            </a:r>
            <a:r>
              <a:rPr lang="es-MX" sz="2000" b="1" dirty="0" smtClean="0"/>
              <a:t> y</a:t>
            </a:r>
            <a:r>
              <a:rPr lang="ru-RU" sz="2000" b="1" dirty="0" smtClean="0"/>
              <a:t>  </a:t>
            </a:r>
            <a:r>
              <a:rPr lang="es-MX" sz="2000" b="1" dirty="0" smtClean="0"/>
              <a:t>hay </a:t>
            </a:r>
            <a:r>
              <a:rPr lang="es-MX" sz="2000" b="1" dirty="0" err="1" smtClean="0"/>
              <a:t>co</a:t>
            </a:r>
            <a:r>
              <a:rPr lang="es-MX" sz="2000" b="1" dirty="0" smtClean="0"/>
              <a:t>-</a:t>
            </a:r>
            <a:r>
              <a:rPr lang="ru-RU" sz="2000" b="1" dirty="0" smtClean="0"/>
              <a:t>depende</a:t>
            </a:r>
            <a:r>
              <a:rPr lang="es-MX" sz="2000" b="1" dirty="0" smtClean="0"/>
              <a:t>ncia</a:t>
            </a:r>
            <a:r>
              <a:rPr lang="ru-RU" sz="2000" b="1" dirty="0" smtClean="0"/>
              <a:t> de los demás en todos los</a:t>
            </a:r>
            <a:r>
              <a:rPr lang="es-MX" sz="2000" b="1" dirty="0" smtClean="0"/>
              <a:t> </a:t>
            </a:r>
            <a:r>
              <a:rPr lang="ru-RU" sz="2000" b="1" dirty="0" smtClean="0"/>
              <a:t>aspectos de nuestra vida</a:t>
            </a:r>
            <a:r>
              <a:rPr lang="es-MX" sz="2000" b="1" dirty="0" smtClean="0"/>
              <a:t>.</a:t>
            </a:r>
          </a:p>
          <a:p>
            <a:pPr algn="just">
              <a:buClr>
                <a:schemeClr val="accent3"/>
              </a:buClr>
              <a:buSzPct val="100000"/>
              <a:buFont typeface="Wingdings" pitchFamily="2" charset="2"/>
              <a:buNone/>
              <a:defRPr/>
            </a:pPr>
            <a:endParaRPr lang="es-MX" sz="2000" dirty="0" smtClean="0"/>
          </a:p>
          <a:p>
            <a:pPr algn="just">
              <a:buClr>
                <a:schemeClr val="accent3"/>
              </a:buClr>
              <a:buSzPct val="100000"/>
              <a:buFont typeface="Wingdings" pitchFamily="2" charset="2"/>
              <a:buChar char="v"/>
              <a:defRPr/>
            </a:pPr>
            <a:r>
              <a:rPr lang="es-MX" sz="2000" dirty="0" smtClean="0"/>
              <a:t> </a:t>
            </a:r>
            <a:r>
              <a:rPr lang="es-MX" sz="2000" b="1" dirty="0" smtClean="0"/>
              <a:t>P</a:t>
            </a:r>
            <a:r>
              <a:rPr lang="ru-RU" sz="2000" b="1" dirty="0" smtClean="0"/>
              <a:t>ara entender el inmenso dolor emocional que experimenta una persona moribunda</a:t>
            </a:r>
            <a:r>
              <a:rPr lang="es-MX" sz="2000" b="1" dirty="0" smtClean="0"/>
              <a:t>.</a:t>
            </a:r>
          </a:p>
          <a:p>
            <a:pPr algn="just">
              <a:buClr>
                <a:schemeClr val="accent3"/>
              </a:buClr>
              <a:buSzPct val="100000"/>
              <a:buFont typeface="Wingdings" pitchFamily="2" charset="2"/>
              <a:buNone/>
              <a:defRPr/>
            </a:pPr>
            <a:endParaRPr lang="es-MX" sz="2000" dirty="0" smtClean="0"/>
          </a:p>
          <a:p>
            <a:pPr algn="ctr">
              <a:buClr>
                <a:schemeClr val="accent3"/>
              </a:buClr>
              <a:buSzPct val="100000"/>
              <a:buFont typeface="Wingdings" pitchFamily="2" charset="2"/>
              <a:buChar char="v"/>
              <a:defRPr/>
            </a:pPr>
            <a:r>
              <a:rPr lang="ru-RU" sz="2000" dirty="0" smtClean="0"/>
              <a:t> </a:t>
            </a:r>
            <a:r>
              <a:rPr lang="es-MX" sz="2000" b="1" u="sng" dirty="0" smtClean="0"/>
              <a:t>R</a:t>
            </a:r>
            <a:r>
              <a:rPr lang="ru-RU" sz="2000" b="1" u="sng" dirty="0" smtClean="0"/>
              <a:t>eflexiona</a:t>
            </a:r>
            <a:r>
              <a:rPr lang="es-MX" sz="2000" b="1" u="sng" dirty="0" smtClean="0"/>
              <a:t> </a:t>
            </a:r>
            <a:r>
              <a:rPr lang="ru-RU" sz="2000" b="1" u="sng" dirty="0" smtClean="0"/>
              <a:t>sobre ese momento en tu vida en el que perdiste algo que apreciabas mucho</a:t>
            </a:r>
            <a:r>
              <a:rPr lang="es-MX" sz="2000" b="1" u="sng" dirty="0" smtClean="0"/>
              <a:t>:</a:t>
            </a:r>
          </a:p>
          <a:p>
            <a:pPr algn="just">
              <a:defRPr/>
            </a:pPr>
            <a:endParaRPr lang="es-MX" u="sng"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wipe(down)">
                                      <p:cBhvr>
                                        <p:cTn id="7" dur="500"/>
                                        <p:tgtEl>
                                          <p:spTgt spid="204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fade">
                                      <p:cBhvr>
                                        <p:cTn id="12" dur="20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20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fade">
                                      <p:cBhvr>
                                        <p:cTn id="22" dur="2000"/>
                                        <p:tgtEl>
                                          <p:spTgt spid="184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6" end="6"/>
                                            </p:txEl>
                                          </p:spTgt>
                                        </p:tgtEl>
                                        <p:attrNameLst>
                                          <p:attrName>style.visibility</p:attrName>
                                        </p:attrNameLst>
                                      </p:cBhvr>
                                      <p:to>
                                        <p:strVal val="visible"/>
                                      </p:to>
                                    </p:set>
                                    <p:animEffect transition="in" filter="fade">
                                      <p:cBhvr>
                                        <p:cTn id="27" dur="20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IDENTIIFICACION Y EXPRESION DE EMOCIONES.png"/>
          <p:cNvPicPr>
            <a:picLocks noChangeAspect="1"/>
          </p:cNvPicPr>
          <p:nvPr/>
        </p:nvPicPr>
        <p:blipFill>
          <a:blip r:embed="rId2"/>
          <a:srcRect/>
          <a:stretch>
            <a:fillRect/>
          </a:stretch>
        </p:blipFill>
        <p:spPr bwMode="auto">
          <a:xfrm>
            <a:off x="912284" y="4581526"/>
            <a:ext cx="9889067" cy="2087563"/>
          </a:xfrm>
          <a:prstGeom prst="rect">
            <a:avLst/>
          </a:prstGeom>
          <a:noFill/>
          <a:ln w="9525">
            <a:noFill/>
            <a:miter lim="800000"/>
            <a:headEnd/>
            <a:tailEnd/>
          </a:ln>
        </p:spPr>
      </p:pic>
      <p:sp>
        <p:nvSpPr>
          <p:cNvPr id="19459" name="2 Marcador de contenido"/>
          <p:cNvSpPr>
            <a:spLocks noGrp="1"/>
          </p:cNvSpPr>
          <p:nvPr>
            <p:ph sz="quarter" idx="1"/>
          </p:nvPr>
        </p:nvSpPr>
        <p:spPr>
          <a:xfrm>
            <a:off x="1540042" y="397462"/>
            <a:ext cx="10058399" cy="5377697"/>
          </a:xfrm>
        </p:spPr>
        <p:txBody>
          <a:bodyPr/>
          <a:lstStyle/>
          <a:p>
            <a:pPr algn="just">
              <a:buClr>
                <a:schemeClr val="accent3"/>
              </a:buClr>
              <a:buSzPct val="100000"/>
              <a:buFont typeface="Wingdings" pitchFamily="2" charset="2"/>
              <a:buChar char="v"/>
              <a:defRPr/>
            </a:pPr>
            <a:r>
              <a:rPr lang="es-MX" dirty="0" smtClean="0"/>
              <a:t> </a:t>
            </a:r>
            <a:r>
              <a:rPr lang="es-MX" sz="2000" b="1" dirty="0" smtClean="0"/>
              <a:t>Este s</a:t>
            </a:r>
            <a:r>
              <a:rPr lang="ru-RU" sz="2000" b="1" u="sng" dirty="0" smtClean="0"/>
              <a:t>ufrimiento no </a:t>
            </a:r>
            <a:r>
              <a:rPr lang="es-MX" sz="2000" b="1" u="sng" dirty="0" smtClean="0"/>
              <a:t>quita</a:t>
            </a:r>
            <a:r>
              <a:rPr lang="ru-RU" sz="2000" b="1" u="sng" dirty="0" smtClean="0"/>
              <a:t> la libertad</a:t>
            </a:r>
            <a:r>
              <a:rPr lang="es-MX" sz="2000" b="1" u="sng" dirty="0" smtClean="0"/>
              <a:t> </a:t>
            </a:r>
            <a:r>
              <a:rPr lang="ru-RU" sz="2000" b="1" u="sng" dirty="0" smtClean="0"/>
              <a:t>de reconocer y expresar los temores y tristezas</a:t>
            </a:r>
            <a:r>
              <a:rPr lang="ru-RU" sz="2000" b="1" dirty="0" smtClean="0"/>
              <a:t>, por otro lado</a:t>
            </a:r>
            <a:r>
              <a:rPr lang="es-MX" sz="2000" b="1" dirty="0" smtClean="0"/>
              <a:t> </a:t>
            </a:r>
            <a:r>
              <a:rPr lang="ru-RU" sz="2000" b="1" dirty="0" smtClean="0"/>
              <a:t>e</a:t>
            </a:r>
            <a:r>
              <a:rPr lang="es-MX" sz="2000" b="1" dirty="0" smtClean="0"/>
              <a:t>l</a:t>
            </a:r>
            <a:r>
              <a:rPr lang="ru-RU" sz="2000" b="1" dirty="0" smtClean="0"/>
              <a:t> no tener a nadie que nos</a:t>
            </a:r>
            <a:r>
              <a:rPr lang="es-MX" sz="2000" b="1" dirty="0" smtClean="0"/>
              <a:t> </a:t>
            </a:r>
            <a:r>
              <a:rPr lang="ru-RU" sz="2000" b="1" dirty="0" smtClean="0"/>
              <a:t>dedique su tiempo para hablar</a:t>
            </a:r>
            <a:r>
              <a:rPr lang="es-MX" sz="2000" b="1" dirty="0" smtClean="0"/>
              <a:t> </a:t>
            </a:r>
            <a:r>
              <a:rPr lang="ru-RU" sz="2000" b="1" dirty="0" smtClean="0"/>
              <a:t>con nosotros abiertamente, </a:t>
            </a:r>
            <a:r>
              <a:rPr lang="es-MX" sz="2000" b="1" dirty="0" smtClean="0"/>
              <a:t>ó</a:t>
            </a:r>
            <a:r>
              <a:rPr lang="ru-RU" sz="2000" b="1" dirty="0" smtClean="0"/>
              <a:t> en que no se nos trate como a una</a:t>
            </a:r>
            <a:r>
              <a:rPr lang="es-MX" sz="2000" b="1" dirty="0" smtClean="0"/>
              <a:t> </a:t>
            </a:r>
            <a:r>
              <a:rPr lang="ru-RU" sz="2000" b="1" dirty="0" smtClean="0"/>
              <a:t>persona viv</a:t>
            </a:r>
            <a:r>
              <a:rPr lang="es-MX" sz="2000" b="1" dirty="0" smtClean="0"/>
              <a:t>a. </a:t>
            </a:r>
          </a:p>
          <a:p>
            <a:pPr algn="just">
              <a:buClr>
                <a:schemeClr val="accent3"/>
              </a:buClr>
              <a:buSzPct val="100000"/>
              <a:buFont typeface="Wingdings" pitchFamily="2" charset="2"/>
              <a:buNone/>
              <a:defRPr/>
            </a:pPr>
            <a:endParaRPr lang="es-MX" sz="2000" dirty="0" smtClean="0"/>
          </a:p>
          <a:p>
            <a:pPr algn="just">
              <a:buClr>
                <a:schemeClr val="accent3"/>
              </a:buClr>
              <a:buSzPct val="100000"/>
              <a:buFont typeface="Wingdings" pitchFamily="2" charset="2"/>
              <a:buChar char="v"/>
              <a:defRPr/>
            </a:pPr>
            <a:r>
              <a:rPr lang="es-MX" sz="2000" b="1" u="sng" dirty="0" smtClean="0"/>
              <a:t>A</a:t>
            </a:r>
            <a:r>
              <a:rPr lang="ru-RU" sz="2000" b="1" u="sng" dirty="0" smtClean="0"/>
              <a:t>dquirir la</a:t>
            </a:r>
            <a:r>
              <a:rPr lang="es-MX" sz="2000" b="1" u="sng" dirty="0" smtClean="0"/>
              <a:t> </a:t>
            </a:r>
            <a:r>
              <a:rPr lang="ru-RU" sz="2000" b="1" u="sng" dirty="0" smtClean="0"/>
              <a:t>comprensión y el valor necesarios para aceptar y vivir </a:t>
            </a:r>
            <a:r>
              <a:rPr lang="ru-RU" sz="2000" b="1" dirty="0" smtClean="0"/>
              <a:t>(e incluso</a:t>
            </a:r>
            <a:r>
              <a:rPr lang="es-MX" sz="2000" b="1" dirty="0" smtClean="0"/>
              <a:t> </a:t>
            </a:r>
            <a:r>
              <a:rPr lang="ru-RU" sz="2000" b="1" dirty="0" smtClean="0"/>
              <a:t>transformar) las pérdidas inevitables y los </a:t>
            </a:r>
            <a:r>
              <a:rPr lang="es-MX" sz="2000" b="1" dirty="0" smtClean="0"/>
              <a:t>s</a:t>
            </a:r>
            <a:r>
              <a:rPr lang="ru-RU" sz="2000" b="1" dirty="0" smtClean="0"/>
              <a:t>ufrimientos de nuestra vida.</a:t>
            </a:r>
            <a:endParaRPr lang="es-MX" sz="2000" b="1" dirty="0" smtClean="0"/>
          </a:p>
          <a:p>
            <a:pPr algn="just">
              <a:buClr>
                <a:schemeClr val="accent3"/>
              </a:buClr>
              <a:buSzPct val="100000"/>
              <a:buFont typeface="Wingdings" pitchFamily="2" charset="2"/>
              <a:buNone/>
              <a:defRPr/>
            </a:pPr>
            <a:endParaRPr lang="es-MX" sz="2000" dirty="0" smtClean="0"/>
          </a:p>
          <a:p>
            <a:pPr algn="just">
              <a:buClr>
                <a:schemeClr val="accent3"/>
              </a:buClr>
              <a:buSzPct val="100000"/>
              <a:buFont typeface="Wingdings" pitchFamily="2" charset="2"/>
              <a:buChar char="v"/>
              <a:defRPr/>
            </a:pPr>
            <a:r>
              <a:rPr lang="es-MX" sz="2000" dirty="0" smtClean="0"/>
              <a:t> </a:t>
            </a:r>
            <a:r>
              <a:rPr lang="ru-RU" sz="2000" b="1" u="sng" dirty="0" smtClean="0"/>
              <a:t>La intervención tanatológica</a:t>
            </a:r>
            <a:r>
              <a:rPr lang="ru-RU" sz="2000" b="1" dirty="0" smtClean="0"/>
              <a:t> contribuye a obtener esa </a:t>
            </a:r>
            <a:r>
              <a:rPr lang="ru-RU" sz="2000" b="1" u="sng" dirty="0" smtClean="0"/>
              <a:t>comprensión del dolor</a:t>
            </a:r>
            <a:r>
              <a:rPr lang="ru-RU" sz="2000" b="1" dirty="0" smtClean="0"/>
              <a:t>, a alcanzar la sabiduría</a:t>
            </a:r>
            <a:r>
              <a:rPr lang="es-MX" sz="2000" b="1" dirty="0" smtClean="0"/>
              <a:t> </a:t>
            </a:r>
            <a:r>
              <a:rPr lang="ru-RU" sz="2000" b="1" dirty="0" smtClean="0"/>
              <a:t>y</a:t>
            </a:r>
            <a:r>
              <a:rPr lang="ru-RU" sz="2000" b="1" u="sng" dirty="0" smtClean="0"/>
              <a:t> fortaleza requeridas para elaborar las pérdidas significativas</a:t>
            </a:r>
            <a:r>
              <a:rPr lang="ru-RU" sz="2000" b="1" dirty="0" smtClean="0"/>
              <a:t>, y así, continuar la vida con la mayor</a:t>
            </a:r>
            <a:r>
              <a:rPr lang="es-MX" sz="2000" b="1" dirty="0" smtClean="0"/>
              <a:t> </a:t>
            </a:r>
            <a:r>
              <a:rPr lang="ru-RU" sz="2000" b="1" dirty="0" smtClean="0"/>
              <a:t>calidad posible.</a:t>
            </a:r>
            <a:endParaRPr lang="es-MX" sz="2000" b="1" dirty="0" smtClean="0"/>
          </a:p>
          <a:p>
            <a:pPr algn="just">
              <a:buClr>
                <a:schemeClr val="accent3"/>
              </a:buClr>
              <a:buSzPct val="100000"/>
              <a:buFont typeface="Wingdings" pitchFamily="2" charset="2"/>
              <a:buNone/>
              <a:defRPr/>
            </a:pPr>
            <a:endParaRPr lang="es-MX"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2000"/>
                                        <p:tgtEl>
                                          <p:spTgt spid="1945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20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fade">
                                      <p:cBhvr>
                                        <p:cTn id="22" dur="20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3 Imagen" descr="horizonte del amor.jpg"/>
          <p:cNvPicPr>
            <a:picLocks noChangeAspect="1"/>
          </p:cNvPicPr>
          <p:nvPr/>
        </p:nvPicPr>
        <p:blipFill>
          <a:blip r:embed="rId2"/>
          <a:srcRect/>
          <a:stretch>
            <a:fillRect/>
          </a:stretch>
        </p:blipFill>
        <p:spPr bwMode="auto">
          <a:xfrm>
            <a:off x="7780421" y="765175"/>
            <a:ext cx="4172397" cy="5903913"/>
          </a:xfrm>
          <a:prstGeom prst="rect">
            <a:avLst/>
          </a:prstGeom>
          <a:noFill/>
          <a:ln w="9525">
            <a:noFill/>
            <a:miter lim="800000"/>
            <a:headEnd/>
            <a:tailEnd/>
          </a:ln>
        </p:spPr>
      </p:pic>
      <p:sp>
        <p:nvSpPr>
          <p:cNvPr id="2" name="1 Título"/>
          <p:cNvSpPr>
            <a:spLocks noGrp="1"/>
          </p:cNvSpPr>
          <p:nvPr>
            <p:ph type="title"/>
          </p:nvPr>
        </p:nvSpPr>
        <p:spPr>
          <a:xfrm>
            <a:off x="608375" y="288758"/>
            <a:ext cx="9450025" cy="753979"/>
          </a:xfrm>
        </p:spPr>
        <p:txBody>
          <a:bodyPr>
            <a:normAutofit/>
          </a:bodyPr>
          <a:lstStyle/>
          <a:p>
            <a:pPr eaLnBrk="1" hangingPunct="1">
              <a:tabLst>
                <a:tab pos="539750" algn="l"/>
              </a:tabLst>
              <a:defRPr/>
            </a:pPr>
            <a:r>
              <a:rPr lang="es-MX" sz="2800" b="1" dirty="0" smtClean="0">
                <a:solidFill>
                  <a:schemeClr val="tx1"/>
                </a:solidFill>
                <a:latin typeface="Algerian" pitchFamily="82" charset="0"/>
              </a:rPr>
              <a:t>2.  Conectar, sanar las relaciones  	 y dejar ir.</a:t>
            </a:r>
            <a:endParaRPr lang="es-MX" sz="2800" b="1" dirty="0">
              <a:solidFill>
                <a:schemeClr val="tx1"/>
              </a:solidFill>
              <a:latin typeface="Algerian" pitchFamily="82" charset="0"/>
            </a:endParaRPr>
          </a:p>
        </p:txBody>
      </p:sp>
      <p:sp>
        <p:nvSpPr>
          <p:cNvPr id="20483" name="2 Marcador de contenido"/>
          <p:cNvSpPr>
            <a:spLocks noGrp="1"/>
          </p:cNvSpPr>
          <p:nvPr>
            <p:ph sz="quarter" idx="1"/>
          </p:nvPr>
        </p:nvSpPr>
        <p:spPr>
          <a:xfrm>
            <a:off x="1024244" y="1148766"/>
            <a:ext cx="6529917" cy="5133975"/>
          </a:xfrm>
        </p:spPr>
        <p:txBody>
          <a:bodyPr/>
          <a:lstStyle/>
          <a:p>
            <a:pPr marL="0" indent="0" algn="just">
              <a:buClr>
                <a:schemeClr val="accent3"/>
              </a:buClr>
              <a:buSzPct val="100000"/>
              <a:buFont typeface="Wingdings" pitchFamily="2" charset="2"/>
              <a:buChar char="v"/>
              <a:defRPr/>
            </a:pPr>
            <a:r>
              <a:rPr lang="es-MX" dirty="0" smtClean="0"/>
              <a:t> </a:t>
            </a:r>
            <a:r>
              <a:rPr lang="es-MX" sz="2000" b="1" dirty="0" smtClean="0"/>
              <a:t>E</a:t>
            </a:r>
            <a:r>
              <a:rPr lang="ru-RU" sz="2000" b="1" dirty="0" smtClean="0"/>
              <a:t>s el de no poder estar juntos</a:t>
            </a:r>
            <a:r>
              <a:rPr lang="es-MX" sz="2000" b="1" dirty="0" smtClean="0"/>
              <a:t>,</a:t>
            </a:r>
            <a:r>
              <a:rPr lang="ru-RU" sz="2000" b="1" dirty="0" smtClean="0"/>
              <a:t> en el momento antes de </a:t>
            </a:r>
            <a:r>
              <a:rPr lang="es-MX" sz="2000" b="1" dirty="0" smtClean="0"/>
              <a:t>su</a:t>
            </a:r>
            <a:r>
              <a:rPr lang="ru-RU" sz="2000" b="1" dirty="0" smtClean="0"/>
              <a:t> muerte</a:t>
            </a:r>
            <a:r>
              <a:rPr lang="es-MX" sz="2000" b="1" dirty="0" smtClean="0"/>
              <a:t> con los seres queridos</a:t>
            </a:r>
            <a:r>
              <a:rPr lang="ru-RU" sz="2000" b="1" dirty="0" smtClean="0"/>
              <a:t>. Y sin embargo, muchos (al</a:t>
            </a:r>
            <a:r>
              <a:rPr lang="es-MX" sz="2000" b="1" dirty="0" smtClean="0"/>
              <a:t> </a:t>
            </a:r>
            <a:r>
              <a:rPr lang="ru-RU" sz="2000" b="1" dirty="0" smtClean="0"/>
              <a:t>afrontar la muerte sin preparación)</a:t>
            </a:r>
            <a:r>
              <a:rPr lang="es-MX" sz="2000" b="1" dirty="0" smtClean="0"/>
              <a:t>.</a:t>
            </a:r>
            <a:r>
              <a:rPr lang="ru-RU" sz="2000" b="1" dirty="0" smtClean="0"/>
              <a:t> </a:t>
            </a:r>
            <a:endParaRPr lang="es-MX" sz="2000" b="1" dirty="0" smtClean="0"/>
          </a:p>
          <a:p>
            <a:pPr marL="0" indent="0" algn="just">
              <a:buFont typeface="Wingdings" pitchFamily="2" charset="2"/>
              <a:buNone/>
              <a:defRPr/>
            </a:pPr>
            <a:endParaRPr lang="es-MX" sz="2000" b="1" dirty="0" smtClean="0"/>
          </a:p>
          <a:p>
            <a:pPr marL="0" indent="0" algn="just">
              <a:buClr>
                <a:schemeClr val="accent3"/>
              </a:buClr>
              <a:buSzPct val="100000"/>
              <a:buFont typeface="Wingdings" pitchFamily="2" charset="2"/>
              <a:buChar char="v"/>
              <a:defRPr/>
            </a:pPr>
            <a:r>
              <a:rPr lang="ru-RU" sz="2000" b="1" dirty="0" smtClean="0"/>
              <a:t>El propósito</a:t>
            </a:r>
            <a:r>
              <a:rPr lang="es-MX" sz="2000" b="1" dirty="0" smtClean="0"/>
              <a:t> </a:t>
            </a:r>
            <a:r>
              <a:rPr lang="ru-RU" sz="2000" b="1" dirty="0" smtClean="0"/>
              <a:t>proporcionar herramientas para comunicarse y sanar las</a:t>
            </a:r>
            <a:r>
              <a:rPr lang="es-MX" sz="2000" b="1" dirty="0" smtClean="0"/>
              <a:t> </a:t>
            </a:r>
            <a:r>
              <a:rPr lang="ru-RU" sz="2000" b="1" dirty="0" smtClean="0"/>
              <a:t>relaciones</a:t>
            </a:r>
            <a:r>
              <a:rPr lang="es-MX" sz="2000" b="1" dirty="0" smtClean="0"/>
              <a:t> y mejorar la ruta del viaje a la muerte.</a:t>
            </a:r>
          </a:p>
          <a:p>
            <a:pPr marL="0" indent="0" algn="just">
              <a:buFont typeface="Wingdings" pitchFamily="2" charset="2"/>
              <a:buNone/>
              <a:defRPr/>
            </a:pPr>
            <a:endParaRPr lang="es-MX" sz="2000" b="1" dirty="0" smtClean="0"/>
          </a:p>
          <a:p>
            <a:pPr marL="0" indent="0" algn="just">
              <a:buClr>
                <a:schemeClr val="accent3"/>
              </a:buClr>
              <a:buSzPct val="100000"/>
              <a:buFont typeface="Wingdings" pitchFamily="2" charset="2"/>
              <a:buChar char="v"/>
              <a:defRPr/>
            </a:pPr>
            <a:r>
              <a:rPr lang="es-MX" sz="2000" b="1" dirty="0" smtClean="0"/>
              <a:t>Nos </a:t>
            </a:r>
            <a:r>
              <a:rPr lang="ru-RU" sz="2000" b="1" dirty="0" smtClean="0"/>
              <a:t>permitan navegar en las situaciones presentes y futuras de la vida con</a:t>
            </a:r>
            <a:r>
              <a:rPr lang="es-MX" sz="2000" b="1" dirty="0" smtClean="0"/>
              <a:t> </a:t>
            </a:r>
            <a:r>
              <a:rPr lang="ru-RU" sz="2000" b="1" dirty="0" smtClean="0"/>
              <a:t>una mayor consciencia, compasión y habilidad</a:t>
            </a:r>
            <a:r>
              <a:rPr lang="es-MX" sz="2000"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fade">
                                      <p:cBhvr>
                                        <p:cTn id="12" dur="2000"/>
                                        <p:tgtEl>
                                          <p:spTgt spid="225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0" end="0"/>
                                            </p:txEl>
                                          </p:spTgt>
                                        </p:tgtEl>
                                        <p:attrNameLst>
                                          <p:attrName>style.visibility</p:attrName>
                                        </p:attrNameLst>
                                      </p:cBhvr>
                                      <p:to>
                                        <p:strVal val="visible"/>
                                      </p:to>
                                    </p:set>
                                    <p:animEffect transition="in" filter="fade">
                                      <p:cBhvr>
                                        <p:cTn id="17" dur="2000"/>
                                        <p:tgtEl>
                                          <p:spTgt spid="2048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2" end="2"/>
                                            </p:txEl>
                                          </p:spTgt>
                                        </p:tgtEl>
                                        <p:attrNameLst>
                                          <p:attrName>style.visibility</p:attrName>
                                        </p:attrNameLst>
                                      </p:cBhvr>
                                      <p:to>
                                        <p:strVal val="visible"/>
                                      </p:to>
                                    </p:set>
                                    <p:animEffect transition="in" filter="fade">
                                      <p:cBhvr>
                                        <p:cTn id="22" dur="2000"/>
                                        <p:tgtEl>
                                          <p:spTgt spid="2048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483">
                                            <p:txEl>
                                              <p:pRg st="4" end="4"/>
                                            </p:txEl>
                                          </p:spTgt>
                                        </p:tgtEl>
                                        <p:attrNameLst>
                                          <p:attrName>style.visibility</p:attrName>
                                        </p:attrNameLst>
                                      </p:cBhvr>
                                      <p:to>
                                        <p:strVal val="visible"/>
                                      </p:to>
                                    </p:set>
                                    <p:animEffect transition="in" filter="fade">
                                      <p:cBhvr>
                                        <p:cTn id="27" dur="20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8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3 Imagen" descr="dar apoyo brindar ayuda.jpg"/>
          <p:cNvPicPr>
            <a:picLocks noChangeAspect="1"/>
          </p:cNvPicPr>
          <p:nvPr/>
        </p:nvPicPr>
        <p:blipFill>
          <a:blip r:embed="rId2"/>
          <a:srcRect/>
          <a:stretch>
            <a:fillRect/>
          </a:stretch>
        </p:blipFill>
        <p:spPr bwMode="auto">
          <a:xfrm>
            <a:off x="2351618" y="4620126"/>
            <a:ext cx="9313333" cy="2237876"/>
          </a:xfrm>
          <a:prstGeom prst="rect">
            <a:avLst/>
          </a:prstGeom>
          <a:noFill/>
          <a:ln w="9525">
            <a:noFill/>
            <a:miter lim="800000"/>
            <a:headEnd/>
            <a:tailEnd/>
          </a:ln>
        </p:spPr>
      </p:pic>
      <p:sp>
        <p:nvSpPr>
          <p:cNvPr id="2" name="1 Título"/>
          <p:cNvSpPr>
            <a:spLocks noGrp="1"/>
          </p:cNvSpPr>
          <p:nvPr>
            <p:ph type="title"/>
          </p:nvPr>
        </p:nvSpPr>
        <p:spPr>
          <a:xfrm>
            <a:off x="272716" y="260350"/>
            <a:ext cx="10924673" cy="769938"/>
          </a:xfrm>
        </p:spPr>
        <p:txBody>
          <a:bodyPr/>
          <a:lstStyle/>
          <a:p>
            <a:pPr algn="ctr">
              <a:defRPr/>
            </a:pPr>
            <a:r>
              <a:rPr lang="es-MX" sz="2200" b="1" dirty="0" smtClean="0">
                <a:solidFill>
                  <a:schemeClr val="tx1"/>
                </a:solidFill>
              </a:rPr>
              <a:t>R</a:t>
            </a:r>
            <a:r>
              <a:rPr lang="ru-RU" sz="2200" b="1" dirty="0" smtClean="0">
                <a:solidFill>
                  <a:schemeClr val="tx1"/>
                </a:solidFill>
              </a:rPr>
              <a:t>azones por las que habitualmente tenemos </a:t>
            </a:r>
            <a:r>
              <a:rPr lang="es-MX" sz="2200" b="1" dirty="0" smtClean="0">
                <a:solidFill>
                  <a:schemeClr val="tx1"/>
                </a:solidFill>
              </a:rPr>
              <a:t/>
            </a:r>
            <a:br>
              <a:rPr lang="es-MX" sz="2200" b="1" dirty="0" smtClean="0">
                <a:solidFill>
                  <a:schemeClr val="tx1"/>
                </a:solidFill>
              </a:rPr>
            </a:br>
            <a:r>
              <a:rPr lang="es-MX" sz="2200" b="1" u="sng" dirty="0" smtClean="0">
                <a:solidFill>
                  <a:schemeClr val="tx1"/>
                </a:solidFill>
              </a:rPr>
              <a:t>“</a:t>
            </a:r>
            <a:r>
              <a:rPr lang="ru-RU" sz="2200" b="1" u="sng" dirty="0" smtClean="0">
                <a:solidFill>
                  <a:schemeClr val="tx1"/>
                </a:solidFill>
              </a:rPr>
              <a:t>asuntos pendientes</a:t>
            </a:r>
            <a:r>
              <a:rPr lang="es-MX" sz="2200" b="1" u="sng" dirty="0" smtClean="0">
                <a:solidFill>
                  <a:schemeClr val="tx1"/>
                </a:solidFill>
              </a:rPr>
              <a:t>”</a:t>
            </a:r>
            <a:r>
              <a:rPr lang="ru-RU" sz="2200" b="1" u="sng" dirty="0" smtClean="0">
                <a:solidFill>
                  <a:schemeClr val="tx1"/>
                </a:solidFill>
              </a:rPr>
              <a:t> </a:t>
            </a:r>
            <a:r>
              <a:rPr lang="ru-RU" sz="2200" b="1" dirty="0" smtClean="0">
                <a:solidFill>
                  <a:schemeClr val="tx1"/>
                </a:solidFill>
              </a:rPr>
              <a:t>con otras</a:t>
            </a:r>
            <a:r>
              <a:rPr lang="es-MX" sz="2200" b="1" dirty="0" smtClean="0">
                <a:solidFill>
                  <a:schemeClr val="tx1"/>
                </a:solidFill>
              </a:rPr>
              <a:t> </a:t>
            </a:r>
            <a:r>
              <a:rPr lang="ru-RU" sz="2200" b="1" dirty="0" smtClean="0">
                <a:solidFill>
                  <a:schemeClr val="tx1"/>
                </a:solidFill>
              </a:rPr>
              <a:t>personas</a:t>
            </a:r>
            <a:r>
              <a:rPr lang="ru-RU" sz="1300" b="1" dirty="0" smtClean="0">
                <a:solidFill>
                  <a:schemeClr val="tx1"/>
                </a:solidFill>
              </a:rPr>
              <a:t>:</a:t>
            </a:r>
            <a:endParaRPr lang="es-MX" b="1" dirty="0">
              <a:solidFill>
                <a:schemeClr val="tx1"/>
              </a:solidFill>
            </a:endParaRPr>
          </a:p>
        </p:txBody>
      </p:sp>
      <p:sp>
        <p:nvSpPr>
          <p:cNvPr id="21507" name="2 Marcador de contenido"/>
          <p:cNvSpPr>
            <a:spLocks noGrp="1"/>
          </p:cNvSpPr>
          <p:nvPr>
            <p:ph sz="quarter" idx="1"/>
          </p:nvPr>
        </p:nvSpPr>
        <p:spPr>
          <a:xfrm>
            <a:off x="1892969" y="1517818"/>
            <a:ext cx="8149390" cy="4873625"/>
          </a:xfrm>
        </p:spPr>
        <p:txBody>
          <a:bodyPr>
            <a:normAutofit/>
          </a:bodyPr>
          <a:lstStyle/>
          <a:p>
            <a:pPr>
              <a:buClr>
                <a:schemeClr val="accent3"/>
              </a:buClr>
              <a:buSzPct val="100000"/>
              <a:buFont typeface="Wingdings" pitchFamily="2" charset="2"/>
              <a:buChar char="ü"/>
              <a:defRPr/>
            </a:pPr>
            <a:r>
              <a:rPr lang="ru-RU" sz="2000" b="1" dirty="0" smtClean="0"/>
              <a:t>Temer ser rechazados o que nos vuelvan a hacer daño.</a:t>
            </a:r>
            <a:endParaRPr lang="es-MX" sz="2000" b="1" dirty="0" smtClean="0"/>
          </a:p>
          <a:p>
            <a:pPr>
              <a:buClr>
                <a:schemeClr val="accent3"/>
              </a:buClr>
              <a:buSzPct val="100000"/>
              <a:buFont typeface="Wingdings" pitchFamily="2" charset="2"/>
              <a:buChar char="ü"/>
              <a:defRPr/>
            </a:pPr>
            <a:r>
              <a:rPr lang="ru-RU" sz="2000" b="1" dirty="0" smtClean="0"/>
              <a:t>Que la otra persona se haya negado ya a perdonarnos.</a:t>
            </a:r>
            <a:endParaRPr lang="es-MX" sz="2000" b="1" dirty="0" smtClean="0"/>
          </a:p>
          <a:p>
            <a:pPr>
              <a:buClr>
                <a:schemeClr val="accent3"/>
              </a:buClr>
              <a:buSzPct val="100000"/>
              <a:buFont typeface="Wingdings" pitchFamily="2" charset="2"/>
              <a:buChar char="ü"/>
              <a:defRPr/>
            </a:pPr>
            <a:r>
              <a:rPr lang="ru-RU" sz="2000" b="1" dirty="0" smtClean="0"/>
              <a:t>Creer que lo que hemos hecho no tiene perdón.</a:t>
            </a:r>
            <a:endParaRPr lang="es-MX" sz="2000" b="1" dirty="0" smtClean="0"/>
          </a:p>
          <a:p>
            <a:pPr>
              <a:buClr>
                <a:schemeClr val="accent3"/>
              </a:buClr>
              <a:buSzPct val="100000"/>
              <a:buFont typeface="Wingdings" pitchFamily="2" charset="2"/>
              <a:buChar char="ü"/>
              <a:defRPr/>
            </a:pPr>
            <a:r>
              <a:rPr lang="ru-RU" sz="2000" b="1" dirty="0" smtClean="0"/>
              <a:t>Desear castigar con nuestra rabia a la otra persona.</a:t>
            </a:r>
            <a:endParaRPr lang="es-MX" sz="2000" b="1" dirty="0" smtClean="0"/>
          </a:p>
          <a:p>
            <a:pPr>
              <a:buClr>
                <a:schemeClr val="accent3"/>
              </a:buClr>
              <a:buSzPct val="100000"/>
              <a:buFont typeface="Wingdings" pitchFamily="2" charset="2"/>
              <a:buChar char="ü"/>
              <a:defRPr/>
            </a:pPr>
            <a:r>
              <a:rPr lang="ru-RU" sz="2000" b="1" dirty="0" smtClean="0"/>
              <a:t>No desear soltar el apego a la persona o al pasado.</a:t>
            </a:r>
            <a:endParaRPr lang="es-MX" sz="2000" b="1" dirty="0" smtClean="0"/>
          </a:p>
          <a:p>
            <a:pPr>
              <a:buClr>
                <a:schemeClr val="accent3"/>
              </a:buClr>
              <a:buSzPct val="100000"/>
              <a:buFont typeface="Wingdings" pitchFamily="2" charset="2"/>
              <a:buChar char="ü"/>
              <a:defRPr/>
            </a:pPr>
            <a:r>
              <a:rPr lang="ru-RU" sz="2000" b="1" dirty="0" smtClean="0"/>
              <a:t>Temer que se descubra nuestra participación en el problema.</a:t>
            </a:r>
            <a:endParaRPr lang="es-MX" sz="2000" b="1" dirty="0" smtClean="0"/>
          </a:p>
          <a:p>
            <a:pPr>
              <a:buClr>
                <a:schemeClr val="accent3"/>
              </a:buClr>
              <a:buSzPct val="100000"/>
              <a:buFont typeface="Wingdings" pitchFamily="2" charset="2"/>
              <a:buChar char="ü"/>
              <a:defRPr/>
            </a:pPr>
            <a:r>
              <a:rPr lang="ru-RU" sz="2000" b="1" dirty="0" smtClean="0"/>
              <a:t>Que la otra persona desaparezca de nuestra vida o muera.</a:t>
            </a:r>
            <a:endParaRPr lang="es-MX" sz="2000" b="1"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wipe(down)">
                                      <p:cBhvr>
                                        <p:cTn id="12" dur="5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wipe(down)">
                                      <p:cBhvr>
                                        <p:cTn id="17" dur="500"/>
                                        <p:tgtEl>
                                          <p:spTgt spid="21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wipe(down)">
                                      <p:cBhvr>
                                        <p:cTn id="22" dur="500"/>
                                        <p:tgtEl>
                                          <p:spTgt spid="215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wipe(down)">
                                      <p:cBhvr>
                                        <p:cTn id="27" dur="500"/>
                                        <p:tgtEl>
                                          <p:spTgt spid="215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wipe(down)">
                                      <p:cBhvr>
                                        <p:cTn id="32" dur="500"/>
                                        <p:tgtEl>
                                          <p:spTgt spid="2150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Effect transition="in" filter="wipe(down)">
                                      <p:cBhvr>
                                        <p:cTn id="37" dur="500"/>
                                        <p:tgtEl>
                                          <p:spTgt spid="2150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1507">
                                            <p:txEl>
                                              <p:pRg st="6" end="6"/>
                                            </p:txEl>
                                          </p:spTgt>
                                        </p:tgtEl>
                                        <p:attrNameLst>
                                          <p:attrName>style.visibility</p:attrName>
                                        </p:attrNameLst>
                                      </p:cBhvr>
                                      <p:to>
                                        <p:strVal val="visible"/>
                                      </p:to>
                                    </p:set>
                                    <p:animEffect transition="in" filter="wipe(down)">
                                      <p:cBhvr>
                                        <p:cTn id="42"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50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24717" y="188913"/>
            <a:ext cx="6815667" cy="652462"/>
          </a:xfrm>
        </p:spPr>
        <p:txBody>
          <a:bodyPr/>
          <a:lstStyle/>
          <a:p>
            <a:pPr algn="ctr">
              <a:defRPr/>
            </a:pPr>
            <a:r>
              <a:rPr lang="es-MX" sz="3600" b="1" u="sng" dirty="0" smtClean="0">
                <a:solidFill>
                  <a:schemeClr val="tx1"/>
                </a:solidFill>
                <a:latin typeface="Algerian" pitchFamily="82" charset="0"/>
              </a:rPr>
              <a:t>En</a:t>
            </a:r>
            <a:r>
              <a:rPr lang="es-MX" sz="3600" b="1" u="sng" baseline="0" dirty="0" smtClean="0">
                <a:solidFill>
                  <a:schemeClr val="tx1"/>
                </a:solidFill>
                <a:latin typeface="Algerian" pitchFamily="82" charset="0"/>
              </a:rPr>
              <a:t> torno </a:t>
            </a:r>
            <a:r>
              <a:rPr lang="es-MX" sz="3600" b="1" u="sng" dirty="0" smtClean="0">
                <a:solidFill>
                  <a:schemeClr val="tx1"/>
                </a:solidFill>
                <a:latin typeface="Algerian" pitchFamily="82" charset="0"/>
              </a:rPr>
              <a:t> al perdón</a:t>
            </a:r>
            <a:r>
              <a:rPr lang="es-MX" sz="3200" b="1" u="sng" dirty="0" smtClean="0">
                <a:solidFill>
                  <a:schemeClr val="tx1"/>
                </a:solidFill>
                <a:latin typeface="Algerian" pitchFamily="82" charset="0"/>
              </a:rPr>
              <a:t> ……</a:t>
            </a:r>
            <a:endParaRPr lang="es-MX" sz="3200" b="1" u="sng" dirty="0">
              <a:solidFill>
                <a:schemeClr val="tx1"/>
              </a:solidFill>
              <a:latin typeface="Algerian" pitchFamily="82" charset="0"/>
            </a:endParaRPr>
          </a:p>
        </p:txBody>
      </p:sp>
      <p:sp>
        <p:nvSpPr>
          <p:cNvPr id="3" name="2 Marcador de contenido"/>
          <p:cNvSpPr>
            <a:spLocks noGrp="1"/>
          </p:cNvSpPr>
          <p:nvPr>
            <p:ph sz="quarter" idx="1"/>
          </p:nvPr>
        </p:nvSpPr>
        <p:spPr>
          <a:xfrm>
            <a:off x="1860884" y="1125538"/>
            <a:ext cx="9418833" cy="3167062"/>
          </a:xfrm>
        </p:spPr>
        <p:txBody>
          <a:bodyPr>
            <a:normAutofit lnSpcReduction="10000"/>
          </a:bodyPr>
          <a:lstStyle/>
          <a:p>
            <a:pPr marL="263525" indent="-263525" algn="just">
              <a:buClr>
                <a:schemeClr val="accent3"/>
              </a:buClr>
              <a:buSzPct val="100000"/>
              <a:buFont typeface="Wingdings" pitchFamily="2" charset="2"/>
              <a:buChar char="q"/>
              <a:defRPr/>
            </a:pPr>
            <a:r>
              <a:rPr lang="ru-RU" sz="2000" b="1" dirty="0" smtClean="0"/>
              <a:t>Perdonar es una acción que lleva consigo mucha fuerza,</a:t>
            </a:r>
            <a:r>
              <a:rPr lang="es-MX" sz="2000" b="1" dirty="0" smtClean="0"/>
              <a:t> </a:t>
            </a:r>
            <a:r>
              <a:rPr lang="ru-RU" sz="2000" b="1" dirty="0" smtClean="0"/>
              <a:t>probablemente la decisión más positiva y</a:t>
            </a:r>
            <a:r>
              <a:rPr lang="es-MX" sz="2000" b="1" dirty="0" smtClean="0"/>
              <a:t> </a:t>
            </a:r>
            <a:r>
              <a:rPr lang="ru-RU" sz="2000" b="1" dirty="0" smtClean="0"/>
              <a:t>transformadora que la vida nos pide hacer repetidamente. </a:t>
            </a:r>
            <a:endParaRPr lang="es-MX" sz="2000" b="1" dirty="0" smtClean="0"/>
          </a:p>
          <a:p>
            <a:pPr marL="263525" indent="-263525" algn="just">
              <a:buClr>
                <a:schemeClr val="accent3"/>
              </a:buClr>
              <a:buSzPct val="100000"/>
              <a:buFont typeface="Wingdings" pitchFamily="2" charset="2"/>
              <a:buNone/>
              <a:defRPr/>
            </a:pPr>
            <a:endParaRPr lang="es-MX" sz="2000" b="1" dirty="0" smtClean="0"/>
          </a:p>
          <a:p>
            <a:pPr marL="0" indent="0" algn="just">
              <a:buClr>
                <a:schemeClr val="accent3"/>
              </a:buClr>
              <a:buSzPct val="100000"/>
              <a:buFont typeface="Wingdings" pitchFamily="2" charset="2"/>
              <a:buNone/>
              <a:defRPr/>
            </a:pPr>
            <a:endParaRPr lang="es-MX" sz="2000" b="1" dirty="0" smtClean="0"/>
          </a:p>
          <a:p>
            <a:pPr marL="263525" indent="-263525" algn="just">
              <a:buClr>
                <a:schemeClr val="accent3"/>
              </a:buClr>
              <a:buSzPct val="100000"/>
              <a:buFont typeface="Wingdings" pitchFamily="2" charset="2"/>
              <a:buChar char="q"/>
              <a:defRPr/>
            </a:pPr>
            <a:r>
              <a:rPr lang="ru-RU" sz="2000" b="1" dirty="0" smtClean="0"/>
              <a:t>Perdonar no significa que pasamos por</a:t>
            </a:r>
            <a:r>
              <a:rPr lang="es-MX" sz="2000" b="1" dirty="0" smtClean="0"/>
              <a:t> </a:t>
            </a:r>
            <a:r>
              <a:rPr lang="ru-RU" sz="2000" b="1" dirty="0" smtClean="0"/>
              <a:t>alto o aceptamos las acciones hirientes de otra persona; consiste, más bien, en aliviar nuestras</a:t>
            </a:r>
            <a:r>
              <a:rPr lang="es-MX" sz="2000" b="1" dirty="0" smtClean="0"/>
              <a:t> </a:t>
            </a:r>
            <a:r>
              <a:rPr lang="ru-RU" sz="2000" b="1" dirty="0" smtClean="0"/>
              <a:t>reacciones de dolor, rabia o temor, sacar la espina de una vieja herida para que cure. </a:t>
            </a:r>
            <a:endParaRPr lang="es-MX" sz="2000" b="1" dirty="0" smtClean="0"/>
          </a:p>
          <a:p>
            <a:pPr marL="263525" indent="-263525" algn="just">
              <a:buClr>
                <a:schemeClr val="accent3"/>
              </a:buClr>
              <a:buSzPct val="100000"/>
              <a:buFont typeface="Wingdings" pitchFamily="2" charset="2"/>
              <a:buChar char="q"/>
              <a:defRPr/>
            </a:pPr>
            <a:endParaRPr lang="es-MX" sz="2000" b="1" dirty="0" smtClean="0"/>
          </a:p>
          <a:p>
            <a:pPr marL="263525" indent="-263525" algn="just">
              <a:buClr>
                <a:schemeClr val="accent3"/>
              </a:buClr>
              <a:buSzPct val="100000"/>
              <a:buFont typeface="Wingdings" pitchFamily="2" charset="2"/>
              <a:buChar char="q"/>
              <a:defRPr/>
            </a:pPr>
            <a:endParaRPr lang="es-MX" sz="2000" dirty="0" smtClean="0"/>
          </a:p>
          <a:p>
            <a:pPr>
              <a:defRPr/>
            </a:pPr>
            <a:endParaRPr lang="es-MX" dirty="0"/>
          </a:p>
        </p:txBody>
      </p:sp>
      <p:pic>
        <p:nvPicPr>
          <p:cNvPr id="24580" name="4 Imagen" descr="ESPIRITUALIDAD.jpg"/>
          <p:cNvPicPr>
            <a:picLocks noChangeAspect="1"/>
          </p:cNvPicPr>
          <p:nvPr/>
        </p:nvPicPr>
        <p:blipFill>
          <a:blip r:embed="rId2"/>
          <a:srcRect/>
          <a:stretch>
            <a:fillRect/>
          </a:stretch>
        </p:blipFill>
        <p:spPr bwMode="auto">
          <a:xfrm>
            <a:off x="3503084" y="4149726"/>
            <a:ext cx="7298267" cy="25193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fade">
                                      <p:cBhvr>
                                        <p:cTn id="12" dur="2000"/>
                                        <p:tgtEl>
                                          <p:spTgt spid="245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Espiral">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264</TotalTime>
  <Words>1919</Words>
  <Application>Microsoft Office PowerPoint</Application>
  <PresentationFormat>Panorámica</PresentationFormat>
  <Paragraphs>215</Paragraphs>
  <Slides>25</Slides>
  <Notes>10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25</vt:i4>
      </vt:variant>
    </vt:vector>
  </HeadingPairs>
  <TitlesOfParts>
    <vt:vector size="35" baseType="lpstr">
      <vt:lpstr>Algerian</vt:lpstr>
      <vt:lpstr>AR DARLING</vt:lpstr>
      <vt:lpstr>Arial</vt:lpstr>
      <vt:lpstr>Arial Black</vt:lpstr>
      <vt:lpstr>Arial Narrow</vt:lpstr>
      <vt:lpstr>Calibri</vt:lpstr>
      <vt:lpstr>Century Gothic</vt:lpstr>
      <vt:lpstr>Wingdings</vt:lpstr>
      <vt:lpstr>Wingdings 3</vt:lpstr>
      <vt:lpstr>Espiral</vt:lpstr>
      <vt:lpstr>EL PERDON EN ELABORACION DEL DUELO</vt:lpstr>
      <vt:lpstr>Presentación de PowerPoint</vt:lpstr>
      <vt:lpstr>“Las cuatro tareas para la vida y la muerte”  “Afrontar la muerte y encontrar esperanza”,  escrito por Christine Longaker</vt:lpstr>
      <vt:lpstr>Presentación de PowerPoint</vt:lpstr>
      <vt:lpstr>1. Comprender y transformar el sufrimiento.    </vt:lpstr>
      <vt:lpstr>Presentación de PowerPoint</vt:lpstr>
      <vt:lpstr>2.  Conectar, sanar las relaciones    y dejar ir.</vt:lpstr>
      <vt:lpstr>Razones por las que habitualmente tenemos  “asuntos pendientes” con otras personas:</vt:lpstr>
      <vt:lpstr>En torno  al perdón ……</vt:lpstr>
      <vt:lpstr>Presentación de PowerPoint</vt:lpstr>
      <vt:lpstr>3. Prepararse espiritualmente para morir. </vt:lpstr>
      <vt:lpstr>Presentación de PowerPoint</vt:lpstr>
      <vt:lpstr>4. Encontrar el sentido de vida.</vt:lpstr>
      <vt:lpstr>Presentación de PowerPoint</vt:lpstr>
      <vt:lpstr>Presentación de PowerPoint</vt:lpstr>
      <vt:lpstr>Pero que es el   perdón?</vt:lpstr>
      <vt:lpstr>Definición</vt:lpstr>
      <vt:lpstr>¿Cómo?</vt:lpstr>
      <vt:lpstr>¿ Cómo ?</vt:lpstr>
      <vt:lpstr>Presentación de PowerPoint</vt:lpstr>
      <vt:lpstr>Para tomar en cuenta </vt:lpstr>
      <vt:lpstr>MITOS DEL PERDON</vt:lpstr>
      <vt:lpstr>EL PERDON EN LA ELABORACION DE UN DUELO</vt:lpstr>
      <vt:lpstr>Estos son solo algunos ejemplos para resumir</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PERDON EN ELABORACION DEL DUELO</dc:title>
  <dc:creator>Georgina Lozano Romero</dc:creator>
  <cp:lastModifiedBy>Juan Roberto Rodriguez</cp:lastModifiedBy>
  <cp:revision>14</cp:revision>
  <dcterms:created xsi:type="dcterms:W3CDTF">2016-01-23T02:02:07Z</dcterms:created>
  <dcterms:modified xsi:type="dcterms:W3CDTF">2016-06-11T17:50:19Z</dcterms:modified>
</cp:coreProperties>
</file>