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80" r:id="rId4"/>
    <p:sldId id="282" r:id="rId5"/>
    <p:sldId id="279" r:id="rId6"/>
    <p:sldId id="264" r:id="rId7"/>
    <p:sldId id="267" r:id="rId8"/>
    <p:sldId id="268" r:id="rId9"/>
    <p:sldId id="259" r:id="rId10"/>
    <p:sldId id="269" r:id="rId11"/>
    <p:sldId id="270" r:id="rId12"/>
    <p:sldId id="271" r:id="rId13"/>
    <p:sldId id="272" r:id="rId14"/>
    <p:sldId id="261" r:id="rId15"/>
    <p:sldId id="262" r:id="rId16"/>
    <p:sldId id="263" r:id="rId17"/>
    <p:sldId id="284" r:id="rId18"/>
    <p:sldId id="273" r:id="rId19"/>
    <p:sldId id="274" r:id="rId20"/>
    <p:sldId id="275" r:id="rId21"/>
    <p:sldId id="276" r:id="rId22"/>
    <p:sldId id="283" r:id="rId23"/>
    <p:sldId id="277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EC8B-0F4A-4B7C-A043-17F3ECB60E92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F4062-DF50-4D5E-8ED2-23F89C439A9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71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7AF04C-6840-4D6F-955A-D0273D2022E4}" type="slidenum">
              <a:rPr lang="es-MX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5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59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1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7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7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25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0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13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6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46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66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3BB6-B93A-4365-B737-CC55B3B6E9DC}" type="datetimeFigureOut">
              <a:rPr lang="es-MX" smtClean="0"/>
              <a:pPr/>
              <a:t>15/05/2017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A50D-72BE-4E32-8990-C8A33776184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6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mx/url?sa=i&amp;rct=j&amp;q=&amp;esrc=s&amp;source=images&amp;cd=&amp;cad=rja&amp;uact=8&amp;ved=0ahUKEwixzvzOvbvKAhVPzWMKHZjgAgwQjRwIBw&amp;url=https://equisway.wordpress.com/tag/frases-motivacionales/page/3/&amp;psig=AFQjCNG2TDLIrWM1aIKxQzdKsZ7F5n7_5w&amp;ust=145348546113679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mx/url?sa=i&amp;rct=j&amp;q=&amp;esrc=s&amp;source=images&amp;cd=&amp;ved=0ahUKEwich-7RvLvKAhUmtYMKHfd1AcAQjRwIBw&amp;url=http://www.cuantarazon.com/728776/la-luna-y-el-sol&amp;psig=AFQjCNGCmHUlHKjkPi1IgzXXtlSNmlk8gg&amp;ust=145348519783884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gi.org.mx/prod_serv/contenidos/espanol/bvinegi/productos/integracion/sociodemografico/indisociodem/2001/indi2001.pd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3.inegi.org.mx/sistemas/sisept/Default.aspx?t=mdemo129&amp;s=est&amp;c=2359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gi.org.mx/prod_serv/contenidos/espanol/bvinegi/productos/integracion/sociodemografico/indisociodem/2001/indi2001.pd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3.inegi.org.mx/sistemas/sisept/Default.aspx?t=mdemo129&amp;s=est&amp;c=235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AFA\Videos\teengo%20miedo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5676" y="3140968"/>
            <a:ext cx="7772400" cy="792088"/>
          </a:xfrm>
        </p:spPr>
        <p:txBody>
          <a:bodyPr>
            <a:normAutofit/>
          </a:bodyPr>
          <a:lstStyle/>
          <a:p>
            <a:r>
              <a:rPr lang="es-MX" sz="3200" dirty="0" smtClean="0"/>
              <a:t> EL ADULTO MAYOR Y LA RELACION MUERTE</a:t>
            </a:r>
            <a:endParaRPr lang="es-MX" sz="3200" dirty="0"/>
          </a:p>
        </p:txBody>
      </p:sp>
      <p:pic>
        <p:nvPicPr>
          <p:cNvPr id="5122" name="Picture 2" descr="https://equisway.files.wordpress.com/2014/02/aging-article-2542733-1ad4f5ab00000578-567_634x3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" y="3861048"/>
            <a:ext cx="485211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22768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lgerian" panose="04020705040A02060702" pitchFamily="82" charset="0"/>
              </a:rPr>
              <a:t>LA TANATOLOGIA, UNA HERRAMIENTA </a:t>
            </a:r>
          </a:p>
          <a:p>
            <a:pPr algn="ctr"/>
            <a:r>
              <a:rPr lang="es-MX" sz="3200" dirty="0" smtClean="0">
                <a:latin typeface="Algerian" panose="04020705040A02060702" pitchFamily="82" charset="0"/>
              </a:rPr>
              <a:t>PARA LA VIDA</a:t>
            </a:r>
            <a:endParaRPr lang="es-MX" sz="3200" dirty="0">
              <a:latin typeface="Algerian" panose="04020705040A02060702" pitchFamily="8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75163"/>
            <a:ext cx="5544000" cy="189569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932040" y="530120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/>
              <a:t>MT. RAFAEL REYES NAVARRO.</a:t>
            </a:r>
          </a:p>
          <a:p>
            <a:pPr algn="r"/>
            <a:r>
              <a:rPr lang="es-MX" sz="2000" b="1" dirty="0" smtClean="0"/>
              <a:t>JUNIO 2016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8907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latin typeface="Berlin Sans FB" pitchFamily="34" charset="0"/>
              </a:rPr>
              <a:t>Muerte del cónyuge en adulto mayor</a:t>
            </a:r>
            <a:r>
              <a:rPr lang="es-MX" dirty="0" smtClean="0"/>
              <a:t> </a:t>
            </a:r>
            <a:endParaRPr lang="es-E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1918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MX" altLang="es-MX" dirty="0" smtClean="0">
                <a:latin typeface="Berlin Sans FB" pitchFamily="34" charset="0"/>
              </a:rPr>
              <a:t>Es un golpe psicológico muy grave, una de las perdidas mas grandes en la vida. La aceptación y el ajuste a la realidad de la muerte con el tiempo, es un proceso de cicatrización prolongada, lenta y dolorosa.</a:t>
            </a:r>
            <a:endParaRPr lang="es-ES" altLang="es-MX" dirty="0" smtClean="0">
              <a:latin typeface="Berlin Sans FB" pitchFamily="34" charset="0"/>
            </a:endParaRPr>
          </a:p>
        </p:txBody>
      </p:sp>
      <p:pic>
        <p:nvPicPr>
          <p:cNvPr id="9220" name="Picture 5" descr="ANd9GcROX6pg_GBOcynY6j9DTTtR_l4OZStcpdmPkCLfON9XG92ARYY&amp;t=1&amp;usg=__ZCWdVsg3CrcIHysQ7E011y-DlCM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7" y="4043215"/>
            <a:ext cx="4319686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err="1" smtClean="0">
                <a:latin typeface="Algerian" pitchFamily="82" charset="0"/>
              </a:rPr>
              <a:t>Viud@</a:t>
            </a:r>
            <a:r>
              <a:rPr lang="es-MX" dirty="0" smtClean="0">
                <a:latin typeface="Algerian" pitchFamily="82" charset="0"/>
              </a:rPr>
              <a:t> = vacío </a:t>
            </a:r>
            <a:endParaRPr lang="es-ES" dirty="0" smtClean="0">
              <a:latin typeface="Algerian" pitchFamily="8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s-MX" altLang="es-MX" dirty="0" smtClean="0">
                <a:latin typeface="Berlin Sans FB" pitchFamily="34" charset="0"/>
              </a:rPr>
              <a:t>Tipos de soledad en etapa de duelo:</a:t>
            </a:r>
          </a:p>
          <a:p>
            <a:pPr marL="0" indent="0" eaLnBrk="1" hangingPunct="1"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s-MX" altLang="es-MX" dirty="0" smtClean="0">
                <a:latin typeface="Berlin Sans FB" pitchFamily="34" charset="0"/>
              </a:rPr>
              <a:t>extrañar a la persona en concreto.</a:t>
            </a:r>
          </a:p>
          <a:p>
            <a:pPr marL="514350" indent="-514350" eaLnBrk="1" hangingPunct="1">
              <a:buFontTx/>
              <a:buAutoNum type="arabicParenR"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r>
              <a:rPr lang="es-MX" altLang="es-MX" dirty="0" smtClean="0">
                <a:latin typeface="Berlin Sans FB" pitchFamily="34" charset="0"/>
              </a:rPr>
              <a:t>2) extrañar el echo de sentirse queridos.</a:t>
            </a:r>
          </a:p>
          <a:p>
            <a:pPr eaLnBrk="1" hangingPunct="1">
              <a:buFontTx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r>
              <a:rPr lang="es-MX" altLang="es-MX" dirty="0" smtClean="0">
                <a:latin typeface="Berlin Sans FB" pitchFamily="34" charset="0"/>
              </a:rPr>
              <a:t>3) extrañar la posibilidad de querer a alguien.</a:t>
            </a:r>
          </a:p>
          <a:p>
            <a:pPr eaLnBrk="1" hangingPunct="1">
              <a:buFontTx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r>
              <a:rPr lang="es-MX" altLang="es-MX" dirty="0" smtClean="0">
                <a:latin typeface="Berlin Sans FB" pitchFamily="34" charset="0"/>
              </a:rPr>
              <a:t>4) extrañar una relación profunda.</a:t>
            </a:r>
          </a:p>
          <a:p>
            <a:pPr eaLnBrk="1" hangingPunct="1">
              <a:buFontTx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r>
              <a:rPr lang="es-MX" altLang="es-MX" dirty="0" smtClean="0">
                <a:latin typeface="Berlin Sans FB" pitchFamily="34" charset="0"/>
              </a:rPr>
              <a:t>5) extrañar tener a alguien en casa</a:t>
            </a:r>
          </a:p>
        </p:txBody>
      </p:sp>
      <p:pic>
        <p:nvPicPr>
          <p:cNvPr id="4" name="Picture 5" descr="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455988" cy="41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9079"/>
            <a:ext cx="5122912" cy="503984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MX" altLang="es-MX" dirty="0" smtClean="0">
                <a:latin typeface="Berlin Sans FB" pitchFamily="34" charset="0"/>
              </a:rPr>
              <a:t>6) extrañar compartir las tareas.</a:t>
            </a:r>
          </a:p>
          <a:p>
            <a:pPr eaLnBrk="1" hangingPunct="1">
              <a:buFont typeface="Wingdings" pitchFamily="2" charset="2"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MX" altLang="es-MX" dirty="0" smtClean="0">
                <a:latin typeface="Berlin Sans FB" pitchFamily="34" charset="0"/>
              </a:rPr>
              <a:t>7) extrañar las formas de vida de la gente casada.</a:t>
            </a:r>
          </a:p>
          <a:p>
            <a:pPr eaLnBrk="1" hangingPunct="1">
              <a:buFont typeface="Wingdings" pitchFamily="2" charset="2"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MX" altLang="es-MX" dirty="0" smtClean="0">
                <a:latin typeface="Berlin Sans FB" pitchFamily="34" charset="0"/>
              </a:rPr>
              <a:t>8) extrañar la satisfacción de ir acompañados.</a:t>
            </a:r>
          </a:p>
          <a:p>
            <a:pPr eaLnBrk="1" hangingPunct="1">
              <a:buFont typeface="Wingdings" pitchFamily="2" charset="2"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MX" altLang="es-MX" dirty="0" smtClean="0">
                <a:latin typeface="Berlin Sans FB" pitchFamily="34" charset="0"/>
              </a:rPr>
              <a:t>9) extrañar la vida sexual.</a:t>
            </a:r>
          </a:p>
          <a:p>
            <a:pPr eaLnBrk="1" hangingPunct="1">
              <a:buFont typeface="Wingdings" pitchFamily="2" charset="2"/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MX" altLang="es-MX" dirty="0" smtClean="0">
                <a:latin typeface="Berlin Sans FB" pitchFamily="34" charset="0"/>
              </a:rPr>
              <a:t>10) extrañar las amistades en común.</a:t>
            </a:r>
          </a:p>
          <a:p>
            <a:pPr eaLnBrk="1" hangingPunct="1"/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r>
              <a:rPr lang="es-MX" altLang="es-MX" dirty="0" smtClean="0"/>
              <a:t> </a:t>
            </a:r>
            <a:endParaRPr lang="es-ES" altLang="es-MX" dirty="0" smtClean="0"/>
          </a:p>
          <a:p>
            <a:pPr eaLnBrk="1" hangingPunct="1"/>
            <a:endParaRPr lang="es-ES" altLang="es-MX" dirty="0" smtClean="0"/>
          </a:p>
        </p:txBody>
      </p:sp>
      <p:sp>
        <p:nvSpPr>
          <p:cNvPr id="13315" name="AutoShape 5" descr="2Q=="/>
          <p:cNvSpPr>
            <a:spLocks noChangeAspect="1" noChangeArrowheads="1"/>
          </p:cNvSpPr>
          <p:nvPr/>
        </p:nvSpPr>
        <p:spPr bwMode="auto">
          <a:xfrm>
            <a:off x="4076700" y="282892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charset="0"/>
            </a:endParaRPr>
          </a:p>
        </p:txBody>
      </p:sp>
      <p:sp>
        <p:nvSpPr>
          <p:cNvPr id="13316" name="AutoShape 7" descr="2Q=="/>
          <p:cNvSpPr>
            <a:spLocks noChangeAspect="1" noChangeArrowheads="1"/>
          </p:cNvSpPr>
          <p:nvPr/>
        </p:nvSpPr>
        <p:spPr bwMode="auto">
          <a:xfrm>
            <a:off x="4076700" y="282892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charset="0"/>
            </a:endParaRPr>
          </a:p>
        </p:txBody>
      </p:sp>
      <p:sp>
        <p:nvSpPr>
          <p:cNvPr id="13317" name="AutoShape 9" descr="2Q=="/>
          <p:cNvSpPr>
            <a:spLocks noChangeAspect="1" noChangeArrowheads="1"/>
          </p:cNvSpPr>
          <p:nvPr/>
        </p:nvSpPr>
        <p:spPr bwMode="auto">
          <a:xfrm>
            <a:off x="4076700" y="282892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Arial" charset="0"/>
            </a:endParaRPr>
          </a:p>
        </p:txBody>
      </p:sp>
      <p:pic>
        <p:nvPicPr>
          <p:cNvPr id="13318" name="Picture 11" descr="img_du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1" y="1163997"/>
            <a:ext cx="3077696" cy="45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5443195" cy="56149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s-MX" altLang="es-MX" dirty="0" smtClean="0">
                <a:latin typeface="Berlin Sans FB" pitchFamily="34" charset="0"/>
              </a:rPr>
              <a:t>Gran parte de la sociedad esta orientada a la pareja, y las parejas desconocen la forma en que se puede ajustar un viudo (a) a las costumbres prevalecientes.</a:t>
            </a:r>
          </a:p>
          <a:p>
            <a:pPr eaLnBrk="1" hangingPunct="1">
              <a:buFont typeface="Wingdings" pitchFamily="2" charset="2"/>
              <a:buChar char="V"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MX" altLang="es-MX" dirty="0" smtClean="0">
                <a:latin typeface="Berlin Sans FB" pitchFamily="34" charset="0"/>
              </a:rPr>
              <a:t> Las personas viudas recuerdan a los demás la fragilidad de sus propias relaciones.</a:t>
            </a:r>
          </a:p>
          <a:p>
            <a:pPr marL="0" indent="0" eaLnBrk="1" hangingPunct="1">
              <a:buNone/>
            </a:pPr>
            <a:endParaRPr lang="es-MX" altLang="es-MX" dirty="0" smtClean="0">
              <a:latin typeface="Berlin Sans FB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MX" altLang="es-MX" dirty="0" smtClean="0">
                <a:latin typeface="Berlin Sans FB" pitchFamily="34" charset="0"/>
              </a:rPr>
              <a:t>Generalmente al cónyuge doliente se le borran de las listas sociales y se vuelven invisibles.</a:t>
            </a:r>
            <a:endParaRPr lang="es-ES" altLang="es-MX" dirty="0" smtClean="0">
              <a:latin typeface="Berlin Sans FB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95" y="1124743"/>
            <a:ext cx="3171453" cy="4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843"/>
            <a:ext cx="58326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r>
              <a:rPr lang="es-MX" b="1" u="sng" dirty="0" smtClean="0"/>
              <a:t>Adaptarse </a:t>
            </a:r>
            <a:r>
              <a:rPr lang="es-MX" dirty="0"/>
              <a:t>poco a poco a una perspectiva diferente del tiempo. </a:t>
            </a:r>
            <a:endParaRPr lang="es-MX" dirty="0" smtClean="0"/>
          </a:p>
          <a:p>
            <a:endParaRPr lang="es-MX" dirty="0"/>
          </a:p>
          <a:p>
            <a:r>
              <a:rPr lang="es-MX" b="1" u="sng" dirty="0" smtClean="0"/>
              <a:t>Aceptar</a:t>
            </a:r>
            <a:r>
              <a:rPr lang="es-MX" b="1" dirty="0" smtClean="0"/>
              <a:t> </a:t>
            </a:r>
            <a:r>
              <a:rPr lang="es-MX" dirty="0"/>
              <a:t>la inalterabilidad de la vida ya vivida. </a:t>
            </a:r>
            <a:endParaRPr lang="es-MX" dirty="0" smtClean="0"/>
          </a:p>
          <a:p>
            <a:endParaRPr lang="es-MX" dirty="0"/>
          </a:p>
          <a:p>
            <a:r>
              <a:rPr lang="es-MX" b="1" u="sng" dirty="0" smtClean="0"/>
              <a:t>Reconciliarse</a:t>
            </a:r>
            <a:r>
              <a:rPr lang="es-MX" b="1" dirty="0" smtClean="0"/>
              <a:t> </a:t>
            </a:r>
            <a:r>
              <a:rPr lang="es-MX" dirty="0"/>
              <a:t>con los conflictos que no se resolvieron y con errores que no se rectificaron. </a:t>
            </a:r>
            <a:endParaRPr lang="es-MX" dirty="0" smtClean="0"/>
          </a:p>
          <a:p>
            <a:endParaRPr lang="es-MX" dirty="0"/>
          </a:p>
          <a:p>
            <a:r>
              <a:rPr lang="es-MX" b="1" u="sng" dirty="0" smtClean="0"/>
              <a:t>Mantener</a:t>
            </a:r>
            <a:r>
              <a:rPr lang="es-MX" b="1" dirty="0" smtClean="0"/>
              <a:t> </a:t>
            </a:r>
            <a:r>
              <a:rPr lang="es-MX" dirty="0"/>
              <a:t>relaciones estimulantes con otros mayores y pequeños: </a:t>
            </a:r>
            <a:endParaRPr lang="es-MX" dirty="0" smtClean="0"/>
          </a:p>
          <a:p>
            <a:endParaRPr lang="es-MX" b="1" dirty="0" smtClean="0"/>
          </a:p>
          <a:p>
            <a:r>
              <a:rPr lang="es-MX" b="1" u="sng" dirty="0" smtClean="0"/>
              <a:t>Participar</a:t>
            </a:r>
            <a:r>
              <a:rPr lang="es-MX" u="sng" dirty="0" smtClean="0"/>
              <a:t> </a:t>
            </a:r>
            <a:r>
              <a:rPr lang="es-MX" dirty="0"/>
              <a:t>en la vida de los seres queridos. </a:t>
            </a:r>
            <a:endParaRPr lang="es-MX" dirty="0" smtClean="0"/>
          </a:p>
          <a:p>
            <a:endParaRPr lang="es-MX" dirty="0"/>
          </a:p>
          <a:p>
            <a:r>
              <a:rPr lang="es-MX" b="1" u="sng" dirty="0" smtClean="0"/>
              <a:t>Adoptar</a:t>
            </a:r>
            <a:r>
              <a:rPr lang="es-MX" b="1" dirty="0" smtClean="0"/>
              <a:t> </a:t>
            </a:r>
            <a:r>
              <a:rPr lang="es-MX" dirty="0"/>
              <a:t>un estilo de vida razonablemente independiente y activo. </a:t>
            </a:r>
            <a:endParaRPr lang="es-MX" dirty="0" smtClean="0"/>
          </a:p>
          <a:p>
            <a:endParaRPr lang="es-MX" dirty="0"/>
          </a:p>
          <a:p>
            <a:r>
              <a:rPr lang="es-MX" b="1" u="sng" dirty="0" smtClean="0"/>
              <a:t>Conocerse </a:t>
            </a:r>
            <a:r>
              <a:rPr lang="es-MX" dirty="0"/>
              <a:t>a uno mismo. </a:t>
            </a:r>
            <a:endParaRPr lang="es-MX" dirty="0" smtClean="0"/>
          </a:p>
          <a:p>
            <a:r>
              <a:rPr lang="es-MX" u="sng" dirty="0" smtClean="0"/>
              <a:t> </a:t>
            </a:r>
            <a:r>
              <a:rPr lang="es-MX" b="1" u="sng" dirty="0"/>
              <a:t>Tener </a:t>
            </a:r>
            <a:r>
              <a:rPr lang="es-MX" dirty="0"/>
              <a:t>esperanza y optimismo, entusiasmo y flexibilidad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0" y="18864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PARA </a:t>
            </a:r>
            <a:r>
              <a:rPr lang="es-MX" sz="2000" b="1" dirty="0" smtClean="0"/>
              <a:t>ADAPTARSE SALUDABLEMENTE A LOS CAMBIOS </a:t>
            </a:r>
            <a:r>
              <a:rPr lang="es-MX" sz="2000" dirty="0" smtClean="0"/>
              <a:t>RELACIONADOS CON EL ENVEJECIMIENTO HAY QUE: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225842"/>
            <a:ext cx="2736304" cy="35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166104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MX" sz="25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s-MX" sz="25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s-MX" sz="25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LAS DIFERENCIARLAS DE LAS CREENCIAS Y DE LAS OPINIONES (ES LA MANIFESTACIÓN VERBAL</a:t>
            </a:r>
            <a:br>
              <a:rPr lang="es-MX" sz="25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s-MX" sz="25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DE LAS ACTITUDES). </a:t>
            </a:r>
            <a:r>
              <a:rPr lang="es-MX" sz="25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s-MX" sz="25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92514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Las funciones de las actitudes son tanto a nivel individual como social: </a:t>
            </a:r>
          </a:p>
          <a:p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/>
              <a:buChar char="Ø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Comprensión: de la realidad y/o de los otros, confiriendo una  sensación de orden y predictibilidad en la vida. </a:t>
            </a:r>
          </a:p>
          <a:p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/>
              <a:buChar char="Ø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Satisfacción de necesidades personales: pueden ser útiles para alcanzar metas personales. </a:t>
            </a:r>
          </a:p>
          <a:p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/>
              <a:buChar char="Ø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Defensa del yo: de amenazas o conflictos </a:t>
            </a:r>
          </a:p>
          <a:p>
            <a:pPr marL="0" indent="0">
              <a:buNone/>
            </a:pPr>
            <a:r>
              <a:rPr lang="es-MX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MX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percibidos. </a:t>
            </a:r>
          </a:p>
          <a:p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/>
              <a:buChar char="Ø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Expresión de valores: que permiten el establecimiento o solidificación de la identidad personal. </a:t>
            </a:r>
          </a:p>
        </p:txBody>
      </p:sp>
    </p:spTree>
    <p:extLst>
      <p:ext uri="{BB962C8B-B14F-4D97-AF65-F5344CB8AC3E}">
        <p14:creationId xmlns:p14="http://schemas.microsoft.com/office/powerpoint/2010/main" val="39956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91610" y="69269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/>
              <a:t>MUCHAS PERSONAS SE SIENTEN ATERRADAS </a:t>
            </a:r>
          </a:p>
          <a:p>
            <a:pPr algn="ctr"/>
            <a:r>
              <a:rPr lang="es-MX" sz="2800" dirty="0" smtClean="0"/>
              <a:t>CUANDO DESCUBREN POR PRIMERA VEZ</a:t>
            </a:r>
          </a:p>
          <a:p>
            <a:pPr algn="ctr"/>
            <a:r>
              <a:rPr lang="es-MX" sz="2800" dirty="0" smtClean="0"/>
              <a:t> QUE SON CONSIDERADAS VIEJAS. </a:t>
            </a:r>
          </a:p>
          <a:p>
            <a:endParaRPr lang="es-MX" sz="2800" dirty="0" smtClean="0"/>
          </a:p>
          <a:p>
            <a:endParaRPr lang="es-MX" sz="2800" dirty="0"/>
          </a:p>
          <a:p>
            <a:endParaRPr lang="es-MX" sz="2800" dirty="0" smtClean="0"/>
          </a:p>
          <a:p>
            <a:endParaRPr lang="es-MX" sz="2800" dirty="0"/>
          </a:p>
          <a:p>
            <a:endParaRPr lang="es-MX" sz="2800" dirty="0" smtClean="0"/>
          </a:p>
          <a:p>
            <a:endParaRPr lang="es-MX" sz="2800" dirty="0"/>
          </a:p>
          <a:p>
            <a:endParaRPr lang="es-MX" sz="2800" dirty="0" smtClean="0"/>
          </a:p>
          <a:p>
            <a:pPr algn="ctr"/>
            <a:r>
              <a:rPr lang="es-MX" sz="2000" b="1" i="1" dirty="0" smtClean="0"/>
              <a:t>“</a:t>
            </a:r>
            <a:r>
              <a:rPr lang="es-MX" sz="2000" b="1" i="1" dirty="0"/>
              <a:t>Si, si, todos quieren llegar a viejo, pero nadie quiere ser viejo” </a:t>
            </a:r>
            <a:endParaRPr lang="es-MX" sz="2000" b="1" i="1" dirty="0" smtClean="0"/>
          </a:p>
          <a:p>
            <a:pPr algn="ctr"/>
            <a:r>
              <a:rPr lang="es-MX" sz="2000" b="1" dirty="0" smtClean="0"/>
              <a:t>dice </a:t>
            </a:r>
            <a:r>
              <a:rPr lang="es-MX" sz="2000" b="1" dirty="0"/>
              <a:t>un anciano.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531" y="2240280"/>
            <a:ext cx="353893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APRENDIENDO A ENVEJECER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1556792"/>
            <a:ext cx="43308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>
                <a:latin typeface="Algerian" panose="04020705040A02060702" pitchFamily="82" charset="0"/>
              </a:rPr>
              <a:t>EL ADULTO MAYOR  DEBERIA SER COMO LA LUNA: </a:t>
            </a:r>
          </a:p>
          <a:p>
            <a:pPr marL="0" indent="0" algn="ctr">
              <a:buNone/>
            </a:pPr>
            <a:endParaRPr lang="es-MX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s-MX" dirty="0" smtClean="0">
                <a:latin typeface="Algerian" panose="04020705040A02060702" pitchFamily="82" charset="0"/>
              </a:rPr>
              <a:t>“UN CUERPO OPACO DESTINADO A DAR LUZ”</a:t>
            </a:r>
            <a:endParaRPr lang="es-MX" dirty="0">
              <a:latin typeface="Algerian" panose="04020705040A02060702" pitchFamily="82" charset="0"/>
            </a:endParaRPr>
          </a:p>
        </p:txBody>
      </p:sp>
      <p:pic>
        <p:nvPicPr>
          <p:cNvPr id="4100" name="Picture 4" descr="http://statics.cuantarazon.com/crs/2012/09/CR_728776_la_luna_y_el_s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20987"/>
            <a:ext cx="47160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4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es-MX" b="1" i="0" u="none" strike="noStrike" baseline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s-MX" b="1" i="0" u="none" strike="noStrike" baseline="0" dirty="0" smtClean="0">
                <a:solidFill>
                  <a:srgbClr val="000000"/>
                </a:solidFill>
                <a:latin typeface="Times New Roman"/>
              </a:rPr>
            </a:br>
            <a:r>
              <a:rPr lang="es-MX" sz="31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LAS ACTITUDES DE LOS ANCIANOS ANTE SU PROPIA MUERTE </a:t>
            </a:r>
            <a:r>
              <a:rPr lang="es-MX" sz="31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s-MX" sz="3100" b="0" i="0" u="none" strike="noStrike" baseline="0" dirty="0" smtClean="0">
                <a:solidFill>
                  <a:srgbClr val="000000"/>
                </a:solidFill>
                <a:latin typeface="Times New Roman"/>
              </a:rPr>
            </a:br>
            <a:endParaRPr lang="es-MX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Como es lógico, muchas son las posibles actitudes que podemos encontrar y que de hecho ponen de manifiesto los diferentes trabajos que se han realizado.</a:t>
            </a: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Por ejemplo: </a:t>
            </a:r>
          </a:p>
          <a:p>
            <a:pPr marL="0" indent="0">
              <a:buNone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Actitud de indiferencia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: ―era normal que un día sucediera…‖, ―a todos nos toca‖, ―yo ya soy demasiado viejo (a)‖, etc.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Actitud de temor</a:t>
            </a:r>
            <a:r>
              <a:rPr lang="es-MX" b="1" i="0" u="none" strike="noStrike" baseline="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quizá no tan ligada a la muerte como a todo aquello que la precede (temor al dolor, al sufrimiento inútil, etc.) 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Actitud de descanso</a:t>
            </a:r>
            <a:r>
              <a:rPr lang="es-MX" b="1" i="0" u="none" strike="noStrike" baseline="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experimentando sobre todo por personas que han sufrido mucho en su vida o que padecen una enfermedad crónica.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Actitud de serenidad</a:t>
            </a:r>
            <a:r>
              <a:rPr lang="es-MX" b="1" i="0" u="none" strike="noStrike" baseline="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el anciano tiene conciencia de haber vivido una existencia plena, de haber sido útil a los demás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81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75040" cy="100811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MX" sz="31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APRENDER A MORIR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Cuando se es anciano, se hace patente la conciencia de que la muerte está más cerca.  La concepción de la vida y la muerte adquiere un nuevo sentido. </a:t>
            </a:r>
          </a:p>
          <a:p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Este sentido está condicionado por factores como creencias religiosas, cultura, factores educacionales, las propias experiencias y el estado físico. </a:t>
            </a:r>
          </a:p>
          <a:p>
            <a:pPr marL="0" indent="0">
              <a:buNone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La muerte forma parte de la vida; la vida no sería lo que es si no estuviese destinada a ese final.</a:t>
            </a:r>
          </a:p>
          <a:p>
            <a:pPr>
              <a:buFont typeface="Wingdings" panose="05000000000000000000" pitchFamily="2" charset="2"/>
              <a:buChar char="q"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Saberlo y contar con ello es importante. Ya entre los 5 y 7 años los niños comienzan a entender que la muerte es irreversible y universal, y comienza a temer la muerte de sus seres queridos.</a:t>
            </a:r>
          </a:p>
          <a:p>
            <a:pPr>
              <a:buFont typeface="Wingdings" panose="05000000000000000000" pitchFamily="2" charset="2"/>
              <a:buChar char="q"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es-MX" sz="3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“LOS ANCIANOS INDEPENDIENTES NO TEMERÁN LA MUERTE NI EL DETERIORO SI ESTÁN RODEADOS Y CUIDADOS POR PERSONAS QUE NO TEMEN ENVEJECER NI MORIR Y VICEVERSA</a:t>
            </a:r>
            <a:r>
              <a:rPr lang="es-MX" dirty="0" smtClean="0">
                <a:solidFill>
                  <a:srgbClr val="000000"/>
                </a:solidFill>
                <a:latin typeface="Times New Roman"/>
              </a:rPr>
              <a:t>”.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16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445624" cy="4525963"/>
          </a:xfrm>
        </p:spPr>
        <p:txBody>
          <a:bodyPr/>
          <a:lstStyle/>
          <a:p>
            <a:pPr marL="0" indent="0">
              <a:buNone/>
            </a:pPr>
            <a:r>
              <a:rPr lang="es-MX" sz="2800" dirty="0" smtClean="0"/>
              <a:t>En </a:t>
            </a:r>
            <a:r>
              <a:rPr lang="es-MX" sz="2800" dirty="0"/>
              <a:t>1930 las personas vivían en promedio 34 años</a:t>
            </a:r>
            <a:r>
              <a:rPr lang="es-MX" sz="2800" dirty="0" smtClean="0"/>
              <a:t>;</a:t>
            </a:r>
          </a:p>
          <a:p>
            <a:pPr marL="0" indent="0" defTabSz="250825">
              <a:buNone/>
              <a:tabLst>
                <a:tab pos="530225" algn="l"/>
                <a:tab pos="1519238" algn="l"/>
              </a:tabLst>
            </a:pPr>
            <a:r>
              <a:rPr lang="es-MX" sz="2800" dirty="0" smtClean="0"/>
              <a:t> En </a:t>
            </a:r>
            <a:r>
              <a:rPr lang="es-MX" sz="2800" dirty="0"/>
              <a:t>1970 este indicador se ubicó en </a:t>
            </a:r>
            <a:r>
              <a:rPr lang="es-MX" sz="2800" dirty="0" smtClean="0"/>
              <a:t>61 años;   </a:t>
            </a:r>
          </a:p>
          <a:p>
            <a:pPr marL="0" indent="0">
              <a:buNone/>
            </a:pPr>
            <a:r>
              <a:rPr lang="es-MX" sz="2800" dirty="0" smtClean="0"/>
              <a:t>En </a:t>
            </a:r>
            <a:r>
              <a:rPr lang="es-MX" sz="2800" dirty="0"/>
              <a:t>el 2000 fue de </a:t>
            </a:r>
            <a:r>
              <a:rPr lang="es-MX" sz="2800" dirty="0" smtClean="0"/>
              <a:t>74 años;</a:t>
            </a:r>
          </a:p>
          <a:p>
            <a:pPr marL="0" indent="0">
              <a:buNone/>
            </a:pPr>
            <a:r>
              <a:rPr lang="es-MX" sz="2800" dirty="0" smtClean="0"/>
              <a:t> En </a:t>
            </a:r>
            <a:r>
              <a:rPr lang="es-MX" sz="2800" dirty="0"/>
              <a:t>2014 es de casi 75 años.</a:t>
            </a:r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4046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prstClr val="black"/>
                </a:solidFill>
              </a:rPr>
              <a:t>EN MÉXICO, LA ESPERANZA DE VIDA HA AUMENTADO CONSIDERABLEMENTE</a:t>
            </a:r>
            <a:endParaRPr lang="es-MX" dirty="0"/>
          </a:p>
        </p:txBody>
      </p:sp>
      <p:pic>
        <p:nvPicPr>
          <p:cNvPr id="1026" name="Picture 2" descr="http://cuentame.inegi.org.mx/poblacion/esperanza/grafic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399" y="3501008"/>
            <a:ext cx="4464496" cy="2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9512" y="53154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FUENTE</a:t>
            </a:r>
            <a:r>
              <a:rPr lang="es-MX" dirty="0" smtClean="0"/>
              <a:t>: Indicadores </a:t>
            </a:r>
            <a:r>
              <a:rPr lang="es-MX" dirty="0"/>
              <a:t>Sociodemográficos de México (1930-2000). </a:t>
            </a:r>
            <a:r>
              <a:rPr lang="es-MX" i="1" dirty="0">
                <a:hlinkClick r:id="rId3"/>
              </a:rPr>
              <a:t>Consultar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Esperanza de vida según sexo, 1990 a 2014. </a:t>
            </a:r>
            <a:r>
              <a:rPr lang="es-MX" i="1" dirty="0">
                <a:hlinkClick r:id="rId4"/>
              </a:rPr>
              <a:t>Consultar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5624" cy="108012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MX" sz="31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s-MX" sz="22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LAS INTERVENCIONES DE APOYO AL  ANCIANO Y LA FAMILIA, FUNDAMENTALMENTE AL CUIDADOR PRINCIPAL</a:t>
            </a:r>
            <a:r>
              <a:rPr lang="es-MX" sz="32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.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Mantener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la comunicación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con el anciano, aún en el caso en que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existan datos de pérdida de conciencia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. Debemos dar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mensajes cortos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fácilmente comprensibles, e interesándose por su bienestar. </a:t>
            </a:r>
          </a:p>
          <a:p>
            <a:pPr marL="514350" indent="-514350">
              <a:buAutoNum type="arabicPeriod"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2. Usar el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contacto físico y estimular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a los familiares para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que lo hagan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Escuchar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a la familia y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aceptar l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os momentos de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tensión emocional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4.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 Interesarse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por las posibles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necesidades espirituales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del enfermo y familia. </a:t>
            </a:r>
          </a:p>
          <a:p>
            <a:pPr marL="0" indent="0">
              <a:buNone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Garantiza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r la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respuesta inmediata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del equipo en caso de necesidad. </a:t>
            </a:r>
          </a:p>
          <a:p>
            <a:pPr marL="0" indent="0">
              <a:buNone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6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. Respetar y apoyar las creencias religiosas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0" indent="0">
              <a:buNone/>
            </a:pPr>
            <a:endParaRPr lang="es-MX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7.    Dar </a:t>
            </a:r>
            <a:r>
              <a:rPr lang="es-MX" b="1" i="0" u="sng" strike="noStrike" baseline="0" dirty="0" smtClean="0">
                <a:solidFill>
                  <a:srgbClr val="000000"/>
                </a:solidFill>
                <a:latin typeface="Times New Roman"/>
              </a:rPr>
              <a:t>consejos prácticos y concretos sobre los trámites </a:t>
            </a:r>
            <a:r>
              <a:rPr lang="es-MX" b="0" i="0" u="none" strike="noStrike" baseline="0" dirty="0" smtClean="0">
                <a:solidFill>
                  <a:srgbClr val="000000"/>
                </a:solidFill>
                <a:latin typeface="Times New Roman"/>
              </a:rPr>
              <a:t>a realizar (Papeles, funeraria, llamadas si lo demandan).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8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3" y="0"/>
            <a:ext cx="3970784" cy="562074"/>
          </a:xfrm>
        </p:spPr>
        <p:txBody>
          <a:bodyPr>
            <a:normAutofit/>
          </a:bodyPr>
          <a:lstStyle/>
          <a:p>
            <a:r>
              <a:rPr lang="es-MX" sz="1600" b="1" dirty="0" smtClean="0"/>
              <a:t>CUANDO NO HAY TIEMPO</a:t>
            </a:r>
            <a:endParaRPr lang="es-MX" sz="1600" b="1" dirty="0"/>
          </a:p>
        </p:txBody>
      </p:sp>
      <p:pic>
        <p:nvPicPr>
          <p:cNvPr id="5" name="El hombre se hace viejo muy pronto y sabio demasiado tard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9252520" cy="6453336"/>
          </a:xfrm>
        </p:spPr>
      </p:pic>
    </p:spTree>
    <p:extLst>
      <p:ext uri="{BB962C8B-B14F-4D97-AF65-F5344CB8AC3E}">
        <p14:creationId xmlns:p14="http://schemas.microsoft.com/office/powerpoint/2010/main" val="14751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DECALOGO PARA ENVEGECER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18570" y="1052736"/>
            <a:ext cx="5368230" cy="5073427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Vida honesta y ordenada.</a:t>
            </a:r>
          </a:p>
          <a:p>
            <a:r>
              <a:rPr lang="es-MX" dirty="0" smtClean="0"/>
              <a:t>Usar de pocos remedios.</a:t>
            </a:r>
          </a:p>
          <a:p>
            <a:r>
              <a:rPr lang="es-MX" dirty="0" smtClean="0"/>
              <a:t>Tratar por todos los medios de no preocuparse por nada.</a:t>
            </a:r>
          </a:p>
          <a:p>
            <a:r>
              <a:rPr lang="es-MX" dirty="0" smtClean="0"/>
              <a:t>La comida y la bebida moderada y adecuada.</a:t>
            </a:r>
          </a:p>
          <a:p>
            <a:r>
              <a:rPr lang="es-MX" dirty="0" smtClean="0"/>
              <a:t>Ejercicio.</a:t>
            </a:r>
          </a:p>
          <a:p>
            <a:r>
              <a:rPr lang="es-MX" dirty="0" smtClean="0"/>
              <a:t>Distracción.</a:t>
            </a:r>
          </a:p>
          <a:p>
            <a:r>
              <a:rPr lang="es-MX" dirty="0" smtClean="0"/>
              <a:t>Salir al campo buen rato.</a:t>
            </a:r>
          </a:p>
          <a:p>
            <a:r>
              <a:rPr lang="es-MX" dirty="0" smtClean="0"/>
              <a:t>Poco ruido.</a:t>
            </a:r>
          </a:p>
          <a:p>
            <a:r>
              <a:rPr lang="es-MX" dirty="0" smtClean="0"/>
              <a:t>Mucho trato </a:t>
            </a:r>
          </a:p>
          <a:p>
            <a:r>
              <a:rPr lang="es-MX" dirty="0" smtClean="0"/>
              <a:t>Constante ocupación.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3067050" cy="46805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80112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Consejos de un GERIATRA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16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 POR SU ATENCION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00200"/>
            <a:ext cx="7416824" cy="4525963"/>
          </a:xfrm>
        </p:spPr>
      </p:pic>
    </p:spTree>
    <p:extLst>
      <p:ext uri="{BB962C8B-B14F-4D97-AF65-F5344CB8AC3E}">
        <p14:creationId xmlns:p14="http://schemas.microsoft.com/office/powerpoint/2010/main" val="14104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MX" sz="3000" b="1" dirty="0" smtClean="0">
                <a:solidFill>
                  <a:prstClr val="black"/>
                </a:solidFill>
                <a:ea typeface="+mn-ea"/>
                <a:cs typeface="+mn-cs"/>
              </a:rPr>
              <a:t>¿QUIÉN VIVE MÁS, LOS HOMBRES O LAS MUJERES?</a:t>
            </a:r>
            <a:endParaRPr lang="es-MX" sz="3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Las</a:t>
            </a:r>
            <a:r>
              <a:rPr lang="es-MX" b="1" dirty="0" smtClean="0"/>
              <a:t> </a:t>
            </a:r>
            <a:r>
              <a:rPr lang="es-MX" b="1" dirty="0"/>
              <a:t>mujeres viven en promedio más años que los hombres</a:t>
            </a:r>
            <a:r>
              <a:rPr lang="es-MX" dirty="0"/>
              <a:t>, en 1930, la esperanza de vida para las personas de sexo femenino era de 35 años y para el masculino de 33.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Al </a:t>
            </a:r>
            <a:r>
              <a:rPr lang="es-MX" dirty="0"/>
              <a:t>2010 este indicador fue de 77 años para mujeres y 71 para los </a:t>
            </a:r>
            <a:r>
              <a:rPr lang="es-MX" dirty="0" smtClean="0"/>
              <a:t>hombres.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2014, se ubicó en poco más de 77 años casi igual para las mujeres, y en 72 años para los hombres.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uentame.inegi.org.mx/poblacion/esperanza/grafic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67944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AÑOS DE VIDA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</a:t>
            </a:r>
            <a:r>
              <a:rPr lang="es-MX" dirty="0" smtClean="0"/>
              <a:t>: Indicadores </a:t>
            </a:r>
            <a:r>
              <a:rPr lang="es-MX" dirty="0"/>
              <a:t>Sociodemográficos de México (1930-2000). </a:t>
            </a:r>
            <a:r>
              <a:rPr lang="es-MX" i="1" dirty="0">
                <a:hlinkClick r:id="rId3"/>
              </a:rPr>
              <a:t>Consultar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Esperanza de vida según sexo, 1990 a 2014. </a:t>
            </a:r>
            <a:r>
              <a:rPr lang="es-MX" i="1" dirty="0">
                <a:hlinkClick r:id="rId4"/>
              </a:rPr>
              <a:t>Consultar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9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engo mied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179512" y="260648"/>
            <a:ext cx="2674640" cy="446038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TENGO MIEDO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Imagen" descr="DIAPOSITIVA 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84520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1928802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dirty="0" smtClean="0"/>
              <a:t>La muerte es uno de los fenómenos más importantes en la vida, no sólo en la de los seres humanos sino de las especies vivas en general.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42056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es-MX" sz="2400" b="1" dirty="0" smtClean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s-MX" sz="2400" b="1" dirty="0" smtClean="0"/>
              <a:t>LOS FACTORES CLAVES QUE DETERMINAN LA FORMA  DEL FALLECIMIENTO DE UN PADRE AFECTARA A UN HIJO ADULTO SON: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s-MX" sz="2400" dirty="0" smtClean="0">
                <a:latin typeface="Berlin Sans FB" pitchFamily="34" charset="0"/>
              </a:rPr>
              <a:t>La naturaleza de la relación con ese padre.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es-MX" sz="2400" dirty="0" smtClean="0">
              <a:latin typeface="Berlin Sans FB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s-MX" sz="2400" dirty="0" smtClean="0">
                <a:latin typeface="Berlin Sans FB" pitchFamily="34" charset="0"/>
              </a:rPr>
              <a:t>La edad del hijo cuando ocurre la muerte.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es-MX" sz="2400" dirty="0" smtClean="0">
              <a:latin typeface="Berlin Sans FB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s-MX" sz="2400" dirty="0" smtClean="0">
                <a:latin typeface="Berlin Sans FB" pitchFamily="34" charset="0"/>
              </a:rPr>
              <a:t>La madurez emocional del hijo sobreviviente.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s-MX" sz="2400" dirty="0" smtClean="0">
              <a:latin typeface="Berlin Sans FB" pitchFamily="34" charset="0"/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s-MX" sz="2400" dirty="0" smtClean="0">
                <a:latin typeface="Berlin Sans FB" pitchFamily="34" charset="0"/>
              </a:rPr>
              <a:t>El periodo de advertencia previo a la muerte. 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s-MX" sz="2400" dirty="0" smtClean="0">
              <a:latin typeface="Berlin Sans FB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s-ES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2800" u="sng" dirty="0" smtClean="0">
                <a:latin typeface="Berlin Sans FB" pitchFamily="34" charset="0"/>
              </a:rPr>
              <a:t>Tiempo</a:t>
            </a:r>
            <a:r>
              <a:rPr lang="es-MX" sz="2800" dirty="0" smtClean="0">
                <a:latin typeface="Berlin Sans FB" pitchFamily="34" charset="0"/>
              </a:rPr>
              <a:t> que el padre y el hijo </a:t>
            </a:r>
            <a:r>
              <a:rPr lang="es-MX" sz="2800" u="sng" dirty="0" smtClean="0">
                <a:latin typeface="Berlin Sans FB" pitchFamily="34" charset="0"/>
              </a:rPr>
              <a:t>han dedicado </a:t>
            </a:r>
            <a:r>
              <a:rPr lang="es-MX" sz="2800" dirty="0" smtClean="0">
                <a:latin typeface="Berlin Sans FB" pitchFamily="34" charset="0"/>
              </a:rPr>
              <a:t>a discutir los </a:t>
            </a:r>
            <a:r>
              <a:rPr lang="es-MX" sz="2800" u="sng" dirty="0" smtClean="0">
                <a:latin typeface="Berlin Sans FB" pitchFamily="34" charset="0"/>
              </a:rPr>
              <a:t>aspectos tanto prácticos como emocionales.</a:t>
            </a:r>
          </a:p>
          <a:p>
            <a:pPr marL="0" indent="0" algn="just">
              <a:buNone/>
            </a:pPr>
            <a:endParaRPr lang="es-MX" altLang="es-MX" sz="2800" dirty="0">
              <a:latin typeface="Berlin Sans FB" pitchFamily="34" charset="0"/>
            </a:endParaRPr>
          </a:p>
          <a:p>
            <a:pPr marL="0" indent="0" algn="just">
              <a:buNone/>
            </a:pPr>
            <a:endParaRPr lang="es-MX" altLang="es-MX" sz="2600" dirty="0" smtClean="0">
              <a:latin typeface="Berlin Sans FB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altLang="es-MX" sz="2600" dirty="0" smtClean="0">
                <a:latin typeface="Berlin Sans FB" pitchFamily="34" charset="0"/>
              </a:rPr>
              <a:t>Obviamente la elaboración del duelo por el fallecido de un padre </a:t>
            </a:r>
            <a:r>
              <a:rPr lang="es-MX" altLang="es-MX" sz="2600" u="sng" dirty="0" smtClean="0">
                <a:latin typeface="Berlin Sans FB" pitchFamily="34" charset="0"/>
              </a:rPr>
              <a:t>será mas fácil cuanta mas edad y madurez tenga el hijo o hija</a:t>
            </a:r>
            <a:r>
              <a:rPr lang="es-MX" altLang="es-MX" sz="2600" dirty="0" smtClean="0">
                <a:latin typeface="Berlin Sans FB" pitchFamily="34" charset="0"/>
              </a:rPr>
              <a:t>, cuanto mas </a:t>
            </a:r>
            <a:r>
              <a:rPr lang="es-MX" altLang="es-MX" sz="2600" u="sng" dirty="0" smtClean="0">
                <a:latin typeface="Berlin Sans FB" pitchFamily="34" charset="0"/>
              </a:rPr>
              <a:t>largo haya sido el tiempo de advertencia y cuanto mas franca haya sido la relación .</a:t>
            </a:r>
          </a:p>
          <a:p>
            <a:pPr algn="just">
              <a:buNone/>
            </a:pPr>
            <a:endParaRPr lang="es-MX" altLang="es-MX" sz="2600" dirty="0" smtClean="0">
              <a:latin typeface="Berlin Sans FB" pitchFamily="34" charset="0"/>
            </a:endParaRPr>
          </a:p>
          <a:p>
            <a:pPr algn="just">
              <a:buNone/>
            </a:pPr>
            <a:endParaRPr lang="es-MX" altLang="es-MX" sz="2600" dirty="0" smtClean="0">
              <a:latin typeface="Berlin Sans FB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altLang="es-MX" sz="2600" dirty="0" smtClean="0">
                <a:latin typeface="Berlin Sans FB" pitchFamily="34" charset="0"/>
              </a:rPr>
              <a:t>Cuando el </a:t>
            </a:r>
            <a:r>
              <a:rPr lang="es-MX" altLang="es-MX" sz="2600" u="sng" dirty="0" smtClean="0">
                <a:latin typeface="Berlin Sans FB" pitchFamily="34" charset="0"/>
              </a:rPr>
              <a:t>hijo joven </a:t>
            </a:r>
            <a:r>
              <a:rPr lang="es-MX" altLang="es-MX" sz="2600" dirty="0" smtClean="0">
                <a:latin typeface="Berlin Sans FB" pitchFamily="34" charset="0"/>
              </a:rPr>
              <a:t>pierde a un padre o el </a:t>
            </a:r>
            <a:r>
              <a:rPr lang="es-MX" altLang="es-MX" sz="2600" u="sng" dirty="0" smtClean="0">
                <a:latin typeface="Berlin Sans FB" pitchFamily="34" charset="0"/>
              </a:rPr>
              <a:t>deceso es repentino</a:t>
            </a:r>
            <a:r>
              <a:rPr lang="es-MX" altLang="es-MX" sz="2600" dirty="0" smtClean="0">
                <a:latin typeface="Berlin Sans FB" pitchFamily="34" charset="0"/>
              </a:rPr>
              <a:t>, o la relación era tensa el duelo </a:t>
            </a:r>
            <a:r>
              <a:rPr lang="es-MX" altLang="es-MX" sz="2600" u="sng" dirty="0" smtClean="0">
                <a:latin typeface="Berlin Sans FB" pitchFamily="34" charset="0"/>
              </a:rPr>
              <a:t>puede permanecer sin resolverse durante años.</a:t>
            </a:r>
            <a:endParaRPr lang="es-ES" altLang="es-MX" sz="2600" u="sng" dirty="0" smtClean="0">
              <a:latin typeface="Berlin Sans FB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51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1272</Words>
  <Application>Microsoft Office PowerPoint</Application>
  <PresentationFormat>Presentación en pantalla (4:3)</PresentationFormat>
  <Paragraphs>162</Paragraphs>
  <Slides>23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 EL ADULTO MAYOR Y LA RELACION MUERTE</vt:lpstr>
      <vt:lpstr>Presentación de PowerPoint</vt:lpstr>
      <vt:lpstr>¿QUIÉN VIVE MÁS, LOS HOMBRES O LAS MUJERES?</vt:lpstr>
      <vt:lpstr>Presentación de PowerPoint</vt:lpstr>
      <vt:lpstr>TENGO MIEDO</vt:lpstr>
      <vt:lpstr>Presentación de PowerPoint</vt:lpstr>
      <vt:lpstr>Presentación de PowerPoint</vt:lpstr>
      <vt:lpstr>Presentación de PowerPoint</vt:lpstr>
      <vt:lpstr>Presentación de PowerPoint</vt:lpstr>
      <vt:lpstr>Muerte del cónyuge en adulto mayor </vt:lpstr>
      <vt:lpstr>Viud@ = vacío </vt:lpstr>
      <vt:lpstr>Presentación de PowerPoint</vt:lpstr>
      <vt:lpstr>Presentación de PowerPoint</vt:lpstr>
      <vt:lpstr>Presentación de PowerPoint</vt:lpstr>
      <vt:lpstr> LAS DIFERENCIARLAS DE LAS CREENCIAS Y DE LAS OPINIONES (ES LA MANIFESTACIÓN VERBAL  DE LAS ACTITUDES).  </vt:lpstr>
      <vt:lpstr>Presentación de PowerPoint</vt:lpstr>
      <vt:lpstr>APRENDIENDO A ENVEJECER</vt:lpstr>
      <vt:lpstr> LAS ACTITUDES DE LOS ANCIANOS ANTE SU PROPIA MUERTE  </vt:lpstr>
      <vt:lpstr>APRENDER A MORIR </vt:lpstr>
      <vt:lpstr> LAS INTERVENCIONES DE APOYO AL  ANCIANO Y LA FAMILIA, FUNDAMENTALMENTE AL CUIDADOR PRINCIPAL. </vt:lpstr>
      <vt:lpstr>CUANDO NO HAY TIEMPO</vt:lpstr>
      <vt:lpstr>DECALOGO PARA ENVEGECER</vt:lpstr>
      <vt:lpstr>GRACIAS POR SU ATENCION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MUERTE EN EL ADULTO MAYOR</dc:title>
  <dc:creator>RAFA RN23</dc:creator>
  <cp:lastModifiedBy>DiseñoSITEC</cp:lastModifiedBy>
  <cp:revision>23</cp:revision>
  <dcterms:created xsi:type="dcterms:W3CDTF">2016-01-07T15:02:02Z</dcterms:created>
  <dcterms:modified xsi:type="dcterms:W3CDTF">2017-05-15T15:30:05Z</dcterms:modified>
</cp:coreProperties>
</file>