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6" r:id="rId2"/>
    <p:sldId id="295" r:id="rId3"/>
    <p:sldId id="265" r:id="rId4"/>
    <p:sldId id="302" r:id="rId5"/>
    <p:sldId id="296" r:id="rId6"/>
    <p:sldId id="284" r:id="rId7"/>
    <p:sldId id="278" r:id="rId8"/>
    <p:sldId id="307" r:id="rId9"/>
    <p:sldId id="308" r:id="rId10"/>
    <p:sldId id="309" r:id="rId11"/>
    <p:sldId id="311" r:id="rId12"/>
    <p:sldId id="285" r:id="rId13"/>
    <p:sldId id="286" r:id="rId14"/>
    <p:sldId id="287" r:id="rId15"/>
    <p:sldId id="281" r:id="rId16"/>
    <p:sldId id="282" r:id="rId17"/>
    <p:sldId id="306" r:id="rId18"/>
    <p:sldId id="312" r:id="rId19"/>
    <p:sldId id="299" r:id="rId20"/>
    <p:sldId id="300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7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55B65-E84A-42C8-B108-6B21E3FA7270}" type="datetimeFigureOut">
              <a:rPr lang="es-MX" smtClean="0"/>
              <a:pPr/>
              <a:t>02/10/2015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CB885-7AA7-4636-8755-F538149FFA0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8195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FED69D-5D32-49AF-B5D4-6806D225E24A}" type="slidenum">
              <a:rPr lang="es-MX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MX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F5FADB-85EF-4AD0-A99A-BC945A36E08D}" type="slidenum">
              <a:rPr lang="es-MX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CB885-7AA7-4636-8755-F538149FFA01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F8F6A8-7A9D-4AB7-8623-5A2C04B737E5}" type="slidenum">
              <a:rPr lang="es-MX"/>
              <a:pPr/>
              <a:t>17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BC57E9B-BAA0-4E93-8F7D-D698B100896F}" type="datetimeFigureOut">
              <a:rPr lang="es-MX" smtClean="0"/>
              <a:pPr/>
              <a:t>02/10/2015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6664AFD-E67D-4ED5-BD1D-A9767648287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7E9B-BAA0-4E93-8F7D-D698B100896F}" type="datetimeFigureOut">
              <a:rPr lang="es-MX" smtClean="0"/>
              <a:pPr/>
              <a:t>02/10/2015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4AFD-E67D-4ED5-BD1D-A9767648287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7E9B-BAA0-4E93-8F7D-D698B100896F}" type="datetimeFigureOut">
              <a:rPr lang="es-MX" smtClean="0"/>
              <a:pPr/>
              <a:t>02/10/2015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4AFD-E67D-4ED5-BD1D-A9767648287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BC57E9B-BAA0-4E93-8F7D-D698B100896F}" type="datetimeFigureOut">
              <a:rPr lang="es-MX" smtClean="0"/>
              <a:pPr/>
              <a:t>02/10/2015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4AFD-E67D-4ED5-BD1D-A9767648287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BC57E9B-BAA0-4E93-8F7D-D698B100896F}" type="datetimeFigureOut">
              <a:rPr lang="es-MX" smtClean="0"/>
              <a:pPr/>
              <a:t>02/10/2015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6664AFD-E67D-4ED5-BD1D-A97676482870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BC57E9B-BAA0-4E93-8F7D-D698B100896F}" type="datetimeFigureOut">
              <a:rPr lang="es-MX" smtClean="0"/>
              <a:pPr/>
              <a:t>02/10/2015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6664AFD-E67D-4ED5-BD1D-A9767648287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BC57E9B-BAA0-4E93-8F7D-D698B100896F}" type="datetimeFigureOut">
              <a:rPr lang="es-MX" smtClean="0"/>
              <a:pPr/>
              <a:t>02/10/2015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6664AFD-E67D-4ED5-BD1D-A9767648287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7E9B-BAA0-4E93-8F7D-D698B100896F}" type="datetimeFigureOut">
              <a:rPr lang="es-MX" smtClean="0"/>
              <a:pPr/>
              <a:t>02/10/2015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4AFD-E67D-4ED5-BD1D-A9767648287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BC57E9B-BAA0-4E93-8F7D-D698B100896F}" type="datetimeFigureOut">
              <a:rPr lang="es-MX" smtClean="0"/>
              <a:pPr/>
              <a:t>02/10/2015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6664AFD-E67D-4ED5-BD1D-A9767648287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BC57E9B-BAA0-4E93-8F7D-D698B100896F}" type="datetimeFigureOut">
              <a:rPr lang="es-MX" smtClean="0"/>
              <a:pPr/>
              <a:t>02/10/2015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6664AFD-E67D-4ED5-BD1D-A9767648287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BC57E9B-BAA0-4E93-8F7D-D698B100896F}" type="datetimeFigureOut">
              <a:rPr lang="es-MX" smtClean="0"/>
              <a:pPr/>
              <a:t>02/10/2015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6664AFD-E67D-4ED5-BD1D-A9767648287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BC57E9B-BAA0-4E93-8F7D-D698B100896F}" type="datetimeFigureOut">
              <a:rPr lang="es-MX" smtClean="0"/>
              <a:pPr/>
              <a:t>02/10/2015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6664AFD-E67D-4ED5-BD1D-A9767648287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699792" y="5517232"/>
            <a:ext cx="5256584" cy="1021792"/>
          </a:xfrm>
        </p:spPr>
        <p:txBody>
          <a:bodyPr>
            <a:norm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Algerian" pitchFamily="82" charset="0"/>
              </a:rPr>
              <a:t>Dra. T . Blanca coronado Hernández</a:t>
            </a:r>
          </a:p>
          <a:p>
            <a:r>
              <a:rPr lang="es-MX" sz="2000" b="1" dirty="0" smtClean="0">
                <a:solidFill>
                  <a:schemeClr val="bg1"/>
                </a:solidFill>
                <a:latin typeface="Algerian" pitchFamily="82" charset="0"/>
              </a:rPr>
              <a:t>MT. LIC RAFAEL REYES NAVARRO</a:t>
            </a:r>
          </a:p>
          <a:p>
            <a:r>
              <a:rPr lang="es-MX" sz="2000" b="1" dirty="0" smtClean="0">
                <a:solidFill>
                  <a:schemeClr val="bg1"/>
                </a:solidFill>
                <a:latin typeface="Algerian" pitchFamily="82" charset="0"/>
              </a:rPr>
              <a:t>2 OCTUBRE DE  2015</a:t>
            </a:r>
            <a:endParaRPr lang="es-MX" sz="2000" b="1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5" name="7 Imagen" descr="LOGO DIPLOMADO UANL HU 20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5212" y="44475"/>
            <a:ext cx="17287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</p:pic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51520" y="3212976"/>
            <a:ext cx="8278936" cy="1037977"/>
          </a:xfrm>
        </p:spPr>
        <p:txBody>
          <a:bodyPr>
            <a:norm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  <a:latin typeface="Algerian" pitchFamily="82" charset="0"/>
              </a:rPr>
              <a:t>ACTUALIDADES EN LA </a:t>
            </a:r>
            <a:r>
              <a:rPr lang="es-MX" sz="2800" smtClean="0">
                <a:solidFill>
                  <a:schemeClr val="bg1"/>
                </a:solidFill>
                <a:latin typeface="Algerian" pitchFamily="82" charset="0"/>
              </a:rPr>
              <a:t>TANATOLOGIA HUMANISTICA TRANSPERSONAL </a:t>
            </a:r>
            <a:endParaRPr lang="es-MX" sz="28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95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acia una vida con clid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221088"/>
            <a:ext cx="7668344" cy="234888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76672"/>
            <a:ext cx="8373616" cy="638944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Sugerencias para recorrer el camino</a:t>
            </a:r>
            <a:endParaRPr lang="es-MX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89120"/>
          </a:xfrm>
        </p:spPr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 permiso de estar en duelo</a:t>
            </a:r>
          </a:p>
          <a:p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tengas miedo de volverte loco</a:t>
            </a:r>
          </a:p>
          <a:p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Procura ser paciente con los demás </a:t>
            </a:r>
          </a:p>
          <a:p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Céntrate en la vida y en los vivos</a:t>
            </a:r>
          </a:p>
          <a:p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tengas buena parte del camino ya recorrido, háblales a otros sobre tus experiencias</a:t>
            </a:r>
            <a:endParaRPr lang="es-MX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077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= </a:t>
            </a:r>
            <a:r>
              <a:rPr lang="es-MX" sz="2400" dirty="0" smtClean="0">
                <a:solidFill>
                  <a:schemeClr val="bg1"/>
                </a:solidFill>
              </a:rPr>
              <a:t>RECORRER EL CAMINO REQUIERE TIEMPO.</a:t>
            </a:r>
          </a:p>
          <a:p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= SE AMABLE CONTIGO MISMO</a:t>
            </a:r>
          </a:p>
          <a:p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= APLAZA LAGUNAS DESICIONES  IMPORTANTES.</a:t>
            </a:r>
          </a:p>
          <a:p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= ANIMATE A PEDIR APOYO.</a:t>
            </a:r>
          </a:p>
          <a:p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= MUCHO DESCANZO, ALGO DE DISFRUTAR Y UNA PIZCA DE DIVERSION.</a:t>
            </a:r>
          </a:p>
          <a:p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= CONFIA EN TUS RECURSOS PARA SALIR ADELANTE.</a:t>
            </a:r>
          </a:p>
          <a:p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= ACEPTA LO IRREVERSIBLE DE LA PERDIDA.</a:t>
            </a:r>
          </a:p>
          <a:p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= APRENDE A VIVIR DE NUEVO.</a:t>
            </a:r>
          </a:p>
          <a:p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= DEFINE TU POSTURA ANTE LA MUERTE.  VUELVE A TU FE.</a:t>
            </a:r>
          </a:p>
          <a:p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= BUSCA LAS PUERTAS ABIERTAS.</a:t>
            </a:r>
          </a:p>
          <a:p>
            <a:endParaRPr lang="es-MX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99032"/>
          </a:xfrm>
        </p:spPr>
        <p:txBody>
          <a:bodyPr/>
          <a:lstStyle/>
          <a:p>
            <a:r>
              <a:rPr lang="es-MX" dirty="0" smtClean="0"/>
              <a:t>¿Qué es la PTEEI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1484784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 smtClean="0">
                <a:solidFill>
                  <a:schemeClr val="bg1"/>
                </a:solidFill>
              </a:rPr>
              <a:t>Es la Psicoterapia Transpersonal de Expresión Emotiva y Imaginería.</a:t>
            </a:r>
          </a:p>
          <a:p>
            <a:pPr algn="just"/>
            <a:endParaRPr lang="es-MX" sz="2800" dirty="0" smtClean="0">
              <a:solidFill>
                <a:schemeClr val="bg1"/>
              </a:solidFill>
            </a:endParaRPr>
          </a:p>
          <a:p>
            <a:pPr algn="just"/>
            <a:r>
              <a:rPr lang="es-MX" sz="2800" dirty="0" smtClean="0">
                <a:solidFill>
                  <a:schemeClr val="bg1"/>
                </a:solidFill>
              </a:rPr>
              <a:t>Acción encaminada a resolver los conflictos cuando </a:t>
            </a:r>
            <a:r>
              <a:rPr lang="es-MX" sz="2800" dirty="0" err="1" smtClean="0">
                <a:solidFill>
                  <a:schemeClr val="bg1"/>
                </a:solidFill>
              </a:rPr>
              <a:t>present@</a:t>
            </a:r>
            <a:r>
              <a:rPr lang="es-MX" sz="2800" dirty="0" smtClean="0">
                <a:solidFill>
                  <a:schemeClr val="bg1"/>
                </a:solidFill>
              </a:rPr>
              <a:t> una perdida que le impiden al ser humano ser quien es.</a:t>
            </a:r>
          </a:p>
          <a:p>
            <a:pPr algn="just"/>
            <a:endParaRPr lang="es-MX" sz="2800" dirty="0" smtClean="0">
              <a:solidFill>
                <a:schemeClr val="bg1"/>
              </a:solidFill>
            </a:endParaRPr>
          </a:p>
          <a:p>
            <a:pPr algn="just"/>
            <a:r>
              <a:rPr lang="es-MX" sz="2800" dirty="0" smtClean="0">
                <a:solidFill>
                  <a:schemeClr val="bg1"/>
                </a:solidFill>
              </a:rPr>
              <a:t>Los códigos de creencias cuando no se ajustan a lo que el cree que debe ser  le pueden causar desequilibrio</a:t>
            </a:r>
            <a:endParaRPr lang="es-MX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5976664"/>
          </a:xfrm>
          <a:ln>
            <a:solidFill>
              <a:schemeClr val="tx1"/>
            </a:solidFill>
            <a:prstDash val="sysDash"/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dirty="0" smtClean="0"/>
              <a:t>   </a:t>
            </a:r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 a lo profundo donde se originaron los códigos de creencias que se encuentran en pugna y no solo atienden los síntomas que regularmente son el motivo por el cual el paciente va a consulta, sin embargo éstos comienzan a disminuir  o a desaparecer a corto plazo.</a:t>
            </a:r>
          </a:p>
          <a:p>
            <a:pPr algn="just">
              <a:buNone/>
            </a:pPr>
            <a:endParaRPr lang="es-MX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s-ES" sz="3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 los momentos de dolor, a la persona se le nubla la visión, escucha menos o con distorsión está limitado su entorno </a:t>
            </a:r>
            <a:r>
              <a:rPr lang="es-ES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s-ES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psico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social-espiritual puede hasta desear la muerte.</a:t>
            </a:r>
          </a:p>
          <a:p>
            <a:pPr algn="just">
              <a:buNone/>
            </a:pPr>
            <a:endParaRPr lang="es-MX" dirty="0" smtClean="0"/>
          </a:p>
          <a:p>
            <a:pPr algn="just">
              <a:buNone/>
            </a:pP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Perfil del tanatológo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72000"/>
          </a:xfrm>
        </p:spPr>
        <p:txBody>
          <a:bodyPr>
            <a:normAutofit fontScale="70000" lnSpcReduction="20000"/>
          </a:bodyPr>
          <a:lstStyle/>
          <a:p>
            <a:pPr latinLnBrk="1">
              <a:buSzPct val="100000"/>
              <a:buFont typeface="Wingdings" pitchFamily="2" charset="2"/>
              <a:buChar char="Ø"/>
            </a:pPr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Para realizar un trabajo profesional, el tanatólogo  debe </a:t>
            </a:r>
          </a:p>
          <a:p>
            <a:pPr latinLnBrk="1">
              <a:buNone/>
            </a:pPr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     tener resueltos ciertos aspectos de su vida como son:</a:t>
            </a:r>
          </a:p>
          <a:p>
            <a:pPr latinLnBrk="1">
              <a:buNone/>
            </a:pPr>
            <a:endParaRPr lang="es-MX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 latinLnBrk="1">
              <a:buSzPct val="100000"/>
              <a:buFont typeface="Wingdings 2" pitchFamily="18" charset="2"/>
              <a:buChar char=""/>
            </a:pPr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Su propia muerte y la posibilidad de muerte de sus seres </a:t>
            </a:r>
          </a:p>
          <a:p>
            <a:pPr lvl="0" latinLnBrk="1">
              <a:buNone/>
            </a:pPr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     significativos.</a:t>
            </a:r>
          </a:p>
          <a:p>
            <a:pPr lvl="0" latinLnBrk="1"/>
            <a:endParaRPr lang="es-MX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 latinLnBrk="1">
              <a:buSzPct val="100000"/>
              <a:buFont typeface="Wingdings 2" pitchFamily="18" charset="2"/>
              <a:buChar char="P"/>
            </a:pPr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Sus padres y su relación con ellos.</a:t>
            </a:r>
          </a:p>
          <a:p>
            <a:pPr lvl="0" latinLnBrk="1"/>
            <a:endParaRPr lang="es-MX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 latinLnBrk="1">
              <a:buSzPct val="100000"/>
              <a:buFont typeface="Wingdings 2" pitchFamily="18" charset="2"/>
              <a:buChar char="P"/>
            </a:pPr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Su sexualidad, conocer su preferencia y satisfacción </a:t>
            </a:r>
          </a:p>
          <a:p>
            <a:pPr lvl="0" latinLnBrk="1">
              <a:buNone/>
            </a:pPr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      sexual.</a:t>
            </a:r>
          </a:p>
          <a:p>
            <a:pPr lvl="0" latinLnBrk="1"/>
            <a:endParaRPr lang="es-MX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 latinLnBrk="1">
              <a:buSzPct val="100000"/>
              <a:buFont typeface="Wingdings 2" pitchFamily="18" charset="2"/>
              <a:buChar char="P"/>
            </a:pPr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Su infancia y los acontecimientos más significativos de </a:t>
            </a:r>
          </a:p>
          <a:p>
            <a:pPr lvl="0" latinLnBrk="1">
              <a:buNone/>
            </a:pPr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      su niñez.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perdidas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68948"/>
          </a:xfrm>
        </p:spPr>
        <p:txBody>
          <a:bodyPr>
            <a:normAutofit fontScale="70000" lnSpcReduction="20000"/>
          </a:bodyPr>
          <a:lstStyle/>
          <a:p>
            <a:pPr marL="651510" indent="-514350">
              <a:buNone/>
            </a:pPr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A) Pequeñas perdidas</a:t>
            </a:r>
          </a:p>
          <a:p>
            <a:pPr marL="651510" indent="-514350">
              <a:buNone/>
            </a:pPr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        compra y cita fallida, separación temporal</a:t>
            </a:r>
          </a:p>
          <a:p>
            <a:pPr marL="651510" indent="-514350">
              <a:buNone/>
            </a:pPr>
            <a:endParaRPr lang="es-MX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B) Perdidas sorprendentes</a:t>
            </a:r>
          </a:p>
          <a:p>
            <a:pPr>
              <a:buNone/>
            </a:pPr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     robo, perdida de dinero, proyecto abortado, despido inesperado, perdida de la salud, diagnostico grave, perdida de la reputación</a:t>
            </a:r>
          </a:p>
          <a:p>
            <a:pPr>
              <a:buNone/>
            </a:pPr>
            <a:endParaRPr lang="es-MX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C) Perdidas inevitables</a:t>
            </a:r>
          </a:p>
          <a:p>
            <a:pPr>
              <a:buNone/>
            </a:pPr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      etapas de vida, separación del hogar, escuela, vista,  pelo, partida del ultimo hijo, sueños no realizados </a:t>
            </a:r>
          </a:p>
          <a:p>
            <a:pPr>
              <a:buNone/>
            </a:pPr>
            <a:endParaRPr lang="es-MX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D) Grandes perdidas</a:t>
            </a:r>
          </a:p>
          <a:p>
            <a:pPr>
              <a:buNone/>
            </a:pPr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     Terminación de una relación intima, rompimiento de una larga amistad, muerte de un ser querido, perdida de una parte del cuerpo</a:t>
            </a:r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Signos indicativos de recuperación de una perdida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Capacidad de recordar y hablar de lo perdido sin llorar ni desconcertarse </a:t>
            </a:r>
          </a:p>
          <a:p>
            <a:pPr>
              <a:buNone/>
            </a:pPr>
            <a:endParaRPr lang="es-MX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Capacidad de establecer nuevas relaciones y de aceptar los nuevos retos de la vid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5482952" cy="792088"/>
          </a:xfrm>
        </p:spPr>
        <p:txBody>
          <a:bodyPr/>
          <a:lstStyle/>
          <a:p>
            <a:pPr eaLnBrk="1" hangingPunct="1">
              <a:defRPr/>
            </a:pPr>
            <a:r>
              <a:rPr lang="es-MX" dirty="0" smtClean="0">
                <a:solidFill>
                  <a:srgbClr val="FF0000"/>
                </a:solidFill>
              </a:rPr>
              <a:t>PROPUESTAS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18435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marL="179388" indent="-42863" algn="just" eaLnBrk="1" hangingPunct="1">
              <a:buClr>
                <a:srgbClr val="FF0000"/>
              </a:buClr>
              <a:buSzPct val="100000"/>
              <a:buFont typeface="Wingdings 2" pitchFamily="18" charset="2"/>
              <a:buChar char="³"/>
            </a:pPr>
            <a:r>
              <a:rPr lang="es-MX" altLang="es-MX" sz="2000" dirty="0" smtClean="0">
                <a:solidFill>
                  <a:schemeClr val="bg1"/>
                </a:solidFill>
              </a:rPr>
              <a:t>Los médico y todo el equipo multidisciplinario de las unidades de Hospitalarias  deben hablar con claridad, honestidad y de manera humanitaria acerca del pronóstico con sus pacientes y sus familias.</a:t>
            </a:r>
          </a:p>
          <a:p>
            <a:pPr marL="179388" indent="-42863" algn="just" eaLnBrk="1" hangingPunct="1">
              <a:buFont typeface="Wingdings 2" pitchFamily="18" charset="2"/>
              <a:buNone/>
            </a:pPr>
            <a:endParaRPr lang="es-MX" altLang="es-MX" sz="2000" dirty="0" smtClean="0">
              <a:solidFill>
                <a:schemeClr val="bg1"/>
              </a:solidFill>
            </a:endParaRPr>
          </a:p>
          <a:p>
            <a:pPr marL="179388" indent="-42863" algn="just" eaLnBrk="1" hangingPunct="1">
              <a:buFont typeface="Wingdings 2" pitchFamily="18" charset="2"/>
              <a:buNone/>
            </a:pPr>
            <a:r>
              <a:rPr lang="es-MX" altLang="es-MX" sz="2000" dirty="0" smtClean="0">
                <a:solidFill>
                  <a:schemeClr val="bg1"/>
                </a:solidFill>
              </a:rPr>
              <a:t>Ya que esto les da la posibilidad de empoderarse para tomar la decisión si aceptan o no el tratamiento dialítico y en caso de aceptarlo recibir cuidados paliativos. </a:t>
            </a:r>
          </a:p>
          <a:p>
            <a:pPr marL="179388" indent="-42863" algn="just" eaLnBrk="1" hangingPunct="1">
              <a:buFont typeface="Wingdings 2" pitchFamily="18" charset="2"/>
              <a:buNone/>
            </a:pPr>
            <a:endParaRPr lang="es-MX" altLang="es-MX" sz="2000" dirty="0" smtClean="0">
              <a:solidFill>
                <a:schemeClr val="bg1"/>
              </a:solidFill>
            </a:endParaRPr>
          </a:p>
          <a:p>
            <a:pPr marL="179388" indent="-42863" algn="just" eaLnBrk="1" hangingPunct="1">
              <a:buFont typeface="Wingdings 2" pitchFamily="18" charset="2"/>
              <a:buNone/>
            </a:pPr>
            <a:r>
              <a:rPr lang="es-MX" altLang="es-MX" sz="2000" dirty="0" smtClean="0">
                <a:solidFill>
                  <a:schemeClr val="bg1"/>
                </a:solidFill>
              </a:rPr>
              <a:t>Cada  Unidad Hospitalaria de 2° y 3° nivel se de capacitación y adiestramiento para la atención  a pacientes Oncológicos  y  No Oncológicos. </a:t>
            </a:r>
          </a:p>
          <a:p>
            <a:pPr marL="179388" indent="-42863" algn="just" eaLnBrk="1" hangingPunct="1">
              <a:buFont typeface="Wingdings 2" pitchFamily="18" charset="2"/>
              <a:buNone/>
            </a:pPr>
            <a:endParaRPr lang="es-MX" altLang="es-MX" sz="2000" dirty="0" smtClean="0">
              <a:solidFill>
                <a:schemeClr val="bg1"/>
              </a:solidFill>
            </a:endParaRPr>
          </a:p>
          <a:p>
            <a:pPr marL="179388" indent="-42863" algn="just" eaLnBrk="1" hangingPunct="1">
              <a:buFont typeface="Wingdings 2" pitchFamily="18" charset="2"/>
              <a:buNone/>
            </a:pPr>
            <a:r>
              <a:rPr lang="es-MX" altLang="es-MX" sz="2000" dirty="0" smtClean="0">
                <a:solidFill>
                  <a:schemeClr val="bg1"/>
                </a:solidFill>
              </a:rPr>
              <a:t>Contar con una  Unidad de  Cuidados Paliativos con  personal calificado y certificado.</a:t>
            </a:r>
          </a:p>
          <a:p>
            <a:pPr marL="179388" indent="-42863" algn="just" eaLnBrk="1" hangingPunct="1">
              <a:buFont typeface="Wingdings 2" pitchFamily="18" charset="2"/>
              <a:buNone/>
            </a:pPr>
            <a:endParaRPr lang="es-MX" altLang="es-MX" sz="2000" dirty="0" smtClean="0">
              <a:solidFill>
                <a:schemeClr val="bg1"/>
              </a:solidFill>
            </a:endParaRPr>
          </a:p>
          <a:p>
            <a:pPr marL="179388" indent="-42863" algn="just" eaLnBrk="1" hangingPunct="1">
              <a:buFont typeface="Wingdings 2" pitchFamily="18" charset="2"/>
              <a:buNone/>
            </a:pPr>
            <a:r>
              <a:rPr lang="es-MX" altLang="es-MX" sz="2000" dirty="0" smtClean="0">
                <a:solidFill>
                  <a:schemeClr val="bg1"/>
                </a:solidFill>
              </a:rPr>
              <a:t>Tener cursos de capacitación y adiestramiento en ámbito de tanatología en las diferentes aéreas de atención y servicio.</a:t>
            </a:r>
          </a:p>
          <a:p>
            <a:pPr marL="179388" indent="-42863" algn="just" eaLnBrk="1" hangingPunct="1">
              <a:buFont typeface="Wingdings 2" pitchFamily="18" charset="2"/>
              <a:buNone/>
            </a:pPr>
            <a:endParaRPr lang="es-MX" altLang="es-MX" sz="2000" dirty="0" smtClean="0">
              <a:solidFill>
                <a:schemeClr val="bg1"/>
              </a:solidFill>
            </a:endParaRPr>
          </a:p>
          <a:p>
            <a:pPr marL="179388" indent="-42863" algn="just" eaLnBrk="1" hangingPunct="1">
              <a:buFont typeface="Wingdings 2" pitchFamily="18" charset="2"/>
              <a:buNone/>
            </a:pPr>
            <a:r>
              <a:rPr lang="es-MX" altLang="es-MX" sz="2000" dirty="0" smtClean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4186808" cy="569218"/>
          </a:xfrm>
        </p:spPr>
        <p:txBody>
          <a:bodyPr>
            <a:normAutofit/>
          </a:bodyPr>
          <a:lstStyle/>
          <a:p>
            <a:r>
              <a:rPr lang="es-MX" sz="1600" dirty="0" smtClean="0"/>
              <a:t>CON EL TIEMPO YA NO HAY TIEMPO</a:t>
            </a:r>
            <a:endParaRPr lang="es-MX" sz="1600" dirty="0"/>
          </a:p>
        </p:txBody>
      </p:sp>
      <p:pic>
        <p:nvPicPr>
          <p:cNvPr id="4" name="CON EL TIEMPO YA NO HAY TIEMPO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620688"/>
            <a:ext cx="8496944" cy="5834087"/>
          </a:xfrm>
        </p:spPr>
      </p:pic>
    </p:spTree>
    <p:extLst>
      <p:ext uri="{BB962C8B-B14F-4D97-AF65-F5344CB8AC3E}">
        <p14:creationId xmlns:p14="http://schemas.microsoft.com/office/powerpoint/2010/main" val="91686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332656"/>
            <a:ext cx="6995120" cy="929258"/>
          </a:xfrm>
        </p:spPr>
        <p:txBody>
          <a:bodyPr>
            <a:normAutofit fontScale="90000"/>
          </a:bodyPr>
          <a:lstStyle/>
          <a:p>
            <a:r>
              <a:rPr lang="es-MX" sz="2800" dirty="0" smtClean="0">
                <a:latin typeface="Algerian" pitchFamily="82" charset="0"/>
              </a:rPr>
              <a:t>Obligaciones que tenemos en la vida.</a:t>
            </a:r>
            <a:endParaRPr lang="es-MX" sz="2800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24536"/>
          </a:xfrm>
        </p:spPr>
        <p:txBody>
          <a:bodyPr>
            <a:normAutofit lnSpcReduction="10000"/>
          </a:bodyPr>
          <a:lstStyle/>
          <a:p>
            <a:pPr marL="87313" indent="-22225">
              <a:buNone/>
              <a:tabLst>
                <a:tab pos="0" algn="l"/>
              </a:tabLst>
            </a:pPr>
            <a:r>
              <a:rPr lang="es-MX" sz="2000" b="1" dirty="0" smtClean="0">
                <a:solidFill>
                  <a:schemeClr val="bg1"/>
                </a:solidFill>
              </a:rPr>
              <a:t>1.  OCUPARNOS DE SER LA MEJOR PERSONA QUE PUEDES SER.</a:t>
            </a:r>
          </a:p>
          <a:p>
            <a:pPr>
              <a:buNone/>
            </a:pPr>
            <a:endParaRPr lang="es-MX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MX" sz="2000" b="1" dirty="0" smtClean="0">
                <a:solidFill>
                  <a:schemeClr val="bg1"/>
                </a:solidFill>
              </a:rPr>
              <a:t>2.   TIENES QUE OCUPARTE DE SER FELIZ.</a:t>
            </a:r>
          </a:p>
          <a:p>
            <a:pPr>
              <a:buNone/>
            </a:pPr>
            <a:endParaRPr lang="es-MX" sz="2000" b="1" dirty="0" smtClean="0">
              <a:solidFill>
                <a:schemeClr val="bg1"/>
              </a:solidFill>
            </a:endParaRPr>
          </a:p>
          <a:p>
            <a:pPr marL="449263" indent="-384175">
              <a:buNone/>
            </a:pPr>
            <a:r>
              <a:rPr lang="es-MX" sz="2000" b="1" dirty="0" smtClean="0">
                <a:solidFill>
                  <a:schemeClr val="bg1"/>
                </a:solidFill>
              </a:rPr>
              <a:t>3. DEBERIAMOS DE OCUPARNOS DE </a:t>
            </a:r>
            <a:r>
              <a:rPr lang="es-MX" sz="2000" b="1" u="sng" dirty="0" smtClean="0">
                <a:solidFill>
                  <a:schemeClr val="bg1"/>
                </a:solidFill>
              </a:rPr>
              <a:t>“AYUDAR”</a:t>
            </a:r>
            <a:r>
              <a:rPr lang="es-MX" sz="2000" b="1" dirty="0" smtClean="0">
                <a:solidFill>
                  <a:schemeClr val="bg1"/>
                </a:solidFill>
              </a:rPr>
              <a:t>    DE QUE OTROS SE OCUPEN DE SER FELIZ.</a:t>
            </a:r>
          </a:p>
          <a:p>
            <a:pPr marL="0" indent="65088">
              <a:buNone/>
            </a:pPr>
            <a:endParaRPr lang="es-MX" sz="2000" b="1" dirty="0" smtClean="0">
              <a:solidFill>
                <a:schemeClr val="bg1"/>
              </a:solidFill>
            </a:endParaRPr>
          </a:p>
          <a:p>
            <a:pPr marL="0" indent="65088">
              <a:buNone/>
            </a:pPr>
            <a:r>
              <a:rPr lang="es-MX" sz="2000" b="1" dirty="0" smtClean="0">
                <a:solidFill>
                  <a:schemeClr val="bg1"/>
                </a:solidFill>
              </a:rPr>
              <a:t>HAY QUE ENCONTRAR EL SENTIDO DE NUESTRA VIDA, PROPONIENDONOS EL RUMBO QUE CONSIDERES NECESARIO.</a:t>
            </a:r>
          </a:p>
          <a:p>
            <a:pPr marL="0" indent="65088">
              <a:buNone/>
            </a:pPr>
            <a:endParaRPr lang="es-MX" sz="2000" b="1" u="sng" dirty="0" smtClean="0">
              <a:solidFill>
                <a:schemeClr val="bg1"/>
              </a:solidFill>
            </a:endParaRPr>
          </a:p>
          <a:p>
            <a:pPr marL="0" indent="65088">
              <a:buNone/>
            </a:pPr>
            <a:r>
              <a:rPr lang="es-MX" sz="2000" b="1" u="sng" dirty="0" smtClean="0">
                <a:solidFill>
                  <a:schemeClr val="bg1"/>
                </a:solidFill>
              </a:rPr>
              <a:t>TENIENDO:</a:t>
            </a:r>
            <a:r>
              <a:rPr lang="es-MX" sz="2000" b="1" dirty="0" smtClean="0">
                <a:solidFill>
                  <a:schemeClr val="bg1"/>
                </a:solidFill>
              </a:rPr>
              <a:t> COMPROMISO, ACEPTACION, ENTREGA , APERTURA Y ESTAR EN PAZ CON TU PASADO  Y NO TENER MIEDO AL FUTURO Y VIVIR INTENSAMENTE EL PRESENTE PARA DARNOS LA FELICIDAD</a:t>
            </a:r>
          </a:p>
          <a:p>
            <a:pPr marL="0" indent="65088">
              <a:buNone/>
            </a:pPr>
            <a:r>
              <a:rPr lang="es-MX" sz="1800" b="1" dirty="0" smtClean="0">
                <a:solidFill>
                  <a:schemeClr val="bg1"/>
                </a:solidFill>
              </a:rPr>
              <a:t>							</a:t>
            </a:r>
            <a:r>
              <a:rPr lang="es-MX" sz="1400" b="1" u="sng" dirty="0" smtClean="0">
                <a:solidFill>
                  <a:schemeClr val="bg1"/>
                </a:solidFill>
              </a:rPr>
              <a:t>JORGE  BUCAY</a:t>
            </a:r>
          </a:p>
          <a:p>
            <a:pPr marL="0" indent="65088">
              <a:buNone/>
            </a:pPr>
            <a:endParaRPr lang="es-MX" sz="1400" b="1" u="sng" dirty="0" smtClean="0">
              <a:solidFill>
                <a:schemeClr val="bg1"/>
              </a:solidFill>
            </a:endParaRPr>
          </a:p>
          <a:p>
            <a:pPr marL="0" indent="65088">
              <a:buNone/>
            </a:pPr>
            <a:endParaRPr lang="es-MX" sz="1400" b="1" u="sng" dirty="0" smtClean="0">
              <a:solidFill>
                <a:schemeClr val="bg1"/>
              </a:solidFill>
            </a:endParaRPr>
          </a:p>
          <a:p>
            <a:pPr marL="0" indent="65088">
              <a:buNone/>
            </a:pPr>
            <a:endParaRPr lang="es-MX" sz="1800" b="1" u="sng" dirty="0" smtClean="0">
              <a:solidFill>
                <a:schemeClr val="bg1"/>
              </a:solidFill>
            </a:endParaRPr>
          </a:p>
          <a:p>
            <a:pPr marL="0" indent="65088">
              <a:buNone/>
            </a:pPr>
            <a:endParaRPr lang="es-MX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7494"/>
            <a:ext cx="8435280" cy="1399032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>
                <a:solidFill>
                  <a:schemeClr val="accent1"/>
                </a:solidFill>
                <a:effectLst/>
              </a:rPr>
              <a:t>TANATOLOGIA HUMANISTICA TRANSPERSONAL</a:t>
            </a:r>
            <a:endParaRPr lang="es-MX" sz="32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b="1" dirty="0" smtClean="0">
                <a:solidFill>
                  <a:schemeClr val="bg1"/>
                </a:solidFill>
              </a:rPr>
              <a:t>Ciencia que estudia los procesos de vida, enfermedad y muerte en el ser humano. Se basa en el modelo  “</a:t>
            </a:r>
            <a:r>
              <a:rPr lang="es-MX" b="1" dirty="0" err="1" smtClean="0">
                <a:solidFill>
                  <a:schemeClr val="bg1"/>
                </a:solidFill>
              </a:rPr>
              <a:t>Bio</a:t>
            </a:r>
            <a:r>
              <a:rPr lang="es-MX" b="1" dirty="0" smtClean="0">
                <a:solidFill>
                  <a:schemeClr val="bg1"/>
                </a:solidFill>
              </a:rPr>
              <a:t>- Psico- Social y Espiritual”  cuyo objetivo principal es mejorar la calidad de vida de los participantes en el Proceso Tanatológico.</a:t>
            </a:r>
            <a:endParaRPr lang="es-MX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800200"/>
          </a:xfrm>
        </p:spPr>
        <p:txBody>
          <a:bodyPr>
            <a:normAutofit/>
          </a:bodyPr>
          <a:lstStyle/>
          <a:p>
            <a:pPr marL="0" indent="65088"/>
            <a:r>
              <a:rPr lang="es-MX" sz="3100" b="1" dirty="0" smtClean="0">
                <a:solidFill>
                  <a:schemeClr val="bg1"/>
                </a:solidFill>
              </a:rPr>
              <a:t>POR SU ATENCION    </a:t>
            </a:r>
            <a:br>
              <a:rPr lang="es-MX" sz="3100" b="1" dirty="0" smtClean="0">
                <a:solidFill>
                  <a:schemeClr val="bg1"/>
                </a:solidFill>
              </a:rPr>
            </a:br>
            <a:r>
              <a:rPr lang="es-MX" sz="3100" b="1" dirty="0" smtClean="0">
                <a:solidFill>
                  <a:schemeClr val="bg1"/>
                </a:solidFill>
              </a:rPr>
              <a:t>				      MUCHAS  GRACIAS</a:t>
            </a:r>
            <a:r>
              <a:rPr lang="es-MX" sz="4400" b="1" dirty="0" smtClean="0">
                <a:solidFill>
                  <a:schemeClr val="bg1"/>
                </a:solidFill>
              </a:rPr>
              <a:t/>
            </a:r>
            <a:br>
              <a:rPr lang="es-MX" sz="4400" b="1" dirty="0" smtClean="0">
                <a:solidFill>
                  <a:schemeClr val="bg1"/>
                </a:solidFill>
              </a:rPr>
            </a:br>
            <a:endParaRPr lang="es-MX" dirty="0"/>
          </a:p>
        </p:txBody>
      </p:sp>
      <p:pic>
        <p:nvPicPr>
          <p:cNvPr id="4" name="4 Imagen" descr="FLOR.jpg"/>
          <p:cNvPicPr>
            <a:picLocks noChangeAspect="1"/>
          </p:cNvPicPr>
          <p:nvPr/>
        </p:nvPicPr>
        <p:blipFill>
          <a:blip r:embed="rId2" cstate="print">
            <a:lum bright="26000" contrast="-18000"/>
          </a:blip>
          <a:srcRect/>
          <a:stretch>
            <a:fillRect/>
          </a:stretch>
        </p:blipFill>
        <p:spPr bwMode="auto">
          <a:xfrm>
            <a:off x="1547664" y="1556792"/>
            <a:ext cx="583264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4139952" y="5877272"/>
            <a:ext cx="3766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65088"/>
            <a:r>
              <a:rPr lang="es-MX" b="1" dirty="0" smtClean="0">
                <a:solidFill>
                  <a:schemeClr val="bg2"/>
                </a:solidFill>
              </a:rPr>
              <a:t>rafaelreyes23@yahoo.com.mx </a:t>
            </a:r>
            <a:r>
              <a:rPr lang="es-MX" b="1" dirty="0" smtClean="0">
                <a:solidFill>
                  <a:schemeClr val="bg1"/>
                </a:solidFill>
              </a:rPr>
              <a:t> </a:t>
            </a:r>
            <a:endParaRPr lang="es-MX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36538" y="344488"/>
            <a:ext cx="865663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Pilares de la Tanatología del Siglo XXI</a:t>
            </a:r>
          </a:p>
        </p:txBody>
      </p:sp>
      <p:sp>
        <p:nvSpPr>
          <p:cNvPr id="6" name="5 O"/>
          <p:cNvSpPr/>
          <p:nvPr/>
        </p:nvSpPr>
        <p:spPr>
          <a:xfrm>
            <a:off x="1835696" y="1268760"/>
            <a:ext cx="6264696" cy="3744416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2627784" y="249289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CIENCIA</a:t>
            </a:r>
            <a:endParaRPr lang="es-MX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148064" y="242088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EFICACIA</a:t>
            </a:r>
            <a:endParaRPr lang="es-MX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2339752" y="386104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HUMANISMO</a:t>
            </a:r>
            <a:endParaRPr lang="es-MX" sz="24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004048" y="386104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ESPIRITUALIDAD</a:t>
            </a:r>
            <a:endParaRPr lang="es-MX" sz="24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67544" y="522920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chemeClr val="bg1"/>
                </a:solidFill>
              </a:rPr>
              <a:t>APLICACIÓN DEL  CONOCIMIENTO –CIENTIFICAMENTE COMPROBADO- PARA QUE EL PACIENTE  ELABORE SUS PROCESOS DE DUELO EN EL MENOR TIEMPO POSIBLE , CON EL MINIMO DOLOR Y SIEMPRE EN APEGO A SU FE Y SUS CREENCIAS.</a:t>
            </a:r>
            <a:endParaRPr lang="es-MX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6 Imagen" descr="tristez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365625"/>
            <a:ext cx="20161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852936"/>
            <a:ext cx="2952353" cy="1944216"/>
          </a:xfrm>
          <a:prstGeom prst="ellipse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4" name="12 Imagen" descr="el escuchar al pacient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348880"/>
            <a:ext cx="2520280" cy="201622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1 Título"/>
          <p:cNvSpPr>
            <a:spLocks noGrp="1"/>
          </p:cNvSpPr>
          <p:nvPr>
            <p:ph type="title"/>
          </p:nvPr>
        </p:nvSpPr>
        <p:spPr>
          <a:xfrm>
            <a:off x="2123728" y="332656"/>
            <a:ext cx="5040560" cy="87486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u="sng" dirty="0" smtClean="0">
                <a:solidFill>
                  <a:srgbClr val="FFFF00"/>
                </a:solidFill>
              </a:rPr>
              <a:t>TANATOLOGIA</a:t>
            </a:r>
          </a:p>
        </p:txBody>
      </p:sp>
      <p:sp>
        <p:nvSpPr>
          <p:cNvPr id="8198" name="6 CuadroTexto"/>
          <p:cNvSpPr txBox="1">
            <a:spLocks noChangeArrowheads="1"/>
          </p:cNvSpPr>
          <p:nvPr/>
        </p:nvSpPr>
        <p:spPr bwMode="auto">
          <a:xfrm>
            <a:off x="684213" y="4437063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PACIENTE</a:t>
            </a:r>
          </a:p>
        </p:txBody>
      </p:sp>
      <p:sp>
        <p:nvSpPr>
          <p:cNvPr id="11271" name="7 CuadroTexto"/>
          <p:cNvSpPr txBox="1">
            <a:spLocks noChangeArrowheads="1"/>
          </p:cNvSpPr>
          <p:nvPr/>
        </p:nvSpPr>
        <p:spPr bwMode="auto">
          <a:xfrm>
            <a:off x="3708400" y="4941888"/>
            <a:ext cx="1657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/>
              <a:t>FAMILIA</a:t>
            </a:r>
          </a:p>
        </p:txBody>
      </p:sp>
      <p:sp>
        <p:nvSpPr>
          <p:cNvPr id="9" name="8 Flecha izquierda"/>
          <p:cNvSpPr/>
          <p:nvPr/>
        </p:nvSpPr>
        <p:spPr>
          <a:xfrm rot="16200000">
            <a:off x="3816350" y="1881188"/>
            <a:ext cx="1439863" cy="5032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1" name="10 Flecha izquierda"/>
          <p:cNvSpPr/>
          <p:nvPr/>
        </p:nvSpPr>
        <p:spPr>
          <a:xfrm rot="18212118">
            <a:off x="1468438" y="1570038"/>
            <a:ext cx="1338262" cy="4492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2" name="11 Flecha izquierda"/>
          <p:cNvSpPr/>
          <p:nvPr/>
        </p:nvSpPr>
        <p:spPr>
          <a:xfrm rot="13423124">
            <a:off x="6242050" y="1670050"/>
            <a:ext cx="1800225" cy="5524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pic>
        <p:nvPicPr>
          <p:cNvPr id="1127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2636838"/>
            <a:ext cx="1906587" cy="16557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7" name="Picture 12" descr="http://t3.gstatic.com/images?q=tbn:ANd9GcQ93Y9Dfu_tDJVnM1XFSnjO3CIrHOjBMMPkaijir9zgJDLxk-s&amp;t=1&amp;usg=__85M0PDAQI6eRCN3ZJwYolM78z-0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4292600"/>
            <a:ext cx="1871662" cy="1728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7" name="Picture 8" descr="http://t3.gstatic.com/images?q=tbn:ANd9GcSPV9w71cl8DNu5nu0XTv1gm80GGUFHbU57uQuMlb34ZcD9w3q-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797425"/>
            <a:ext cx="26638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>
            <a:off x="3851275" y="4221163"/>
            <a:ext cx="165576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6227763" y="6165850"/>
            <a:ext cx="27368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 DE SALUD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40466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accent1"/>
                </a:solidFill>
              </a:rPr>
              <a:t>CAMPOS DE APLICACIÓN  DE LA TANATOLOGIA</a:t>
            </a:r>
            <a:endParaRPr lang="es-MX" sz="2400" b="1" dirty="0">
              <a:solidFill>
                <a:schemeClr val="accent1"/>
              </a:solidFill>
            </a:endParaRPr>
          </a:p>
        </p:txBody>
      </p:sp>
      <p:sp>
        <p:nvSpPr>
          <p:cNvPr id="3" name="2 Onda"/>
          <p:cNvSpPr/>
          <p:nvPr/>
        </p:nvSpPr>
        <p:spPr>
          <a:xfrm>
            <a:off x="3707904" y="1340768"/>
            <a:ext cx="3672408" cy="129614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Onda"/>
          <p:cNvSpPr/>
          <p:nvPr/>
        </p:nvSpPr>
        <p:spPr>
          <a:xfrm>
            <a:off x="3707904" y="2420888"/>
            <a:ext cx="3672408" cy="129614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Onda"/>
          <p:cNvSpPr/>
          <p:nvPr/>
        </p:nvSpPr>
        <p:spPr>
          <a:xfrm>
            <a:off x="3707904" y="3501008"/>
            <a:ext cx="3672408" cy="129614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Onda"/>
          <p:cNvSpPr/>
          <p:nvPr/>
        </p:nvSpPr>
        <p:spPr>
          <a:xfrm>
            <a:off x="3707904" y="4581128"/>
            <a:ext cx="3672408" cy="129614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3779912" y="177281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TANATOLOGIA  MEDICA</a:t>
            </a:r>
            <a:endParaRPr lang="es-MX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851920" y="508518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TANATOLOGIA  SOCIAL</a:t>
            </a:r>
            <a:endParaRPr lang="es-MX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707904" y="393305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TANATOLOGIA PEDAGOGICA</a:t>
            </a:r>
            <a:endParaRPr lang="es-MX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779912" y="285293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PSICOTANATOLOGIA  </a:t>
            </a:r>
            <a:endParaRPr lang="es-MX" b="1" dirty="0"/>
          </a:p>
        </p:txBody>
      </p:sp>
      <p:pic>
        <p:nvPicPr>
          <p:cNvPr id="13" name="Picture 5" descr="C:\Users\TANATOLOGIA\Documents\FORMATOS\BLUE\RESPALDO DE REVISTA compac\FOTO ANA CON MARCO ARTICULO CTTD.JPG"/>
          <p:cNvPicPr>
            <a:picLocks noChangeAspect="1" noChangeArrowheads="1"/>
          </p:cNvPicPr>
          <p:nvPr/>
        </p:nvPicPr>
        <p:blipFill>
          <a:blip r:embed="rId2" cstate="print"/>
          <a:srcRect t="16881"/>
          <a:stretch>
            <a:fillRect/>
          </a:stretch>
        </p:blipFill>
        <p:spPr bwMode="auto">
          <a:xfrm>
            <a:off x="323528" y="2492895"/>
            <a:ext cx="3276600" cy="1152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3573015"/>
            <a:ext cx="3456385" cy="108012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6" name="Picture 2" descr="http://image.librodearena.com/b/0/1388550/divan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3"/>
            <a:ext cx="3405758" cy="9361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ttp://t0.gstatic.com/images?q=tbn:ANd9GcQJ0-sN9oG1IAV2h4XCYwLaW_mT0mAt_Yd3Jxvs-4OV3Kby_MU&amp;t=1&amp;usg=__v6tkgUZCsaeAcbswGh5Yn-8gTU0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725144"/>
            <a:ext cx="3384376" cy="1106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s-MX" dirty="0" smtClean="0"/>
              <a:t>¿Qué es la Psicotanatología?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00"/>
          </a:xfrm>
          <a:noFill/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MX" sz="2400" dirty="0" smtClean="0"/>
              <a:t>    </a:t>
            </a:r>
            <a:r>
              <a:rPr lang="es-MX" sz="2400" dirty="0" smtClean="0">
                <a:solidFill>
                  <a:schemeClr val="bg2">
                    <a:lumMod val="50000"/>
                  </a:schemeClr>
                </a:solidFill>
              </a:rPr>
              <a:t>Se encarga de </a:t>
            </a:r>
            <a:r>
              <a:rPr lang="es-MX" sz="2400" b="1" u="sng" dirty="0" smtClean="0">
                <a:solidFill>
                  <a:schemeClr val="bg2">
                    <a:lumMod val="50000"/>
                  </a:schemeClr>
                </a:solidFill>
              </a:rPr>
              <a:t>la liberación del ser humano </a:t>
            </a:r>
            <a:r>
              <a:rPr lang="es-MX" sz="2400" b="1" dirty="0" smtClean="0">
                <a:solidFill>
                  <a:schemeClr val="bg2">
                    <a:lumMod val="50000"/>
                  </a:schemeClr>
                </a:solidFill>
              </a:rPr>
              <a:t>de los </a:t>
            </a:r>
            <a:r>
              <a:rPr lang="es-MX" sz="2400" b="1" u="sng" dirty="0" smtClean="0">
                <a:solidFill>
                  <a:schemeClr val="bg2">
                    <a:lumMod val="50000"/>
                  </a:schemeClr>
                </a:solidFill>
              </a:rPr>
              <a:t>yugos impuestos por la sociedad y por si mismos </a:t>
            </a:r>
            <a:r>
              <a:rPr lang="es-MX" sz="2400" dirty="0" smtClean="0">
                <a:solidFill>
                  <a:schemeClr val="bg2">
                    <a:lumMod val="50000"/>
                  </a:schemeClr>
                </a:solidFill>
              </a:rPr>
              <a:t>que son limitantes ante su propio ser en la elaboración de sus duelos.</a:t>
            </a:r>
          </a:p>
          <a:p>
            <a:pPr algn="just">
              <a:buNone/>
            </a:pPr>
            <a:endParaRPr lang="es-MX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es-MX" sz="2400" dirty="0" smtClean="0">
                <a:solidFill>
                  <a:schemeClr val="bg2">
                    <a:lumMod val="50000"/>
                  </a:schemeClr>
                </a:solidFill>
              </a:rPr>
              <a:t>    Al establecer la relación psicotanatólogo/paciente se </a:t>
            </a:r>
            <a:r>
              <a:rPr lang="es-MX" sz="2400" b="1" u="sng" dirty="0" smtClean="0">
                <a:solidFill>
                  <a:schemeClr val="bg2">
                    <a:lumMod val="50000"/>
                  </a:schemeClr>
                </a:solidFill>
              </a:rPr>
              <a:t>favorece un espacio nutritivo </a:t>
            </a:r>
            <a:r>
              <a:rPr lang="es-MX" sz="2400" dirty="0" smtClean="0">
                <a:solidFill>
                  <a:schemeClr val="bg2">
                    <a:lumMod val="50000"/>
                  </a:schemeClr>
                </a:solidFill>
              </a:rPr>
              <a:t>para </a:t>
            </a:r>
            <a:r>
              <a:rPr lang="es-MX" sz="2400" b="1" u="sng" dirty="0" smtClean="0">
                <a:solidFill>
                  <a:schemeClr val="bg2">
                    <a:lumMod val="50000"/>
                  </a:schemeClr>
                </a:solidFill>
              </a:rPr>
              <a:t>la adecuada re-significación</a:t>
            </a:r>
            <a:r>
              <a:rPr lang="es-MX" sz="2400" dirty="0" smtClean="0">
                <a:solidFill>
                  <a:schemeClr val="bg2">
                    <a:lumMod val="50000"/>
                  </a:schemeClr>
                </a:solidFill>
              </a:rPr>
              <a:t> que le permite al </a:t>
            </a:r>
            <a:r>
              <a:rPr lang="es-MX" sz="2400" b="1" u="sng" dirty="0" smtClean="0">
                <a:solidFill>
                  <a:schemeClr val="bg2">
                    <a:lumMod val="50000"/>
                  </a:schemeClr>
                </a:solidFill>
              </a:rPr>
              <a:t>individuo liberarse y readaptarse a su realidad</a:t>
            </a:r>
            <a:r>
              <a:rPr lang="es-MX" sz="2400" dirty="0" smtClean="0">
                <a:solidFill>
                  <a:schemeClr val="bg2">
                    <a:lumMod val="50000"/>
                  </a:schemeClr>
                </a:solidFill>
              </a:rPr>
              <a:t>,  mejorando su calidad de vida a través de </a:t>
            </a:r>
            <a:r>
              <a:rPr lang="es-MX" sz="2400" b="1" u="sng" dirty="0" smtClean="0">
                <a:solidFill>
                  <a:schemeClr val="bg2">
                    <a:lumMod val="50000"/>
                  </a:schemeClr>
                </a:solidFill>
              </a:rPr>
              <a:t>diferentes técnicas que buscan generar cambio</a:t>
            </a:r>
            <a:r>
              <a:rPr lang="es-MX" sz="2400" u="sng" dirty="0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s-MX" sz="2400" dirty="0" smtClean="0">
                <a:solidFill>
                  <a:schemeClr val="bg2">
                    <a:lumMod val="50000"/>
                  </a:schemeClr>
                </a:solidFill>
              </a:rPr>
              <a:t> que </a:t>
            </a:r>
            <a:r>
              <a:rPr lang="es-MX" sz="2400" b="1" u="sng" dirty="0" smtClean="0">
                <a:solidFill>
                  <a:schemeClr val="bg2">
                    <a:lumMod val="50000"/>
                  </a:schemeClr>
                </a:solidFill>
              </a:rPr>
              <a:t>trasciendan su necesidad utilizando la palabra</a:t>
            </a:r>
            <a:r>
              <a:rPr lang="es-MX" sz="2400" dirty="0" smtClean="0">
                <a:solidFill>
                  <a:schemeClr val="bg2">
                    <a:lumMod val="50000"/>
                  </a:schemeClr>
                </a:solidFill>
              </a:rPr>
              <a:t> como elemento fundamental.</a:t>
            </a:r>
            <a:endParaRPr lang="es-MX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267494"/>
            <a:ext cx="7992888" cy="785242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La Intervención Psicotanatológica</a:t>
            </a:r>
            <a:r>
              <a:rPr lang="es-MX" dirty="0" smtClean="0"/>
              <a:t>. 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908720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Aporta los elementos necesarios para llevar al paciente a redescubrir sus propios recursos, a reconectarse con sus capacidades, a correr el velo que le impide               </a:t>
            </a:r>
            <a:r>
              <a:rPr lang="es-MX" sz="2400" b="1" u="sng" dirty="0" smtClean="0">
                <a:solidFill>
                  <a:schemeClr val="bg1"/>
                </a:solidFill>
              </a:rPr>
              <a:t>De darse cuenta de que se de cuenta </a:t>
            </a:r>
            <a:r>
              <a:rPr lang="es-MX" sz="2400" dirty="0" smtClean="0">
                <a:solidFill>
                  <a:schemeClr val="bg1"/>
                </a:solidFill>
              </a:rPr>
              <a:t>que es capaz de seguir viviendo:</a:t>
            </a:r>
          </a:p>
          <a:p>
            <a:r>
              <a:rPr lang="es-MX" altLang="es-MX" sz="2400" b="1" dirty="0" smtClean="0">
                <a:solidFill>
                  <a:schemeClr val="bg1"/>
                </a:solidFill>
              </a:rPr>
              <a:t>Técnicas de intervención: Psicoterapia </a:t>
            </a:r>
            <a:r>
              <a:rPr lang="es-MX" altLang="es-MX" sz="2400" b="1" dirty="0" err="1" smtClean="0">
                <a:solidFill>
                  <a:schemeClr val="bg1"/>
                </a:solidFill>
              </a:rPr>
              <a:t>Gestalt</a:t>
            </a:r>
            <a:r>
              <a:rPr lang="es-MX" altLang="es-MX" sz="2400" b="1" dirty="0" smtClean="0">
                <a:solidFill>
                  <a:schemeClr val="bg1"/>
                </a:solidFill>
              </a:rPr>
              <a:t>; Expresión </a:t>
            </a:r>
            <a:r>
              <a:rPr lang="es-MX" altLang="es-MX" sz="2800" b="1" dirty="0" smtClean="0">
                <a:solidFill>
                  <a:schemeClr val="bg1"/>
                </a:solidFill>
              </a:rPr>
              <a:t>emotiva; Imaginería e Hipnosis Natural.</a:t>
            </a:r>
          </a:p>
          <a:p>
            <a:r>
              <a:rPr lang="es-MX" altLang="es-MX" sz="2800" b="1" dirty="0" smtClean="0">
                <a:solidFill>
                  <a:schemeClr val="bg1"/>
                </a:solidFill>
              </a:rPr>
              <a:t>Terapias de juego infantil. </a:t>
            </a:r>
          </a:p>
          <a:p>
            <a:endParaRPr lang="es-MX" sz="2400" dirty="0" smtClean="0">
              <a:solidFill>
                <a:schemeClr val="bg1"/>
              </a:solidFill>
            </a:endParaRPr>
          </a:p>
          <a:p>
            <a:endParaRPr lang="es-MX" sz="2400" dirty="0" smtClean="0">
              <a:solidFill>
                <a:schemeClr val="bg1"/>
              </a:solidFill>
            </a:endParaRPr>
          </a:p>
          <a:p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  </a:t>
            </a:r>
            <a:r>
              <a:rPr lang="es-MX" sz="2400" u="sng" dirty="0" smtClean="0">
                <a:solidFill>
                  <a:schemeClr val="bg1"/>
                </a:solidFill>
                <a:latin typeface="Algerian" pitchFamily="82" charset="0"/>
              </a:rPr>
              <a:t>OBSERVANDO,</a:t>
            </a:r>
            <a:r>
              <a:rPr lang="es-MX" sz="2400" dirty="0" smtClean="0">
                <a:solidFill>
                  <a:schemeClr val="bg1"/>
                </a:solidFill>
                <a:latin typeface="Algerian" pitchFamily="82" charset="0"/>
              </a:rPr>
              <a:t>    </a:t>
            </a:r>
            <a:r>
              <a:rPr lang="es-MX" sz="2400" u="sng" dirty="0" smtClean="0">
                <a:solidFill>
                  <a:schemeClr val="bg1"/>
                </a:solidFill>
                <a:latin typeface="Algerian" pitchFamily="82" charset="0"/>
              </a:rPr>
              <a:t>ESCUCHANDO,</a:t>
            </a:r>
            <a:r>
              <a:rPr lang="es-MX" sz="2400" dirty="0" smtClean="0">
                <a:solidFill>
                  <a:schemeClr val="bg1"/>
                </a:solidFill>
                <a:latin typeface="Algerian" pitchFamily="82" charset="0"/>
              </a:rPr>
              <a:t>    </a:t>
            </a:r>
            <a:r>
              <a:rPr lang="es-MX" sz="2400" u="sng" dirty="0" smtClean="0">
                <a:solidFill>
                  <a:schemeClr val="bg1"/>
                </a:solidFill>
                <a:latin typeface="Algerian" pitchFamily="82" charset="0"/>
              </a:rPr>
              <a:t>SINTIENDO PLENAMENTE</a:t>
            </a:r>
          </a:p>
          <a:p>
            <a:endParaRPr lang="es-MX" sz="2400" u="sng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6" name="6 Imagen" descr="tristez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088"/>
            <a:ext cx="2843213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tenerbuenasalud.com/wp-content/plugins/wp-o-matic/cache/cc836_70686_tratamiento-de-la-ansied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293096"/>
            <a:ext cx="2808287" cy="256490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292600"/>
            <a:ext cx="34925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7494"/>
            <a:ext cx="8964488" cy="121729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400" spc="50" dirty="0" smtClean="0">
                <a:ln w="11430"/>
                <a:solidFill>
                  <a:srgbClr val="FF0000"/>
                </a:solidFill>
                <a:effectLst/>
                <a:latin typeface="Algerian" pitchFamily="82" charset="0"/>
                <a:cs typeface="Times New Roman" pitchFamily="18" charset="0"/>
              </a:rPr>
              <a:t>MODELO POLO SCOTT      </a:t>
            </a:r>
            <a:r>
              <a:rPr lang="es-MX" sz="2400" u="sng" spc="50" dirty="0" smtClean="0">
                <a:ln w="11430"/>
                <a:solidFill>
                  <a:srgbClr val="FF0000"/>
                </a:solidFill>
                <a:effectLst/>
                <a:latin typeface="Algerian" pitchFamily="82" charset="0"/>
                <a:cs typeface="Times New Roman" pitchFamily="18" charset="0"/>
              </a:rPr>
              <a:t>“CALIDAD DE VIDA”</a:t>
            </a:r>
            <a:r>
              <a:rPr lang="es-MX" sz="2400" spc="50" dirty="0" smtClean="0">
                <a:ln w="11430"/>
                <a:solidFill>
                  <a:srgbClr val="FF0000"/>
                </a:solidFill>
                <a:effectLst/>
                <a:latin typeface="Algerian" pitchFamily="82" charset="0"/>
                <a:cs typeface="Times New Roman" pitchFamily="18" charset="0"/>
              </a:rPr>
              <a:t/>
            </a:r>
            <a:br>
              <a:rPr lang="es-MX" sz="2400" spc="50" dirty="0" smtClean="0">
                <a:ln w="11430"/>
                <a:solidFill>
                  <a:srgbClr val="FF0000"/>
                </a:solidFill>
                <a:effectLst/>
                <a:latin typeface="Algerian" pitchFamily="82" charset="0"/>
                <a:cs typeface="Times New Roman" pitchFamily="18" charset="0"/>
              </a:rPr>
            </a:br>
            <a:r>
              <a:rPr lang="es-MX" sz="2400" spc="50" dirty="0" smtClean="0">
                <a:ln w="11430"/>
                <a:solidFill>
                  <a:srgbClr val="FF0000"/>
                </a:solidFill>
                <a:effectLst/>
                <a:latin typeface="Algerian" pitchFamily="82" charset="0"/>
                <a:cs typeface="Times New Roman" pitchFamily="18" charset="0"/>
              </a:rPr>
              <a:t>CARACTERÍSTICAS DE LAS PERSONAS QUE VIVEN EN la</a:t>
            </a:r>
            <a:r>
              <a:rPr lang="es-MX" sz="2400" spc="50" dirty="0" smtClean="0">
                <a:ln w="11430"/>
                <a:solidFill>
                  <a:srgbClr val="FF0000"/>
                </a:solidFill>
                <a:effectLst/>
                <a:latin typeface="Bell MT" pitchFamily="18" charset="0"/>
                <a:cs typeface="Times New Roman" pitchFamily="18" charset="0"/>
              </a:rPr>
              <a:t>:</a:t>
            </a:r>
            <a:endParaRPr lang="es-MX" sz="2400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MX" altLang="es-MX" b="1" smtClean="0"/>
          </a:p>
          <a:p>
            <a:pPr eaLnBrk="1" fontAlgn="t" hangingPunct="1"/>
            <a:endParaRPr lang="es-MX" altLang="es-MX" b="1" smtClean="0"/>
          </a:p>
          <a:p>
            <a:pPr eaLnBrk="1" hangingPunct="1"/>
            <a:endParaRPr lang="es-MX" altLang="es-MX" smtClean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68313" y="1268413"/>
          <a:ext cx="8137525" cy="533558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31434"/>
                <a:gridCol w="4106091"/>
              </a:tblGrid>
              <a:tr h="10059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u="sng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ENFERMEDAD</a:t>
                      </a:r>
                    </a:p>
                    <a:p>
                      <a:pPr algn="ctr"/>
                      <a:endParaRPr lang="es-MX" sz="1800" dirty="0"/>
                    </a:p>
                  </a:txBody>
                  <a:tcPr marL="91447" marR="91447" marT="45724" marB="45724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u="sng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SALUD</a:t>
                      </a:r>
                      <a:endParaRPr lang="es-MX" sz="1800" dirty="0"/>
                    </a:p>
                  </a:txBody>
                  <a:tcPr marL="91447" marR="91447" marT="45724" marB="45724">
                    <a:solidFill>
                      <a:schemeClr val="accent3"/>
                    </a:solidFill>
                  </a:tcPr>
                </a:tc>
              </a:tr>
              <a:tr h="6401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/>
                        <a:t>Culpa (pasiva o activa)</a:t>
                      </a:r>
                      <a:endParaRPr lang="es-MX" sz="1800" b="1" dirty="0"/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/>
                        <a:t>Es responsable (minimiza la culpa, haciéndose  cargo de si mismo)</a:t>
                      </a:r>
                      <a:endParaRPr lang="es-MX" sz="1800" b="1" dirty="0"/>
                    </a:p>
                  </a:txBody>
                  <a:tcPr marL="91447" marR="91447" marT="45724" marB="45724"/>
                </a:tc>
              </a:tr>
              <a:tr h="914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/>
                        <a:t>Víctima (de todo lo que esta alrededor de él)</a:t>
                      </a:r>
                    </a:p>
                    <a:p>
                      <a:pPr algn="ctr"/>
                      <a:endParaRPr lang="es-MX" sz="1800" b="1" dirty="0"/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/>
                        <a:t>Honesta (rompe esquema de víctima)</a:t>
                      </a:r>
                      <a:endParaRPr lang="es-MX" sz="1800" b="1" dirty="0"/>
                    </a:p>
                  </a:txBody>
                  <a:tcPr marL="91447" marR="91447" marT="45724" marB="45724"/>
                </a:tc>
              </a:tr>
              <a:tr h="914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/>
                        <a:t>Sufrimiento (como sentido de vida)</a:t>
                      </a:r>
                      <a:endParaRPr lang="es-MX" sz="1800" b="1" dirty="0"/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/>
                        <a:t>Respeto (lo que le acontece sin dañarse)</a:t>
                      </a:r>
                    </a:p>
                    <a:p>
                      <a:pPr algn="ctr"/>
                      <a:endParaRPr lang="es-MX" sz="1800" b="1" dirty="0"/>
                    </a:p>
                  </a:txBody>
                  <a:tcPr marL="91447" marR="91447" marT="45724" marB="45724"/>
                </a:tc>
              </a:tr>
              <a:tr h="9460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/>
                        <a:t>Soledad (aislamiento de si mismo)</a:t>
                      </a:r>
                      <a:endParaRPr lang="es-MX" sz="1800" b="1" dirty="0"/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Compromiso</a:t>
                      </a:r>
                    </a:p>
                    <a:p>
                      <a:pPr algn="ctr"/>
                      <a:r>
                        <a:rPr lang="es-MX" sz="1800" b="1" dirty="0" smtClean="0"/>
                        <a:t>(estar bien consigo y con los demás)</a:t>
                      </a:r>
                      <a:endParaRPr lang="es-MX" sz="1800" b="1" dirty="0"/>
                    </a:p>
                  </a:txBody>
                  <a:tcPr marL="91447" marR="91447" marT="45724" marB="45724"/>
                </a:tc>
              </a:tr>
              <a:tr h="914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/>
                        <a:t>Abandono (como sentido de</a:t>
                      </a:r>
                      <a:r>
                        <a:rPr lang="es-MX" sz="1800" b="1" baseline="0" dirty="0" smtClean="0"/>
                        <a:t> vida)</a:t>
                      </a:r>
                      <a:endParaRPr lang="es-MX" sz="1800" b="1" dirty="0" smtClean="0"/>
                    </a:p>
                    <a:p>
                      <a:pPr algn="ctr"/>
                      <a:endParaRPr lang="es-MX" sz="1800" b="1" dirty="0"/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/>
                        <a:t>AMOR    INCONDICIONAL </a:t>
                      </a:r>
                      <a:r>
                        <a:rPr kumimoji="0" lang="es-MX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“manantial que brota; no sumidero que recibe”</a:t>
                      </a:r>
                      <a:endParaRPr lang="es-MX" sz="1800" b="1" dirty="0"/>
                    </a:p>
                  </a:txBody>
                  <a:tcPr marL="91447" marR="91447" marT="45724" marB="4572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poyo al moribu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5408" y="4337720"/>
            <a:ext cx="5328592" cy="252028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94352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Sugerencias que no se deben hacer:</a:t>
            </a:r>
            <a:endParaRPr lang="es-MX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176465"/>
          </a:xfrm>
        </p:spPr>
        <p:txBody>
          <a:bodyPr>
            <a:normAutofit fontScale="85000" lnSpcReduction="20000"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Inhibir la expresión de sentimientos y obligar a la persona que ha sufrido la perdida a asumir un papel determinado según los criterios propios de otra persona.</a:t>
            </a:r>
          </a:p>
          <a:p>
            <a:pPr>
              <a:buNone/>
            </a:pPr>
            <a:r>
              <a:rPr lang="es-MX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MX" sz="2400" b="1" dirty="0" smtClean="0">
                <a:solidFill>
                  <a:schemeClr val="bg1"/>
                </a:solidFill>
              </a:rPr>
              <a:t>Salir huyendo ante la mínima expresión de sentimientos dolorosos.</a:t>
            </a:r>
          </a:p>
          <a:p>
            <a:endParaRPr lang="es-MX" sz="2400" b="1" dirty="0" smtClean="0">
              <a:solidFill>
                <a:schemeClr val="bg1"/>
              </a:solidFill>
            </a:endParaRPr>
          </a:p>
          <a:p>
            <a:r>
              <a:rPr lang="es-MX" sz="2400" b="1" dirty="0" smtClean="0">
                <a:solidFill>
                  <a:schemeClr val="bg1"/>
                </a:solidFill>
              </a:rPr>
              <a:t>Decirle  a la persona que ha sufrido la perdida lo que tiene que hacer</a:t>
            </a:r>
          </a:p>
          <a:p>
            <a:endParaRPr lang="es-MX" sz="2400" b="1" dirty="0" smtClean="0">
              <a:solidFill>
                <a:schemeClr val="bg1"/>
              </a:solidFill>
            </a:endParaRPr>
          </a:p>
          <a:p>
            <a:r>
              <a:rPr lang="es-MX" sz="2400" b="1" dirty="0" smtClean="0">
                <a:solidFill>
                  <a:schemeClr val="bg1"/>
                </a:solidFill>
              </a:rPr>
              <a:t>Decir “se como te sientes”</a:t>
            </a:r>
          </a:p>
          <a:p>
            <a:pPr>
              <a:buNone/>
            </a:pPr>
            <a:r>
              <a:rPr lang="es-MX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MX" sz="2400" b="1" dirty="0" smtClean="0">
                <a:solidFill>
                  <a:schemeClr val="bg1"/>
                </a:solidFill>
              </a:rPr>
              <a:t>Decirle “llámame o ven a mi casa si te sientes muy mal o necesitas algo”</a:t>
            </a:r>
          </a:p>
          <a:p>
            <a:endParaRPr 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945</TotalTime>
  <Words>1181</Words>
  <Application>Microsoft Office PowerPoint</Application>
  <PresentationFormat>Presentación en pantalla (4:3)</PresentationFormat>
  <Paragraphs>158</Paragraphs>
  <Slides>20</Slides>
  <Notes>4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Brío</vt:lpstr>
      <vt:lpstr>ACTUALIDADES EN LA TANATOLOGIA HUMANISTICA TRANSPERSONAL </vt:lpstr>
      <vt:lpstr>TANATOLOGIA HUMANISTICA TRANSPERSONAL</vt:lpstr>
      <vt:lpstr>Presentación de PowerPoint</vt:lpstr>
      <vt:lpstr>TANATOLOGIA</vt:lpstr>
      <vt:lpstr>Presentación de PowerPoint</vt:lpstr>
      <vt:lpstr>¿Qué es la Psicotanatología?</vt:lpstr>
      <vt:lpstr>La Intervención Psicotanatológica. </vt:lpstr>
      <vt:lpstr>MODELO POLO SCOTT      “CALIDAD DE VIDA” CARACTERÍSTICAS DE LAS PERSONAS QUE VIVEN EN la:</vt:lpstr>
      <vt:lpstr>Sugerencias que no se deben hacer:</vt:lpstr>
      <vt:lpstr>Sugerencias para recorrer el camino</vt:lpstr>
      <vt:lpstr>Presentación de PowerPoint</vt:lpstr>
      <vt:lpstr>¿Qué es la PTEEI</vt:lpstr>
      <vt:lpstr>Presentación de PowerPoint</vt:lpstr>
      <vt:lpstr>Perfil del tanatológo</vt:lpstr>
      <vt:lpstr>Tipos de perdidas</vt:lpstr>
      <vt:lpstr>Signos indicativos de recuperación de una perdida</vt:lpstr>
      <vt:lpstr>PROPUESTAS</vt:lpstr>
      <vt:lpstr>CON EL TIEMPO YA NO HAY TIEMPO</vt:lpstr>
      <vt:lpstr>Obligaciones que tenemos en la vida.</vt:lpstr>
      <vt:lpstr>POR SU ATENCION               MUCHAS  GRACIAS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RAFA RN23</dc:creator>
  <cp:lastModifiedBy>RAFA RN23</cp:lastModifiedBy>
  <cp:revision>57</cp:revision>
  <dcterms:created xsi:type="dcterms:W3CDTF">2015-08-12T01:47:44Z</dcterms:created>
  <dcterms:modified xsi:type="dcterms:W3CDTF">2015-10-03T02:14:40Z</dcterms:modified>
</cp:coreProperties>
</file>