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5" r:id="rId1"/>
    <p:sldMasterId id="2147483682" r:id="rId2"/>
    <p:sldMasterId id="2147483699" r:id="rId3"/>
  </p:sldMasterIdLst>
  <p:notesMasterIdLst>
    <p:notesMasterId r:id="rId28"/>
  </p:notesMasterIdLst>
  <p:sldIdLst>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59" autoAdjust="0"/>
    <p:restoredTop sz="86380" autoAdjust="0"/>
  </p:normalViewPr>
  <p:slideViewPr>
    <p:cSldViewPr snapToGrid="0">
      <p:cViewPr varScale="1">
        <p:scale>
          <a:sx n="63" d="100"/>
          <a:sy n="63" d="100"/>
        </p:scale>
        <p:origin x="-222" y="-96"/>
      </p:cViewPr>
      <p:guideLst>
        <p:guide orient="horz" pos="2160"/>
        <p:guide pos="3840"/>
      </p:guideLst>
    </p:cSldViewPr>
  </p:slideViewPr>
  <p:outlineViewPr>
    <p:cViewPr>
      <p:scale>
        <a:sx n="33" d="100"/>
        <a:sy n="33" d="100"/>
      </p:scale>
      <p:origin x="0" y="2388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262DB1-D3FA-44B3-B0A9-70BDFC221702}"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s-ES"/>
        </a:p>
      </dgm:t>
    </dgm:pt>
    <dgm:pt modelId="{07F52103-2434-4A8C-BB0F-97C6E6AC6857}">
      <dgm:prSet phldrT="[Texto]" custT="1"/>
      <dgm:spPr>
        <a:effectLst>
          <a:glow rad="228600">
            <a:schemeClr val="accent2">
              <a:satMod val="175000"/>
              <a:alpha val="40000"/>
            </a:schemeClr>
          </a:glow>
        </a:effectLst>
      </dgm:spPr>
      <dgm:t>
        <a:bodyPr/>
        <a:lstStyle/>
        <a:p>
          <a:r>
            <a:rPr lang="es-ES" sz="3200" dirty="0"/>
            <a:t>MUERTE BIOLÓGICA</a:t>
          </a:r>
        </a:p>
      </dgm:t>
    </dgm:pt>
    <dgm:pt modelId="{28B95C1D-00CA-4264-942E-94CDBD0774D2}" type="parTrans" cxnId="{BFCC7CE9-EE12-4881-924C-5D0018F7E03D}">
      <dgm:prSet/>
      <dgm:spPr/>
      <dgm:t>
        <a:bodyPr/>
        <a:lstStyle/>
        <a:p>
          <a:endParaRPr lang="es-ES"/>
        </a:p>
      </dgm:t>
    </dgm:pt>
    <dgm:pt modelId="{DAF9C885-F1E2-485E-8728-D025F168DE32}" type="sibTrans" cxnId="{BFCC7CE9-EE12-4881-924C-5D0018F7E03D}">
      <dgm:prSet/>
      <dgm:spPr/>
      <dgm:t>
        <a:bodyPr/>
        <a:lstStyle/>
        <a:p>
          <a:endParaRPr lang="es-ES"/>
        </a:p>
      </dgm:t>
    </dgm:pt>
    <dgm:pt modelId="{72E58564-ACA9-4DF9-B036-83C03C3B9A2D}">
      <dgm:prSet phldrT="[Texto]" custT="1"/>
      <dgm:spPr>
        <a:effectLst>
          <a:glow rad="228600">
            <a:schemeClr val="accent2">
              <a:satMod val="175000"/>
              <a:alpha val="40000"/>
            </a:schemeClr>
          </a:glow>
        </a:effectLst>
      </dgm:spPr>
      <dgm:t>
        <a:bodyPr/>
        <a:lstStyle/>
        <a:p>
          <a:r>
            <a:rPr lang="es-ES" sz="3200" dirty="0"/>
            <a:t>MUERTE PSIQUICA</a:t>
          </a:r>
        </a:p>
      </dgm:t>
    </dgm:pt>
    <dgm:pt modelId="{EEED09E9-DC23-4E4E-B2AD-4940DC8F66EA}" type="parTrans" cxnId="{18DEAB53-6D35-4A5B-B3AA-60992D5D277E}">
      <dgm:prSet/>
      <dgm:spPr/>
      <dgm:t>
        <a:bodyPr/>
        <a:lstStyle/>
        <a:p>
          <a:endParaRPr lang="es-ES"/>
        </a:p>
      </dgm:t>
    </dgm:pt>
    <dgm:pt modelId="{CBC3CAEF-B3AC-4B3F-A894-0649809B467B}" type="sibTrans" cxnId="{18DEAB53-6D35-4A5B-B3AA-60992D5D277E}">
      <dgm:prSet/>
      <dgm:spPr/>
      <dgm:t>
        <a:bodyPr/>
        <a:lstStyle/>
        <a:p>
          <a:endParaRPr lang="es-ES"/>
        </a:p>
      </dgm:t>
    </dgm:pt>
    <dgm:pt modelId="{2922084B-1A31-4F09-A30C-1B27B289F1D4}">
      <dgm:prSet phldrT="[Texto]" custT="1"/>
      <dgm:spPr>
        <a:effectLst>
          <a:glow rad="228600">
            <a:schemeClr val="accent2">
              <a:satMod val="175000"/>
              <a:alpha val="40000"/>
            </a:schemeClr>
          </a:glow>
        </a:effectLst>
      </dgm:spPr>
      <dgm:t>
        <a:bodyPr/>
        <a:lstStyle/>
        <a:p>
          <a:r>
            <a:rPr lang="es-ES" sz="3200" dirty="0"/>
            <a:t>MUERTE SOCIAL</a:t>
          </a:r>
        </a:p>
      </dgm:t>
    </dgm:pt>
    <dgm:pt modelId="{8C45FEEB-0C65-4795-9CB8-46875C4E023A}" type="parTrans" cxnId="{CC3AC244-9E85-40EB-9CB6-A67BCFF5AFA2}">
      <dgm:prSet/>
      <dgm:spPr/>
      <dgm:t>
        <a:bodyPr/>
        <a:lstStyle/>
        <a:p>
          <a:endParaRPr lang="es-ES"/>
        </a:p>
      </dgm:t>
    </dgm:pt>
    <dgm:pt modelId="{AD73F3D2-0FAA-4518-AE65-DA3A368A4EDE}" type="sibTrans" cxnId="{CC3AC244-9E85-40EB-9CB6-A67BCFF5AFA2}">
      <dgm:prSet/>
      <dgm:spPr/>
      <dgm:t>
        <a:bodyPr/>
        <a:lstStyle/>
        <a:p>
          <a:endParaRPr lang="es-ES"/>
        </a:p>
      </dgm:t>
    </dgm:pt>
    <dgm:pt modelId="{375796DF-0729-4557-BB27-1BF47B142A96}">
      <dgm:prSet phldrT="[Texto]" custT="1"/>
      <dgm:spPr>
        <a:effectLst>
          <a:glow rad="228600">
            <a:schemeClr val="accent2">
              <a:satMod val="175000"/>
              <a:alpha val="40000"/>
            </a:schemeClr>
          </a:glow>
        </a:effectLst>
      </dgm:spPr>
      <dgm:t>
        <a:bodyPr/>
        <a:lstStyle/>
        <a:p>
          <a:r>
            <a:rPr lang="es-ES" sz="2800" dirty="0"/>
            <a:t>MUERTE ESPIRTUAL</a:t>
          </a:r>
        </a:p>
      </dgm:t>
    </dgm:pt>
    <dgm:pt modelId="{79D2F60A-3A39-4D54-A090-E01EF2C08550}" type="parTrans" cxnId="{669AE54A-A694-4C9E-9936-7192521C4EAA}">
      <dgm:prSet/>
      <dgm:spPr/>
      <dgm:t>
        <a:bodyPr/>
        <a:lstStyle/>
        <a:p>
          <a:endParaRPr lang="es-ES"/>
        </a:p>
      </dgm:t>
    </dgm:pt>
    <dgm:pt modelId="{278236C6-0B80-493B-A063-0D155212E23A}" type="sibTrans" cxnId="{669AE54A-A694-4C9E-9936-7192521C4EAA}">
      <dgm:prSet/>
      <dgm:spPr/>
      <dgm:t>
        <a:bodyPr/>
        <a:lstStyle/>
        <a:p>
          <a:endParaRPr lang="es-ES"/>
        </a:p>
      </dgm:t>
    </dgm:pt>
    <dgm:pt modelId="{EB0F72AF-20A2-4AD0-B40A-122E40FED969}" type="pres">
      <dgm:prSet presAssocID="{48262DB1-D3FA-44B3-B0A9-70BDFC221702}" presName="diagram" presStyleCnt="0">
        <dgm:presLayoutVars>
          <dgm:dir/>
          <dgm:resizeHandles val="exact"/>
        </dgm:presLayoutVars>
      </dgm:prSet>
      <dgm:spPr/>
      <dgm:t>
        <a:bodyPr/>
        <a:lstStyle/>
        <a:p>
          <a:endParaRPr lang="es-MX"/>
        </a:p>
      </dgm:t>
    </dgm:pt>
    <dgm:pt modelId="{EEB4C4D7-D19E-47C8-9736-9D14C5DDA671}" type="pres">
      <dgm:prSet presAssocID="{07F52103-2434-4A8C-BB0F-97C6E6AC6857}" presName="node" presStyleLbl="node1" presStyleIdx="0" presStyleCnt="4">
        <dgm:presLayoutVars>
          <dgm:bulletEnabled val="1"/>
        </dgm:presLayoutVars>
      </dgm:prSet>
      <dgm:spPr/>
      <dgm:t>
        <a:bodyPr/>
        <a:lstStyle/>
        <a:p>
          <a:endParaRPr lang="es-MX"/>
        </a:p>
      </dgm:t>
    </dgm:pt>
    <dgm:pt modelId="{62E29AD7-6F56-4E8B-A552-E4118F8DBDC6}" type="pres">
      <dgm:prSet presAssocID="{DAF9C885-F1E2-485E-8728-D025F168DE32}" presName="sibTrans" presStyleCnt="0"/>
      <dgm:spPr/>
    </dgm:pt>
    <dgm:pt modelId="{E5E19839-7832-4815-9AE8-2A6F24EF8798}" type="pres">
      <dgm:prSet presAssocID="{72E58564-ACA9-4DF9-B036-83C03C3B9A2D}" presName="node" presStyleLbl="node1" presStyleIdx="1" presStyleCnt="4">
        <dgm:presLayoutVars>
          <dgm:bulletEnabled val="1"/>
        </dgm:presLayoutVars>
      </dgm:prSet>
      <dgm:spPr/>
      <dgm:t>
        <a:bodyPr/>
        <a:lstStyle/>
        <a:p>
          <a:endParaRPr lang="es-MX"/>
        </a:p>
      </dgm:t>
    </dgm:pt>
    <dgm:pt modelId="{212CCD21-A66B-4A3A-9519-C06E376D6DBA}" type="pres">
      <dgm:prSet presAssocID="{CBC3CAEF-B3AC-4B3F-A894-0649809B467B}" presName="sibTrans" presStyleCnt="0"/>
      <dgm:spPr/>
    </dgm:pt>
    <dgm:pt modelId="{6AA4837F-B7A1-406B-926E-132D93CC5DE9}" type="pres">
      <dgm:prSet presAssocID="{2922084B-1A31-4F09-A30C-1B27B289F1D4}" presName="node" presStyleLbl="node1" presStyleIdx="2" presStyleCnt="4">
        <dgm:presLayoutVars>
          <dgm:bulletEnabled val="1"/>
        </dgm:presLayoutVars>
      </dgm:prSet>
      <dgm:spPr/>
      <dgm:t>
        <a:bodyPr/>
        <a:lstStyle/>
        <a:p>
          <a:endParaRPr lang="es-MX"/>
        </a:p>
      </dgm:t>
    </dgm:pt>
    <dgm:pt modelId="{893011EA-D466-4DC1-ACFC-B76CFB6F5D39}" type="pres">
      <dgm:prSet presAssocID="{AD73F3D2-0FAA-4518-AE65-DA3A368A4EDE}" presName="sibTrans" presStyleCnt="0"/>
      <dgm:spPr/>
    </dgm:pt>
    <dgm:pt modelId="{4711E441-A7E5-4AA5-8CCD-E392A4FA498D}" type="pres">
      <dgm:prSet presAssocID="{375796DF-0729-4557-BB27-1BF47B142A96}" presName="node" presStyleLbl="node1" presStyleIdx="3" presStyleCnt="4" custScaleX="103029" custLinFactNeighborX="10" custLinFactNeighborY="-8333">
        <dgm:presLayoutVars>
          <dgm:bulletEnabled val="1"/>
        </dgm:presLayoutVars>
      </dgm:prSet>
      <dgm:spPr/>
      <dgm:t>
        <a:bodyPr/>
        <a:lstStyle/>
        <a:p>
          <a:endParaRPr lang="es-MX"/>
        </a:p>
      </dgm:t>
    </dgm:pt>
  </dgm:ptLst>
  <dgm:cxnLst>
    <dgm:cxn modelId="{669AE54A-A694-4C9E-9936-7192521C4EAA}" srcId="{48262DB1-D3FA-44B3-B0A9-70BDFC221702}" destId="{375796DF-0729-4557-BB27-1BF47B142A96}" srcOrd="3" destOrd="0" parTransId="{79D2F60A-3A39-4D54-A090-E01EF2C08550}" sibTransId="{278236C6-0B80-493B-A063-0D155212E23A}"/>
    <dgm:cxn modelId="{35E473B3-44ED-46EF-90E7-7B8BECB227D6}" type="presOf" srcId="{375796DF-0729-4557-BB27-1BF47B142A96}" destId="{4711E441-A7E5-4AA5-8CCD-E392A4FA498D}" srcOrd="0" destOrd="0" presId="urn:microsoft.com/office/officeart/2005/8/layout/default#1"/>
    <dgm:cxn modelId="{BFCC7CE9-EE12-4881-924C-5D0018F7E03D}" srcId="{48262DB1-D3FA-44B3-B0A9-70BDFC221702}" destId="{07F52103-2434-4A8C-BB0F-97C6E6AC6857}" srcOrd="0" destOrd="0" parTransId="{28B95C1D-00CA-4264-942E-94CDBD0774D2}" sibTransId="{DAF9C885-F1E2-485E-8728-D025F168DE32}"/>
    <dgm:cxn modelId="{2BE21698-E5AD-4ABD-BD8D-F7B6CC9F2C62}" type="presOf" srcId="{2922084B-1A31-4F09-A30C-1B27B289F1D4}" destId="{6AA4837F-B7A1-406B-926E-132D93CC5DE9}" srcOrd="0" destOrd="0" presId="urn:microsoft.com/office/officeart/2005/8/layout/default#1"/>
    <dgm:cxn modelId="{CC3AC244-9E85-40EB-9CB6-A67BCFF5AFA2}" srcId="{48262DB1-D3FA-44B3-B0A9-70BDFC221702}" destId="{2922084B-1A31-4F09-A30C-1B27B289F1D4}" srcOrd="2" destOrd="0" parTransId="{8C45FEEB-0C65-4795-9CB8-46875C4E023A}" sibTransId="{AD73F3D2-0FAA-4518-AE65-DA3A368A4EDE}"/>
    <dgm:cxn modelId="{D16E891B-2589-4987-8552-DEAD1A0701C2}" type="presOf" srcId="{72E58564-ACA9-4DF9-B036-83C03C3B9A2D}" destId="{E5E19839-7832-4815-9AE8-2A6F24EF8798}" srcOrd="0" destOrd="0" presId="urn:microsoft.com/office/officeart/2005/8/layout/default#1"/>
    <dgm:cxn modelId="{5FD6DC3C-9213-40E9-956F-A90A68339491}" type="presOf" srcId="{07F52103-2434-4A8C-BB0F-97C6E6AC6857}" destId="{EEB4C4D7-D19E-47C8-9736-9D14C5DDA671}" srcOrd="0" destOrd="0" presId="urn:microsoft.com/office/officeart/2005/8/layout/default#1"/>
    <dgm:cxn modelId="{3A4AE139-4971-41BD-BE2A-0D533DAB6C91}" type="presOf" srcId="{48262DB1-D3FA-44B3-B0A9-70BDFC221702}" destId="{EB0F72AF-20A2-4AD0-B40A-122E40FED969}" srcOrd="0" destOrd="0" presId="urn:microsoft.com/office/officeart/2005/8/layout/default#1"/>
    <dgm:cxn modelId="{18DEAB53-6D35-4A5B-B3AA-60992D5D277E}" srcId="{48262DB1-D3FA-44B3-B0A9-70BDFC221702}" destId="{72E58564-ACA9-4DF9-B036-83C03C3B9A2D}" srcOrd="1" destOrd="0" parTransId="{EEED09E9-DC23-4E4E-B2AD-4940DC8F66EA}" sibTransId="{CBC3CAEF-B3AC-4B3F-A894-0649809B467B}"/>
    <dgm:cxn modelId="{F3FD76B1-E1DA-4157-AAA4-CCB6F4F50004}" type="presParOf" srcId="{EB0F72AF-20A2-4AD0-B40A-122E40FED969}" destId="{EEB4C4D7-D19E-47C8-9736-9D14C5DDA671}" srcOrd="0" destOrd="0" presId="urn:microsoft.com/office/officeart/2005/8/layout/default#1"/>
    <dgm:cxn modelId="{5486F40D-CEA7-49EE-BBB6-39D95937858E}" type="presParOf" srcId="{EB0F72AF-20A2-4AD0-B40A-122E40FED969}" destId="{62E29AD7-6F56-4E8B-A552-E4118F8DBDC6}" srcOrd="1" destOrd="0" presId="urn:microsoft.com/office/officeart/2005/8/layout/default#1"/>
    <dgm:cxn modelId="{DADD8836-64ED-4979-B539-33E9AB41B1EB}" type="presParOf" srcId="{EB0F72AF-20A2-4AD0-B40A-122E40FED969}" destId="{E5E19839-7832-4815-9AE8-2A6F24EF8798}" srcOrd="2" destOrd="0" presId="urn:microsoft.com/office/officeart/2005/8/layout/default#1"/>
    <dgm:cxn modelId="{D9290322-0EE7-4185-9E50-7BF6777ADD66}" type="presParOf" srcId="{EB0F72AF-20A2-4AD0-B40A-122E40FED969}" destId="{212CCD21-A66B-4A3A-9519-C06E376D6DBA}" srcOrd="3" destOrd="0" presId="urn:microsoft.com/office/officeart/2005/8/layout/default#1"/>
    <dgm:cxn modelId="{6CA8A693-B477-4E7A-8D9F-5B558E68829D}" type="presParOf" srcId="{EB0F72AF-20A2-4AD0-B40A-122E40FED969}" destId="{6AA4837F-B7A1-406B-926E-132D93CC5DE9}" srcOrd="4" destOrd="0" presId="urn:microsoft.com/office/officeart/2005/8/layout/default#1"/>
    <dgm:cxn modelId="{97BDF105-332D-4A12-A51E-7CCC1B4D6355}" type="presParOf" srcId="{EB0F72AF-20A2-4AD0-B40A-122E40FED969}" destId="{893011EA-D466-4DC1-ACFC-B76CFB6F5D39}" srcOrd="5" destOrd="0" presId="urn:microsoft.com/office/officeart/2005/8/layout/default#1"/>
    <dgm:cxn modelId="{F86B2F32-895F-474E-9CA8-DAECC8F99D8A}" type="presParOf" srcId="{EB0F72AF-20A2-4AD0-B40A-122E40FED969}" destId="{4711E441-A7E5-4AA5-8CCD-E392A4FA498D}" srcOrd="6" destOrd="0" presId="urn:microsoft.com/office/officeart/2005/8/layout/defaul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EB4C4D7-D19E-47C8-9736-9D14C5DDA671}">
      <dsp:nvSpPr>
        <dsp:cNvPr id="0" name=""/>
        <dsp:cNvSpPr/>
      </dsp:nvSpPr>
      <dsp:spPr>
        <a:xfrm>
          <a:off x="78581" y="173"/>
          <a:ext cx="3094136" cy="1856482"/>
        </a:xfrm>
        <a:prstGeom prst="rect">
          <a:avLst/>
        </a:prstGeom>
        <a:solidFill>
          <a:schemeClr val="accent1">
            <a:hueOff val="0"/>
            <a:satOff val="0"/>
            <a:lumOff val="0"/>
            <a:alphaOff val="0"/>
          </a:schemeClr>
        </a:solidFill>
        <a:ln w="17145" cap="flat" cmpd="sng" algn="ctr">
          <a:solidFill>
            <a:schemeClr val="lt1">
              <a:hueOff val="0"/>
              <a:satOff val="0"/>
              <a:lumOff val="0"/>
              <a:alphaOff val="0"/>
            </a:schemeClr>
          </a:solidFill>
          <a:prstDash val="solid"/>
        </a:ln>
        <a:effectLst>
          <a:glow rad="228600">
            <a:schemeClr val="accent2">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S" sz="3200" kern="1200" dirty="0"/>
            <a:t>MUERTE BIOLÓGICA</a:t>
          </a:r>
        </a:p>
      </dsp:txBody>
      <dsp:txXfrm>
        <a:off x="78581" y="173"/>
        <a:ext cx="3094136" cy="1856482"/>
      </dsp:txXfrm>
    </dsp:sp>
    <dsp:sp modelId="{E5E19839-7832-4815-9AE8-2A6F24EF8798}">
      <dsp:nvSpPr>
        <dsp:cNvPr id="0" name=""/>
        <dsp:cNvSpPr/>
      </dsp:nvSpPr>
      <dsp:spPr>
        <a:xfrm>
          <a:off x="3482131" y="173"/>
          <a:ext cx="3094136" cy="1856482"/>
        </a:xfrm>
        <a:prstGeom prst="rect">
          <a:avLst/>
        </a:prstGeom>
        <a:solidFill>
          <a:schemeClr val="accent1">
            <a:hueOff val="0"/>
            <a:satOff val="0"/>
            <a:lumOff val="0"/>
            <a:alphaOff val="0"/>
          </a:schemeClr>
        </a:solidFill>
        <a:ln w="17145" cap="flat" cmpd="sng" algn="ctr">
          <a:solidFill>
            <a:schemeClr val="lt1">
              <a:hueOff val="0"/>
              <a:satOff val="0"/>
              <a:lumOff val="0"/>
              <a:alphaOff val="0"/>
            </a:schemeClr>
          </a:solidFill>
          <a:prstDash val="solid"/>
        </a:ln>
        <a:effectLst>
          <a:glow rad="228600">
            <a:schemeClr val="accent2">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S" sz="3200" kern="1200" dirty="0"/>
            <a:t>MUERTE PSIQUICA</a:t>
          </a:r>
        </a:p>
      </dsp:txBody>
      <dsp:txXfrm>
        <a:off x="3482131" y="173"/>
        <a:ext cx="3094136" cy="1856482"/>
      </dsp:txXfrm>
    </dsp:sp>
    <dsp:sp modelId="{6AA4837F-B7A1-406B-926E-132D93CC5DE9}">
      <dsp:nvSpPr>
        <dsp:cNvPr id="0" name=""/>
        <dsp:cNvSpPr/>
      </dsp:nvSpPr>
      <dsp:spPr>
        <a:xfrm>
          <a:off x="6885682" y="173"/>
          <a:ext cx="3094136" cy="1856482"/>
        </a:xfrm>
        <a:prstGeom prst="rect">
          <a:avLst/>
        </a:prstGeom>
        <a:solidFill>
          <a:schemeClr val="accent1">
            <a:hueOff val="0"/>
            <a:satOff val="0"/>
            <a:lumOff val="0"/>
            <a:alphaOff val="0"/>
          </a:schemeClr>
        </a:solidFill>
        <a:ln w="17145" cap="flat" cmpd="sng" algn="ctr">
          <a:solidFill>
            <a:schemeClr val="lt1">
              <a:hueOff val="0"/>
              <a:satOff val="0"/>
              <a:lumOff val="0"/>
              <a:alphaOff val="0"/>
            </a:schemeClr>
          </a:solidFill>
          <a:prstDash val="solid"/>
        </a:ln>
        <a:effectLst>
          <a:glow rad="228600">
            <a:schemeClr val="accent2">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S" sz="3200" kern="1200" dirty="0"/>
            <a:t>MUERTE SOCIAL</a:t>
          </a:r>
        </a:p>
      </dsp:txBody>
      <dsp:txXfrm>
        <a:off x="6885682" y="173"/>
        <a:ext cx="3094136" cy="1856482"/>
      </dsp:txXfrm>
    </dsp:sp>
    <dsp:sp modelId="{4711E441-A7E5-4AA5-8CCD-E392A4FA498D}">
      <dsp:nvSpPr>
        <dsp:cNvPr id="0" name=""/>
        <dsp:cNvSpPr/>
      </dsp:nvSpPr>
      <dsp:spPr>
        <a:xfrm>
          <a:off x="3435580" y="2011368"/>
          <a:ext cx="3187858" cy="1856482"/>
        </a:xfrm>
        <a:prstGeom prst="rect">
          <a:avLst/>
        </a:prstGeom>
        <a:solidFill>
          <a:schemeClr val="accent1">
            <a:hueOff val="0"/>
            <a:satOff val="0"/>
            <a:lumOff val="0"/>
            <a:alphaOff val="0"/>
          </a:schemeClr>
        </a:solidFill>
        <a:ln w="17145" cap="flat" cmpd="sng" algn="ctr">
          <a:solidFill>
            <a:schemeClr val="lt1">
              <a:hueOff val="0"/>
              <a:satOff val="0"/>
              <a:lumOff val="0"/>
              <a:alphaOff val="0"/>
            </a:schemeClr>
          </a:solidFill>
          <a:prstDash val="solid"/>
        </a:ln>
        <a:effectLst>
          <a:glow rad="228600">
            <a:schemeClr val="accent2">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S" sz="2800" kern="1200" dirty="0"/>
            <a:t>MUERTE ESPIRTUAL</a:t>
          </a:r>
        </a:p>
      </dsp:txBody>
      <dsp:txXfrm>
        <a:off x="3435580" y="2011368"/>
        <a:ext cx="3187858" cy="1856482"/>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C1779E-4A4E-4F46-B93D-74A608913AA6}" type="datetimeFigureOut">
              <a:rPr lang="es-MX" smtClean="0"/>
              <a:pPr/>
              <a:t>06/12/2016</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2C9984-85FC-48FA-BD37-C9BDD65C6D6E}" type="slidenum">
              <a:rPr lang="es-MX" smtClean="0"/>
              <a:pPr/>
              <a:t>‹Nº›</a:t>
            </a:fld>
            <a:endParaRPr lang="es-MX"/>
          </a:p>
        </p:txBody>
      </p:sp>
    </p:spTree>
    <p:extLst>
      <p:ext uri="{BB962C8B-B14F-4D97-AF65-F5344CB8AC3E}">
        <p14:creationId xmlns="" xmlns:p14="http://schemas.microsoft.com/office/powerpoint/2010/main" val="245456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F03EAA1-E2B6-4555-9FF2-3D48E78F24AC}" type="slidenum">
              <a:rPr kumimoji="0" lang="es-ES" sz="1200" b="0" i="0" u="none" strike="noStrike" kern="1200" cap="none" spc="0" normalizeH="0" baseline="0" noProof="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s-E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 xmlns:p14="http://schemas.microsoft.com/office/powerpoint/2010/main" val="30121245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BA2C9984-85FC-48FA-BD37-C9BDD65C6D6E}" type="slidenum">
              <a:rPr lang="es-MX" smtClean="0"/>
              <a:pPr/>
              <a:t>24</a:t>
            </a:fld>
            <a:endParaRPr lang="es-MX"/>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F03EAA1-E2B6-4555-9FF2-3D48E78F24AC}" type="slidenum">
              <a:rPr kumimoji="0" lang="es-ES" sz="1200" b="0" i="0" u="none" strike="noStrike" kern="1200" cap="none" spc="0" normalizeH="0" baseline="0" noProof="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s-E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 xmlns:p14="http://schemas.microsoft.com/office/powerpoint/2010/main" val="3377803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F03EAA1-E2B6-4555-9FF2-3D48E78F24AC}" type="slidenum">
              <a:rPr kumimoji="0" lang="es-ES" sz="1200" b="0" i="0" u="none" strike="noStrike" kern="1200" cap="none" spc="0" normalizeH="0" baseline="0" noProof="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s-E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 xmlns:p14="http://schemas.microsoft.com/office/powerpoint/2010/main" val="2032945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F03EAA1-E2B6-4555-9FF2-3D48E78F24AC}" type="slidenum">
              <a:rPr kumimoji="0" lang="es-ES" sz="1200" b="0" i="0" u="none" strike="noStrike" kern="1200" cap="none" spc="0" normalizeH="0" baseline="0" noProof="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s-E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 xmlns:p14="http://schemas.microsoft.com/office/powerpoint/2010/main" val="2384621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F03EAA1-E2B6-4555-9FF2-3D48E78F24AC}" type="slidenum">
              <a:rPr kumimoji="0" lang="es-ES" sz="1200" b="0" i="0" u="none" strike="noStrike" kern="1200" cap="none" spc="0" normalizeH="0" baseline="0" noProof="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s-E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 xmlns:p14="http://schemas.microsoft.com/office/powerpoint/2010/main" val="2135317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F03EAA1-E2B6-4555-9FF2-3D48E78F24AC}" type="slidenum">
              <a:rPr kumimoji="0" lang="es-ES" sz="1200" b="0" i="0" u="none" strike="noStrike" kern="1200" cap="none" spc="0" normalizeH="0" baseline="0" noProof="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s-E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 xmlns:p14="http://schemas.microsoft.com/office/powerpoint/2010/main" val="2530748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F03EAA1-E2B6-4555-9FF2-3D48E78F24AC}" type="slidenum">
              <a:rPr kumimoji="0" lang="es-ES" sz="1200" b="0" i="0" u="none" strike="noStrike" kern="1200" cap="none" spc="0" normalizeH="0" baseline="0" noProof="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s-E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 xmlns:p14="http://schemas.microsoft.com/office/powerpoint/2010/main" val="119202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F03EAA1-E2B6-4555-9FF2-3D48E78F24AC}" type="slidenum">
              <a:rPr kumimoji="0" lang="es-ES" sz="1200" b="0" i="0" u="none" strike="noStrike" kern="1200" cap="none" spc="0" normalizeH="0" baseline="0" noProof="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s-E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 xmlns:p14="http://schemas.microsoft.com/office/powerpoint/2010/main" val="40383284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F03EAA1-E2B6-4555-9FF2-3D48E78F24AC}" type="slidenum">
              <a:rPr kumimoji="0" lang="es-ES" sz="1200" b="0" i="0" u="none" strike="noStrike" kern="1200" cap="none" spc="0" normalizeH="0" baseline="0" noProof="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s-E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 xmlns:p14="http://schemas.microsoft.com/office/powerpoint/2010/main" val="3600208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‹Nº›</a:t>
            </a:fld>
            <a:endParaRPr lang="en-US" dirty="0"/>
          </a:p>
        </p:txBody>
      </p:sp>
    </p:spTree>
    <p:extLst>
      <p:ext uri="{BB962C8B-B14F-4D97-AF65-F5344CB8AC3E}">
        <p14:creationId xmlns="" xmlns:p14="http://schemas.microsoft.com/office/powerpoint/2010/main" val="2334690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Tree>
    <p:extLst>
      <p:ext uri="{BB962C8B-B14F-4D97-AF65-F5344CB8AC3E}">
        <p14:creationId xmlns="" xmlns:p14="http://schemas.microsoft.com/office/powerpoint/2010/main" val="3696127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 xmlns:p14="http://schemas.microsoft.com/office/powerpoint/2010/main" val="29453343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extLst>
      <p:ext uri="{BB962C8B-B14F-4D97-AF65-F5344CB8AC3E}">
        <p14:creationId xmlns="" xmlns:p14="http://schemas.microsoft.com/office/powerpoint/2010/main" val="40952725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 xmlns:p14="http://schemas.microsoft.com/office/powerpoint/2010/main" val="27997653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extLst>
      <p:ext uri="{BB962C8B-B14F-4D97-AF65-F5344CB8AC3E}">
        <p14:creationId xmlns="" xmlns:p14="http://schemas.microsoft.com/office/powerpoint/2010/main" val="8426205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extLst>
      <p:ext uri="{BB962C8B-B14F-4D97-AF65-F5344CB8AC3E}">
        <p14:creationId xmlns="" xmlns:p14="http://schemas.microsoft.com/office/powerpoint/2010/main" val="23745433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extLst>
      <p:ext uri="{BB962C8B-B14F-4D97-AF65-F5344CB8AC3E}">
        <p14:creationId xmlns="" xmlns:p14="http://schemas.microsoft.com/office/powerpoint/2010/main" val="17117577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extLst>
      <p:ext uri="{BB962C8B-B14F-4D97-AF65-F5344CB8AC3E}">
        <p14:creationId xmlns="" xmlns:p14="http://schemas.microsoft.com/office/powerpoint/2010/main" val="15698088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extLst>
      <p:ext uri="{BB962C8B-B14F-4D97-AF65-F5344CB8AC3E}">
        <p14:creationId xmlns="" xmlns:p14="http://schemas.microsoft.com/office/powerpoint/2010/main" val="29303517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extLst>
      <p:ext uri="{BB962C8B-B14F-4D97-AF65-F5344CB8AC3E}">
        <p14:creationId xmlns="" xmlns:p14="http://schemas.microsoft.com/office/powerpoint/2010/main" val="3318459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extLst>
      <p:ext uri="{BB962C8B-B14F-4D97-AF65-F5344CB8AC3E}">
        <p14:creationId xmlns="" xmlns:p14="http://schemas.microsoft.com/office/powerpoint/2010/main" val="30424174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pPr/>
              <a:t>12/6/2016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pPr/>
              <a:t>‹Nº›</a:t>
            </a:fld>
            <a:endParaRPr lang="en-US" dirty="0"/>
          </a:p>
        </p:txBody>
      </p:sp>
    </p:spTree>
    <p:extLst>
      <p:ext uri="{BB962C8B-B14F-4D97-AF65-F5344CB8AC3E}">
        <p14:creationId xmlns="" xmlns:p14="http://schemas.microsoft.com/office/powerpoint/2010/main" val="13941924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extLst>
      <p:ext uri="{BB962C8B-B14F-4D97-AF65-F5344CB8AC3E}">
        <p14:creationId xmlns="" xmlns:p14="http://schemas.microsoft.com/office/powerpoint/2010/main" val="8321766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extLst>
      <p:ext uri="{BB962C8B-B14F-4D97-AF65-F5344CB8AC3E}">
        <p14:creationId xmlns="" xmlns:p14="http://schemas.microsoft.com/office/powerpoint/2010/main" val="36191635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extLst>
      <p:ext uri="{BB962C8B-B14F-4D97-AF65-F5344CB8AC3E}">
        <p14:creationId xmlns="" xmlns:p14="http://schemas.microsoft.com/office/powerpoint/2010/main" val="12659847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42A54C80-263E-416B-A8E0-580EDEADCBDC}" type="datetimeFigureOut">
              <a:rPr lang="en-US" dirty="0"/>
              <a:pPr/>
              <a:t>12/6/2016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pPr/>
              <a:t>‹Nº›</a:t>
            </a:fld>
            <a:endParaRPr lang="en-US" dirty="0"/>
          </a:p>
        </p:txBody>
      </p:sp>
    </p:spTree>
    <p:extLst>
      <p:ext uri="{BB962C8B-B14F-4D97-AF65-F5344CB8AC3E}">
        <p14:creationId xmlns="" xmlns:p14="http://schemas.microsoft.com/office/powerpoint/2010/main" val="11040174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extLst>
      <p:ext uri="{BB962C8B-B14F-4D97-AF65-F5344CB8AC3E}">
        <p14:creationId xmlns="" xmlns:p14="http://schemas.microsoft.com/office/powerpoint/2010/main" val="12500991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extLst>
      <p:ext uri="{BB962C8B-B14F-4D97-AF65-F5344CB8AC3E}">
        <p14:creationId xmlns="" xmlns:p14="http://schemas.microsoft.com/office/powerpoint/2010/main" val="429499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 xmlns:p14="http://schemas.microsoft.com/office/powerpoint/2010/main" val="5141996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extLst>
      <p:ext uri="{BB962C8B-B14F-4D97-AF65-F5344CB8AC3E}">
        <p14:creationId xmlns="" xmlns:p14="http://schemas.microsoft.com/office/powerpoint/2010/main" val="29846557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 xmlns:p14="http://schemas.microsoft.com/office/powerpoint/2010/main" val="3181346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Tree>
    <p:extLst>
      <p:ext uri="{BB962C8B-B14F-4D97-AF65-F5344CB8AC3E}">
        <p14:creationId xmlns="" xmlns:p14="http://schemas.microsoft.com/office/powerpoint/2010/main" val="31157625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extLst>
      <p:ext uri="{BB962C8B-B14F-4D97-AF65-F5344CB8AC3E}">
        <p14:creationId xmlns="" xmlns:p14="http://schemas.microsoft.com/office/powerpoint/2010/main" val="38439388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pPr/>
              <a:t>12/6/2016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pPr/>
              <a:t>‹Nº›</a:t>
            </a:fld>
            <a:endParaRPr lang="en-US" dirty="0"/>
          </a:p>
        </p:txBody>
      </p:sp>
    </p:spTree>
    <p:extLst>
      <p:ext uri="{BB962C8B-B14F-4D97-AF65-F5344CB8AC3E}">
        <p14:creationId xmlns="" xmlns:p14="http://schemas.microsoft.com/office/powerpoint/2010/main" val="6107418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extLst>
      <p:ext uri="{BB962C8B-B14F-4D97-AF65-F5344CB8AC3E}">
        <p14:creationId xmlns="" xmlns:p14="http://schemas.microsoft.com/office/powerpoint/2010/main" val="14855945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7367166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 xmlns:p14="http://schemas.microsoft.com/office/powerpoint/2010/main" val="3309833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pPr/>
              <a:t>12/6/2016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5560301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12/6/2016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 xmlns:p14="http://schemas.microsoft.com/office/powerpoint/2010/main" val="1562422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12/6/2016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 xmlns:p14="http://schemas.microsoft.com/office/powerpoint/2010/main" val="9687782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pPr/>
              <a:t>12/6/2016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 xmlns:p14="http://schemas.microsoft.com/office/powerpoint/2010/main" val="3572997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8A87A34-81AB-432B-8DAE-1953F412C126}" type="datetimeFigureOut">
              <a:rPr lang="en-US" smtClean="0"/>
              <a:pPr/>
              <a:t>12/6/2016</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 xmlns:p14="http://schemas.microsoft.com/office/powerpoint/2010/main" val="1722451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‹Nº›</a:t>
            </a:fld>
            <a:endParaRPr lang="en-US" dirty="0"/>
          </a:p>
        </p:txBody>
      </p:sp>
    </p:spTree>
    <p:extLst>
      <p:ext uri="{BB962C8B-B14F-4D97-AF65-F5344CB8AC3E}">
        <p14:creationId xmlns="" xmlns:p14="http://schemas.microsoft.com/office/powerpoint/2010/main" val="802823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8A87A34-81AB-432B-8DAE-1953F412C126}" type="datetimeFigureOut">
              <a:rPr lang="en-US" smtClean="0"/>
              <a:pPr/>
              <a:t>12/6/2016</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D22F896-40B5-4ADD-8801-0D06FADFA095}" type="slidenum">
              <a:rPr lang="en-US" smtClean="0"/>
              <a:pPr/>
              <a:t>‹Nº›</a:t>
            </a:fld>
            <a:endParaRPr lang="en-US" dirty="0"/>
          </a:p>
        </p:txBody>
      </p:sp>
    </p:spTree>
    <p:extLst>
      <p:ext uri="{BB962C8B-B14F-4D97-AF65-F5344CB8AC3E}">
        <p14:creationId xmlns="" xmlns:p14="http://schemas.microsoft.com/office/powerpoint/2010/main" val="22037284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pPr/>
              <a:t>12/6/2016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 xmlns:p14="http://schemas.microsoft.com/office/powerpoint/2010/main" val="23624721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 xmlns:p14="http://schemas.microsoft.com/office/powerpoint/2010/main" val="23093338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 xmlns:p14="http://schemas.microsoft.com/office/powerpoint/2010/main" val="3275582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‹Nº›</a:t>
            </a:fld>
            <a:endParaRPr lang="en-US" dirty="0"/>
          </a:p>
        </p:txBody>
      </p:sp>
    </p:spTree>
    <p:extLst>
      <p:ext uri="{BB962C8B-B14F-4D97-AF65-F5344CB8AC3E}">
        <p14:creationId xmlns="" xmlns:p14="http://schemas.microsoft.com/office/powerpoint/2010/main" val="2143460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extLst>
      <p:ext uri="{BB962C8B-B14F-4D97-AF65-F5344CB8AC3E}">
        <p14:creationId xmlns="" xmlns:p14="http://schemas.microsoft.com/office/powerpoint/2010/main" val="594650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extLst>
      <p:ext uri="{BB962C8B-B14F-4D97-AF65-F5344CB8AC3E}">
        <p14:creationId xmlns="" xmlns:p14="http://schemas.microsoft.com/office/powerpoint/2010/main" val="4236128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extLst>
      <p:ext uri="{BB962C8B-B14F-4D97-AF65-F5344CB8AC3E}">
        <p14:creationId xmlns="" xmlns:p14="http://schemas.microsoft.com/office/powerpoint/2010/main" val="1529773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extLst>
      <p:ext uri="{BB962C8B-B14F-4D97-AF65-F5344CB8AC3E}">
        <p14:creationId xmlns="" xmlns:p14="http://schemas.microsoft.com/office/powerpoint/2010/main" val="3075032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3.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12/6/2016</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‹Nº›</a:t>
            </a:fld>
            <a:endParaRPr lang="en-US" dirty="0"/>
          </a:p>
        </p:txBody>
      </p:sp>
    </p:spTree>
    <p:extLst>
      <p:ext uri="{BB962C8B-B14F-4D97-AF65-F5344CB8AC3E}">
        <p14:creationId xmlns="" xmlns:p14="http://schemas.microsoft.com/office/powerpoint/2010/main" val="1910729058"/>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12/6/2016</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‹Nº›</a:t>
            </a:fld>
            <a:endParaRPr lang="en-US" dirty="0"/>
          </a:p>
        </p:txBody>
      </p:sp>
    </p:spTree>
    <p:extLst>
      <p:ext uri="{BB962C8B-B14F-4D97-AF65-F5344CB8AC3E}">
        <p14:creationId xmlns="" xmlns:p14="http://schemas.microsoft.com/office/powerpoint/2010/main" val="1617729885"/>
      </p:ext>
    </p:extLst>
  </p:cSld>
  <p:clrMap bg1="dk1" tx1="lt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8A87A34-81AB-432B-8DAE-1953F412C126}" type="datetimeFigureOut">
              <a:rPr lang="en-US" smtClean="0"/>
              <a:pPr/>
              <a:t>12/6/2016</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D22F896-40B5-4ADD-8801-0D06FADFA095}" type="slidenum">
              <a:rPr lang="en-US" smtClean="0"/>
              <a:pPr/>
              <a:t>‹Nº›</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956279167"/>
      </p:ext>
    </p:extLst>
  </p:cSld>
  <p:clrMap bg1="dk1" tx1="lt1" bg2="dk2"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8.xml"/><Relationship Id="rId5" Type="http://schemas.openxmlformats.org/officeDocument/2006/relationships/image" Target="../media/image2.pn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8.xml"/><Relationship Id="rId5" Type="http://schemas.openxmlformats.org/officeDocument/2006/relationships/image" Target="../media/image14.jpe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3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4.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589213" y="940158"/>
            <a:ext cx="8915399" cy="1584101"/>
          </a:xfrm>
        </p:spPr>
        <p:txBody>
          <a:bodyPr>
            <a:normAutofit/>
          </a:bodyPr>
          <a:lstStyle/>
          <a:p>
            <a:r>
              <a:rPr lang="es-MX" sz="3200" b="1" dirty="0"/>
              <a:t>EL PERDON EN ELABORACION DEL DUELO</a:t>
            </a:r>
          </a:p>
        </p:txBody>
      </p:sp>
      <p:sp>
        <p:nvSpPr>
          <p:cNvPr id="3" name="Subtítulo 2"/>
          <p:cNvSpPr>
            <a:spLocks noGrp="1"/>
          </p:cNvSpPr>
          <p:nvPr>
            <p:ph type="subTitle" idx="1"/>
          </p:nvPr>
        </p:nvSpPr>
        <p:spPr>
          <a:xfrm>
            <a:off x="2589213" y="3322749"/>
            <a:ext cx="8915399" cy="2580913"/>
          </a:xfrm>
        </p:spPr>
        <p:txBody>
          <a:bodyPr/>
          <a:lstStyle/>
          <a:p>
            <a:endParaRPr lang="es-MX" dirty="0"/>
          </a:p>
        </p:txBody>
      </p:sp>
      <p:pic>
        <p:nvPicPr>
          <p:cNvPr id="4" name="Imagen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687909" y="3691105"/>
            <a:ext cx="3374265" cy="2039761"/>
          </a:xfrm>
          <a:prstGeom prst="rect">
            <a:avLst/>
          </a:prstGeom>
        </p:spPr>
      </p:pic>
    </p:spTree>
    <p:extLst>
      <p:ext uri="{BB962C8B-B14F-4D97-AF65-F5344CB8AC3E}">
        <p14:creationId xmlns="" xmlns:p14="http://schemas.microsoft.com/office/powerpoint/2010/main" val="4284372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07067" y="2404534"/>
            <a:ext cx="7766936" cy="1646302"/>
          </a:xfrm>
        </p:spPr>
        <p:txBody>
          <a:bodyPr/>
          <a:lstStyle/>
          <a:p>
            <a:r>
              <a:rPr lang="es-MX" dirty="0"/>
              <a:t>LA ESPIRITUALIDAD Y LA TANATOLOGÍA</a:t>
            </a:r>
          </a:p>
        </p:txBody>
      </p:sp>
      <p:sp>
        <p:nvSpPr>
          <p:cNvPr id="3" name="Subtítulo 2"/>
          <p:cNvSpPr>
            <a:spLocks noGrp="1"/>
          </p:cNvSpPr>
          <p:nvPr>
            <p:ph type="subTitle" idx="1"/>
          </p:nvPr>
        </p:nvSpPr>
        <p:spPr>
          <a:xfrm>
            <a:off x="1507067" y="4050833"/>
            <a:ext cx="7766936" cy="1096899"/>
          </a:xfrm>
        </p:spPr>
        <p:txBody>
          <a:bodyPr/>
          <a:lstStyle/>
          <a:p>
            <a:r>
              <a:rPr lang="es-MX" dirty="0"/>
              <a:t>El ser humano está constituido como cuerpo, alma, mente, y espíritu, por lo tanto cualquiera de estas áreas que se fuera a descuidar hará que de alguna manera no podamos tener una vida completamente integral.</a:t>
            </a:r>
          </a:p>
        </p:txBody>
      </p:sp>
      <p:pic>
        <p:nvPicPr>
          <p:cNvPr id="5" name="Imagen 4"/>
          <p:cNvPicPr>
            <a:picLocks noChangeAspect="1"/>
          </p:cNvPicPr>
          <p:nvPr/>
        </p:nvPicPr>
        <p:blipFill>
          <a:blip r:embed="rId2"/>
          <a:stretch>
            <a:fillRect/>
          </a:stretch>
        </p:blipFill>
        <p:spPr>
          <a:xfrm>
            <a:off x="4129012" y="387340"/>
            <a:ext cx="3208788" cy="2115668"/>
          </a:xfrm>
          <a:prstGeom prst="rect">
            <a:avLst/>
          </a:prstGeom>
        </p:spPr>
      </p:pic>
    </p:spTree>
    <p:extLst>
      <p:ext uri="{BB962C8B-B14F-4D97-AF65-F5344CB8AC3E}">
        <p14:creationId xmlns="" xmlns:p14="http://schemas.microsoft.com/office/powerpoint/2010/main" val="4118118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3" y="609600"/>
            <a:ext cx="9619605" cy="1320800"/>
          </a:xfrm>
        </p:spPr>
        <p:txBody>
          <a:bodyPr>
            <a:normAutofit/>
          </a:bodyPr>
          <a:lstStyle/>
          <a:p>
            <a:r>
              <a:rPr lang="es-MX" sz="1800" dirty="0"/>
              <a:t/>
            </a:r>
            <a:br>
              <a:rPr lang="es-MX" sz="1800" dirty="0"/>
            </a:br>
            <a:r>
              <a:rPr lang="es-MX" sz="1800" dirty="0"/>
              <a:t>ALMA: </a:t>
            </a:r>
            <a:br>
              <a:rPr lang="es-MX" sz="1800" dirty="0"/>
            </a:br>
            <a:endParaRPr lang="es-MX" sz="1800" dirty="0"/>
          </a:p>
        </p:txBody>
      </p:sp>
      <p:sp>
        <p:nvSpPr>
          <p:cNvPr id="3" name="Marcador de contenido 2"/>
          <p:cNvSpPr>
            <a:spLocks noGrp="1"/>
          </p:cNvSpPr>
          <p:nvPr>
            <p:ph idx="1"/>
          </p:nvPr>
        </p:nvSpPr>
        <p:spPr>
          <a:xfrm>
            <a:off x="674814" y="1536888"/>
            <a:ext cx="8596668" cy="5208469"/>
          </a:xfrm>
        </p:spPr>
        <p:txBody>
          <a:bodyPr>
            <a:normAutofit lnSpcReduction="10000"/>
          </a:bodyPr>
          <a:lstStyle/>
          <a:p>
            <a:pPr marL="0" indent="0">
              <a:buNone/>
            </a:pPr>
            <a:r>
              <a:rPr lang="es-MX" dirty="0"/>
              <a:t> </a:t>
            </a:r>
          </a:p>
          <a:p>
            <a:pPr marL="0" indent="0">
              <a:buNone/>
            </a:pPr>
            <a:endParaRPr lang="es-MX" dirty="0"/>
          </a:p>
          <a:p>
            <a:pPr marL="0" indent="0">
              <a:buNone/>
            </a:pPr>
            <a:r>
              <a:rPr lang="es-MX" dirty="0"/>
              <a:t> </a:t>
            </a:r>
          </a:p>
          <a:p>
            <a:endParaRPr lang="es-MX" dirty="0"/>
          </a:p>
          <a:p>
            <a:endParaRPr lang="es-MX" dirty="0"/>
          </a:p>
          <a:p>
            <a:endParaRPr lang="es-MX" dirty="0"/>
          </a:p>
          <a:p>
            <a:endParaRPr lang="es-MX" dirty="0"/>
          </a:p>
          <a:p>
            <a:endParaRPr lang="es-MX" dirty="0"/>
          </a:p>
          <a:p>
            <a:endParaRPr lang="es-MX" dirty="0"/>
          </a:p>
          <a:p>
            <a:r>
              <a:rPr lang="es-MX" dirty="0"/>
              <a:t>ESPÍRITU</a:t>
            </a:r>
          </a:p>
          <a:p>
            <a:endParaRPr lang="es-MX" dirty="0"/>
          </a:p>
          <a:p>
            <a:r>
              <a:rPr lang="es-MX" dirty="0"/>
              <a:t>Es importante entender que ambos se refieren a la parte inmaterial del hombre, pero sólo el “espíritu” se refiere al caminar del hombre con Dios. El “alma” se refiere al caminar del hombre en el mundo, ambos material e inmaterial.</a:t>
            </a:r>
          </a:p>
          <a:p>
            <a:endParaRPr lang="es-MX" dirty="0"/>
          </a:p>
          <a:p>
            <a:endParaRPr lang="es-MX" dirty="0"/>
          </a:p>
        </p:txBody>
      </p:sp>
      <p:pic>
        <p:nvPicPr>
          <p:cNvPr id="4" name="Imagen 3"/>
          <p:cNvPicPr>
            <a:picLocks noChangeAspect="1"/>
          </p:cNvPicPr>
          <p:nvPr/>
        </p:nvPicPr>
        <p:blipFill>
          <a:blip r:embed="rId2"/>
          <a:stretch>
            <a:fillRect/>
          </a:stretch>
        </p:blipFill>
        <p:spPr>
          <a:xfrm>
            <a:off x="1908266" y="425077"/>
            <a:ext cx="997180" cy="1296334"/>
          </a:xfrm>
          <a:prstGeom prst="rect">
            <a:avLst/>
          </a:prstGeom>
        </p:spPr>
      </p:pic>
      <p:sp>
        <p:nvSpPr>
          <p:cNvPr id="7" name="Flecha: a la derecha 6"/>
          <p:cNvSpPr/>
          <p:nvPr/>
        </p:nvSpPr>
        <p:spPr>
          <a:xfrm>
            <a:off x="4136379" y="790974"/>
            <a:ext cx="1537252" cy="4179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pic>
        <p:nvPicPr>
          <p:cNvPr id="8" name="Imagen 7"/>
          <p:cNvPicPr>
            <a:picLocks noChangeAspect="1"/>
          </p:cNvPicPr>
          <p:nvPr/>
        </p:nvPicPr>
        <p:blipFill>
          <a:blip r:embed="rId2"/>
          <a:stretch>
            <a:fillRect/>
          </a:stretch>
        </p:blipFill>
        <p:spPr>
          <a:xfrm>
            <a:off x="4489955" y="4138657"/>
            <a:ext cx="997180" cy="1296334"/>
          </a:xfrm>
          <a:prstGeom prst="rect">
            <a:avLst/>
          </a:prstGeom>
        </p:spPr>
      </p:pic>
      <p:sp>
        <p:nvSpPr>
          <p:cNvPr id="10" name="Flecha: hacia arriba 9"/>
          <p:cNvSpPr/>
          <p:nvPr/>
        </p:nvSpPr>
        <p:spPr>
          <a:xfrm>
            <a:off x="4833149" y="3308501"/>
            <a:ext cx="120970" cy="73302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pic>
        <p:nvPicPr>
          <p:cNvPr id="11" name="Imagen 10"/>
          <p:cNvPicPr>
            <a:picLocks noChangeAspect="1"/>
          </p:cNvPicPr>
          <p:nvPr/>
        </p:nvPicPr>
        <p:blipFill>
          <a:blip r:embed="rId3"/>
          <a:stretch>
            <a:fillRect/>
          </a:stretch>
        </p:blipFill>
        <p:spPr>
          <a:xfrm>
            <a:off x="7095614" y="489382"/>
            <a:ext cx="1248603" cy="1232029"/>
          </a:xfrm>
          <a:prstGeom prst="rect">
            <a:avLst/>
          </a:prstGeom>
        </p:spPr>
      </p:pic>
      <p:pic>
        <p:nvPicPr>
          <p:cNvPr id="13" name="Imagen 12"/>
          <p:cNvPicPr>
            <a:picLocks noChangeAspect="1"/>
          </p:cNvPicPr>
          <p:nvPr/>
        </p:nvPicPr>
        <p:blipFill>
          <a:blip r:embed="rId4"/>
          <a:stretch>
            <a:fillRect/>
          </a:stretch>
        </p:blipFill>
        <p:spPr>
          <a:xfrm>
            <a:off x="4087920" y="2136240"/>
            <a:ext cx="1732397" cy="1067343"/>
          </a:xfrm>
          <a:prstGeom prst="rect">
            <a:avLst/>
          </a:prstGeom>
        </p:spPr>
      </p:pic>
      <p:pic>
        <p:nvPicPr>
          <p:cNvPr id="14" name="Imagen 13"/>
          <p:cNvPicPr>
            <a:picLocks noChangeAspect="1"/>
          </p:cNvPicPr>
          <p:nvPr/>
        </p:nvPicPr>
        <p:blipFill>
          <a:blip r:embed="rId5"/>
          <a:stretch>
            <a:fillRect/>
          </a:stretch>
        </p:blipFill>
        <p:spPr>
          <a:xfrm>
            <a:off x="9770965" y="5434991"/>
            <a:ext cx="1987403" cy="1310366"/>
          </a:xfrm>
          <a:prstGeom prst="rect">
            <a:avLst/>
          </a:prstGeom>
        </p:spPr>
      </p:pic>
    </p:spTree>
    <p:extLst>
      <p:ext uri="{BB962C8B-B14F-4D97-AF65-F5344CB8AC3E}">
        <p14:creationId xmlns="" xmlns:p14="http://schemas.microsoft.com/office/powerpoint/2010/main" val="3297090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206062"/>
            <a:ext cx="8596668" cy="412124"/>
          </a:xfrm>
        </p:spPr>
        <p:txBody>
          <a:bodyPr>
            <a:normAutofit fontScale="90000"/>
          </a:bodyPr>
          <a:lstStyle/>
          <a:p>
            <a:endParaRPr lang="es-MX" dirty="0"/>
          </a:p>
        </p:txBody>
      </p:sp>
      <p:sp>
        <p:nvSpPr>
          <p:cNvPr id="3" name="Marcador de contenido 2"/>
          <p:cNvSpPr>
            <a:spLocks noGrp="1"/>
          </p:cNvSpPr>
          <p:nvPr>
            <p:ph idx="1"/>
          </p:nvPr>
        </p:nvSpPr>
        <p:spPr>
          <a:xfrm>
            <a:off x="677334" y="1094705"/>
            <a:ext cx="8596668" cy="4946658"/>
          </a:xfrm>
        </p:spPr>
        <p:txBody>
          <a:bodyPr/>
          <a:lstStyle/>
          <a:p>
            <a:r>
              <a:rPr lang="es-MX" dirty="0"/>
              <a:t>La dimensión espiritual es una acción noble y trascendente de la persona que se experimenta desde lo más profundo de su ser para encontrarle un sentido a la vida y la trascendencia al momento de morir.</a:t>
            </a:r>
          </a:p>
          <a:p>
            <a:endParaRPr lang="es-MX" dirty="0"/>
          </a:p>
          <a:p>
            <a:endParaRPr lang="es-MX" dirty="0"/>
          </a:p>
          <a:p>
            <a:endParaRPr lang="es-MX" dirty="0"/>
          </a:p>
        </p:txBody>
      </p:sp>
      <p:pic>
        <p:nvPicPr>
          <p:cNvPr id="5" name="Imagen 4"/>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129437" y="2610337"/>
            <a:ext cx="5692462" cy="3339702"/>
          </a:xfrm>
          <a:prstGeom prst="rect">
            <a:avLst/>
          </a:prstGeom>
        </p:spPr>
      </p:pic>
      <p:pic>
        <p:nvPicPr>
          <p:cNvPr id="4" name="Imagen 3"/>
          <p:cNvPicPr>
            <a:picLocks noChangeAspect="1"/>
          </p:cNvPicPr>
          <p:nvPr/>
        </p:nvPicPr>
        <p:blipFill>
          <a:blip r:embed="rId3"/>
          <a:stretch>
            <a:fillRect/>
          </a:stretch>
        </p:blipFill>
        <p:spPr>
          <a:xfrm>
            <a:off x="9601775" y="5208728"/>
            <a:ext cx="2248659" cy="1482621"/>
          </a:xfrm>
          <a:prstGeom prst="rect">
            <a:avLst/>
          </a:prstGeom>
        </p:spPr>
      </p:pic>
    </p:spTree>
    <p:extLst>
      <p:ext uri="{BB962C8B-B14F-4D97-AF65-F5344CB8AC3E}">
        <p14:creationId xmlns="" xmlns:p14="http://schemas.microsoft.com/office/powerpoint/2010/main" val="16245208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DIVERSAS POSTURAS IDEOLÓGICAS Y  RELIGIOSAS SOBRE LA ESPIRITUALIDAD</a:t>
            </a:r>
          </a:p>
        </p:txBody>
      </p:sp>
      <p:pic>
        <p:nvPicPr>
          <p:cNvPr id="5" name="Imagen 4"/>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408348" y="2356834"/>
            <a:ext cx="5267459" cy="3116687"/>
          </a:xfrm>
          <a:prstGeom prst="rect">
            <a:avLst/>
          </a:prstGeom>
        </p:spPr>
      </p:pic>
      <p:sp>
        <p:nvSpPr>
          <p:cNvPr id="6" name="Marcador de contenido 5"/>
          <p:cNvSpPr>
            <a:spLocks noGrp="1"/>
          </p:cNvSpPr>
          <p:nvPr>
            <p:ph idx="1"/>
          </p:nvPr>
        </p:nvSpPr>
        <p:spPr>
          <a:xfrm>
            <a:off x="677334" y="2034863"/>
            <a:ext cx="8596668" cy="4623514"/>
          </a:xfrm>
        </p:spPr>
        <p:txBody>
          <a:bodyPr/>
          <a:lstStyle/>
          <a:p>
            <a:endParaRPr lang="es-MX" dirty="0"/>
          </a:p>
          <a:p>
            <a:pPr marL="0" indent="0">
              <a:buNone/>
            </a:pPr>
            <a:r>
              <a:rPr lang="es-MX" dirty="0"/>
              <a:t>                 </a:t>
            </a:r>
          </a:p>
        </p:txBody>
      </p:sp>
      <p:pic>
        <p:nvPicPr>
          <p:cNvPr id="3" name="Imagen 2"/>
          <p:cNvPicPr>
            <a:picLocks noChangeAspect="1"/>
          </p:cNvPicPr>
          <p:nvPr/>
        </p:nvPicPr>
        <p:blipFill>
          <a:blip r:embed="rId3"/>
          <a:stretch>
            <a:fillRect/>
          </a:stretch>
        </p:blipFill>
        <p:spPr>
          <a:xfrm>
            <a:off x="9493918" y="5148775"/>
            <a:ext cx="2289580" cy="1509602"/>
          </a:xfrm>
          <a:prstGeom prst="rect">
            <a:avLst/>
          </a:prstGeom>
        </p:spPr>
      </p:pic>
    </p:spTree>
    <p:extLst>
      <p:ext uri="{BB962C8B-B14F-4D97-AF65-F5344CB8AC3E}">
        <p14:creationId xmlns="" xmlns:p14="http://schemas.microsoft.com/office/powerpoint/2010/main" val="1835024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 name="Rectangle 5"/>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pic>
        <p:nvPicPr>
          <p:cNvPr id="4" name="Imagen 3"/>
          <p:cNvPicPr>
            <a:picLocks noChangeAspect="1"/>
          </p:cNvPicPr>
          <p:nvPr/>
        </p:nvPicPr>
        <p:blipFill rotWithShape="1">
          <a:blip r:embed="rId2">
            <a:duotone>
              <a:schemeClr val="bg2">
                <a:shade val="45000"/>
                <a:satMod val="135000"/>
              </a:schemeClr>
              <a:prstClr val="white"/>
            </a:duotone>
            <a:alphaModFix amt="25000"/>
            <a:extLst/>
          </a:blip>
          <a:srcRect b="14773"/>
          <a:stretch/>
        </p:blipFill>
        <p:spPr>
          <a:xfrm>
            <a:off x="1" y="10"/>
            <a:ext cx="12191999" cy="6857990"/>
          </a:xfrm>
          <a:prstGeom prst="rect">
            <a:avLst/>
          </a:prstGeom>
        </p:spPr>
      </p:pic>
      <p:grpSp>
        <p:nvGrpSpPr>
          <p:cNvPr id="7" name="Group 6"/>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0" y="-8467"/>
            <a:ext cx="12192000" cy="6866467"/>
            <a:chOff x="0" y="-8467"/>
            <a:chExt cx="12192000" cy="6866467"/>
          </a:xfrm>
        </p:grpSpPr>
        <p:cxnSp>
          <p:nvCxnSpPr>
            <p:cNvPr id="8" name="Straight Connector 7"/>
            <p:cNvCxnSpPr/>
            <p:nvPr>
              <p:extLst>
                <p:ext uri="{386F3935-93C4-4BCD-93E2-E3B085C9AB24}">
                  <p16:designElem xmlns=""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extLst>
                <p:ext uri="{386F3935-93C4-4BCD-93E2-E3B085C9AB24}">
                  <p16:designElem xmlns=""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 name="Rectangle 23"/>
            <p:cNvSpPr/>
            <p:nvPr>
              <p:extLst>
                <p:ext uri="{386F3935-93C4-4BCD-93E2-E3B085C9AB24}">
                  <p16:designElem xmlns=""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5"/>
            <p:cNvSpPr/>
            <p:nvPr>
              <p:extLst>
                <p:ext uri="{386F3935-93C4-4BCD-93E2-E3B085C9AB24}">
                  <p16:designElem xmlns=""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p:cNvSpPr/>
            <p:nvPr>
              <p:extLst>
                <p:ext uri="{386F3935-93C4-4BCD-93E2-E3B085C9AB24}">
                  <p16:designElem xmlns=""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7"/>
            <p:cNvSpPr/>
            <p:nvPr>
              <p:extLst>
                <p:ext uri="{386F3935-93C4-4BCD-93E2-E3B085C9AB24}">
                  <p16:designElem xmlns=""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8"/>
            <p:cNvSpPr/>
            <p:nvPr>
              <p:extLst>
                <p:ext uri="{386F3935-93C4-4BCD-93E2-E3B085C9AB24}">
                  <p16:designElem xmlns=""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9"/>
            <p:cNvSpPr/>
            <p:nvPr>
              <p:extLst>
                <p:ext uri="{386F3935-93C4-4BCD-93E2-E3B085C9AB24}">
                  <p16:designElem xmlns=""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p:cNvSpPr/>
            <p:nvPr>
              <p:extLst>
                <p:ext uri="{386F3935-93C4-4BCD-93E2-E3B085C9AB24}">
                  <p16:designElem xmlns=""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p:cNvSpPr/>
            <p:nvPr>
              <p:extLst>
                <p:ext uri="{386F3935-93C4-4BCD-93E2-E3B085C9AB24}">
                  <p16:designElem xmlns=""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ítulo 1"/>
          <p:cNvSpPr>
            <a:spLocks noGrp="1"/>
          </p:cNvSpPr>
          <p:nvPr>
            <p:ph type="title"/>
          </p:nvPr>
        </p:nvSpPr>
        <p:spPr/>
        <p:txBody>
          <a:bodyPr>
            <a:normAutofit/>
          </a:bodyPr>
          <a:lstStyle/>
          <a:p>
            <a:r>
              <a:rPr lang="es-MX" dirty="0"/>
              <a:t>¿Qué llamamos como espiritualidad?</a:t>
            </a:r>
          </a:p>
        </p:txBody>
      </p:sp>
      <p:sp>
        <p:nvSpPr>
          <p:cNvPr id="3" name="Marcador de contenido 2"/>
          <p:cNvSpPr>
            <a:spLocks noGrp="1"/>
          </p:cNvSpPr>
          <p:nvPr>
            <p:ph idx="1"/>
          </p:nvPr>
        </p:nvSpPr>
        <p:spPr/>
        <p:txBody>
          <a:bodyPr>
            <a:normAutofit/>
          </a:bodyPr>
          <a:lstStyle/>
          <a:p>
            <a:r>
              <a:rPr lang="es-MX" dirty="0"/>
              <a:t>Cuando hablamos de espiritualidad, nos referimos a todas las percepciones internas, sensoriales, de conciencia, de percepción con uno mismo en el universo. Es un ejercicio personal de introspección que se percibe, se siente y se transmite con nuestro pensamiento, lenguaje, acciones, actitudes, propósitos y de determinación entre otros; y cuando estamos al final de la vida, de perdón, reconciliación, afirmación de valores, humildad y abandono. </a:t>
            </a:r>
          </a:p>
          <a:p>
            <a:r>
              <a:rPr lang="es-MX" dirty="0"/>
              <a:t>La mayoría de las veces no somos conscientes de estas manifestaciones emergen de forma permanente como consecuencia de una situación grave. La espiritualidad es una experiencia personal e íntima que se puede expresar o no dentro de una religión.</a:t>
            </a:r>
          </a:p>
        </p:txBody>
      </p:sp>
    </p:spTree>
    <p:extLst>
      <p:ext uri="{BB962C8B-B14F-4D97-AF65-F5344CB8AC3E}">
        <p14:creationId xmlns="" xmlns:p14="http://schemas.microsoft.com/office/powerpoint/2010/main" val="39624710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 name="Rectangle 5"/>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pic>
        <p:nvPicPr>
          <p:cNvPr id="4" name="Imagen 3"/>
          <p:cNvPicPr>
            <a:picLocks noChangeAspect="1"/>
          </p:cNvPicPr>
          <p:nvPr/>
        </p:nvPicPr>
        <p:blipFill rotWithShape="1">
          <a:blip r:embed="rId2">
            <a:duotone>
              <a:schemeClr val="bg2">
                <a:shade val="45000"/>
                <a:satMod val="135000"/>
              </a:schemeClr>
              <a:prstClr val="white"/>
            </a:duotone>
            <a:alphaModFix amt="25000"/>
            <a:extLst/>
          </a:blip>
          <a:srcRect b="14773"/>
          <a:stretch/>
        </p:blipFill>
        <p:spPr>
          <a:xfrm>
            <a:off x="1" y="10"/>
            <a:ext cx="12191999" cy="6857990"/>
          </a:xfrm>
          <a:prstGeom prst="rect">
            <a:avLst/>
          </a:prstGeom>
        </p:spPr>
      </p:pic>
      <p:grpSp>
        <p:nvGrpSpPr>
          <p:cNvPr id="7" name="Group 6"/>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0" y="-8467"/>
            <a:ext cx="12192000" cy="6866467"/>
            <a:chOff x="0" y="-8467"/>
            <a:chExt cx="12192000" cy="6866467"/>
          </a:xfrm>
        </p:grpSpPr>
        <p:cxnSp>
          <p:nvCxnSpPr>
            <p:cNvPr id="8" name="Straight Connector 7"/>
            <p:cNvCxnSpPr/>
            <p:nvPr>
              <p:extLst>
                <p:ext uri="{386F3935-93C4-4BCD-93E2-E3B085C9AB24}">
                  <p16:designElem xmlns=""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extLst>
                <p:ext uri="{386F3935-93C4-4BCD-93E2-E3B085C9AB24}">
                  <p16:designElem xmlns=""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 name="Rectangle 23"/>
            <p:cNvSpPr/>
            <p:nvPr>
              <p:extLst>
                <p:ext uri="{386F3935-93C4-4BCD-93E2-E3B085C9AB24}">
                  <p16:designElem xmlns=""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5"/>
            <p:cNvSpPr/>
            <p:nvPr>
              <p:extLst>
                <p:ext uri="{386F3935-93C4-4BCD-93E2-E3B085C9AB24}">
                  <p16:designElem xmlns=""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p:cNvSpPr/>
            <p:nvPr>
              <p:extLst>
                <p:ext uri="{386F3935-93C4-4BCD-93E2-E3B085C9AB24}">
                  <p16:designElem xmlns=""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7"/>
            <p:cNvSpPr/>
            <p:nvPr>
              <p:extLst>
                <p:ext uri="{386F3935-93C4-4BCD-93E2-E3B085C9AB24}">
                  <p16:designElem xmlns=""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8"/>
            <p:cNvSpPr/>
            <p:nvPr>
              <p:extLst>
                <p:ext uri="{386F3935-93C4-4BCD-93E2-E3B085C9AB24}">
                  <p16:designElem xmlns=""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9"/>
            <p:cNvSpPr/>
            <p:nvPr>
              <p:extLst>
                <p:ext uri="{386F3935-93C4-4BCD-93E2-E3B085C9AB24}">
                  <p16:designElem xmlns=""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p:cNvSpPr/>
            <p:nvPr>
              <p:extLst>
                <p:ext uri="{386F3935-93C4-4BCD-93E2-E3B085C9AB24}">
                  <p16:designElem xmlns=""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p:cNvSpPr/>
            <p:nvPr>
              <p:extLst>
                <p:ext uri="{386F3935-93C4-4BCD-93E2-E3B085C9AB24}">
                  <p16:designElem xmlns=""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ítulo 1"/>
          <p:cNvSpPr>
            <a:spLocks noGrp="1"/>
          </p:cNvSpPr>
          <p:nvPr>
            <p:ph type="title"/>
          </p:nvPr>
        </p:nvSpPr>
        <p:spPr/>
        <p:txBody>
          <a:bodyPr>
            <a:normAutofit/>
          </a:bodyPr>
          <a:lstStyle/>
          <a:p>
            <a:r>
              <a:rPr lang="es-MX" dirty="0"/>
              <a:t>Revisión de la literatura. </a:t>
            </a:r>
            <a:r>
              <a:rPr lang="es-MX" sz="2200" dirty="0"/>
              <a:t>El concepto espiritualidad es uno multidimensional que penetra la totalidad del ser humano </a:t>
            </a:r>
          </a:p>
        </p:txBody>
      </p:sp>
      <p:sp>
        <p:nvSpPr>
          <p:cNvPr id="3" name="Marcador de contenido 2"/>
          <p:cNvSpPr>
            <a:spLocks noGrp="1"/>
          </p:cNvSpPr>
          <p:nvPr>
            <p:ph idx="1"/>
          </p:nvPr>
        </p:nvSpPr>
        <p:spPr/>
        <p:txBody>
          <a:bodyPr>
            <a:normAutofit/>
          </a:bodyPr>
          <a:lstStyle/>
          <a:p>
            <a:r>
              <a:rPr lang="es-MX" dirty="0"/>
              <a:t>A través de la revisión de la literatura se encontró amplias definiciones del concepto espiritualidad.  Se encontró que la palabra  espiritualidad se deriva del latín “espíritu”, que se refiere a  aliento, aire, viento. </a:t>
            </a:r>
          </a:p>
          <a:p>
            <a:r>
              <a:rPr lang="es-MX" dirty="0"/>
              <a:t> Eugene O’Neill (1998), en su artículo Spirituality  and chronic illness, (espiritualidad y enfermedad crónica) hace referencia  a  la definición de Domberck (1995),  que plantea que el espíritu es lo que anima o da vida a una persona.</a:t>
            </a:r>
          </a:p>
          <a:p>
            <a:r>
              <a:rPr lang="es-MX"/>
              <a:t> </a:t>
            </a:r>
            <a:r>
              <a:rPr lang="es-MX" dirty="0"/>
              <a:t>El  diccionario de la Lengua Española lo define como el alma racional, vigor natural y virtud que alienta y fortifica el cuerpo para obrar</a:t>
            </a:r>
            <a:r>
              <a:rPr lang="es-MX"/>
              <a:t>. </a:t>
            </a:r>
          </a:p>
          <a:p>
            <a:r>
              <a:rPr lang="es-MX"/>
              <a:t>Según </a:t>
            </a:r>
            <a:r>
              <a:rPr lang="es-MX" dirty="0"/>
              <a:t>Burkhardt (1993), establece que la espiritualidad es una creencia religiosa o una relación con una fuerza superior, fuerza creativa o un ser divino o fuente de energía infinita.</a:t>
            </a:r>
          </a:p>
        </p:txBody>
      </p:sp>
    </p:spTree>
    <p:extLst>
      <p:ext uri="{BB962C8B-B14F-4D97-AF65-F5344CB8AC3E}">
        <p14:creationId xmlns="" xmlns:p14="http://schemas.microsoft.com/office/powerpoint/2010/main" val="2687740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 name="Rectangle 5"/>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pic>
        <p:nvPicPr>
          <p:cNvPr id="4" name="Imagen 3"/>
          <p:cNvPicPr>
            <a:picLocks noChangeAspect="1"/>
          </p:cNvPicPr>
          <p:nvPr/>
        </p:nvPicPr>
        <p:blipFill rotWithShape="1">
          <a:blip r:embed="rId2">
            <a:duotone>
              <a:schemeClr val="bg2">
                <a:shade val="45000"/>
                <a:satMod val="135000"/>
              </a:schemeClr>
              <a:prstClr val="white"/>
            </a:duotone>
            <a:alphaModFix amt="25000"/>
            <a:extLst/>
          </a:blip>
          <a:srcRect b="14773"/>
          <a:stretch/>
        </p:blipFill>
        <p:spPr>
          <a:xfrm>
            <a:off x="1" y="10"/>
            <a:ext cx="12191999" cy="6857990"/>
          </a:xfrm>
          <a:prstGeom prst="rect">
            <a:avLst/>
          </a:prstGeom>
        </p:spPr>
      </p:pic>
      <p:grpSp>
        <p:nvGrpSpPr>
          <p:cNvPr id="7" name="Group 6"/>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0" y="-8467"/>
            <a:ext cx="12192000" cy="6866467"/>
            <a:chOff x="0" y="-8467"/>
            <a:chExt cx="12192000" cy="6866467"/>
          </a:xfrm>
        </p:grpSpPr>
        <p:cxnSp>
          <p:nvCxnSpPr>
            <p:cNvPr id="8" name="Straight Connector 7"/>
            <p:cNvCxnSpPr/>
            <p:nvPr>
              <p:extLst>
                <p:ext uri="{386F3935-93C4-4BCD-93E2-E3B085C9AB24}">
                  <p16:designElem xmlns=""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extLst>
                <p:ext uri="{386F3935-93C4-4BCD-93E2-E3B085C9AB24}">
                  <p16:designElem xmlns=""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 name="Rectangle 23"/>
            <p:cNvSpPr/>
            <p:nvPr>
              <p:extLst>
                <p:ext uri="{386F3935-93C4-4BCD-93E2-E3B085C9AB24}">
                  <p16:designElem xmlns=""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5"/>
            <p:cNvSpPr/>
            <p:nvPr>
              <p:extLst>
                <p:ext uri="{386F3935-93C4-4BCD-93E2-E3B085C9AB24}">
                  <p16:designElem xmlns=""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p:cNvSpPr/>
            <p:nvPr>
              <p:extLst>
                <p:ext uri="{386F3935-93C4-4BCD-93E2-E3B085C9AB24}">
                  <p16:designElem xmlns=""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7"/>
            <p:cNvSpPr/>
            <p:nvPr>
              <p:extLst>
                <p:ext uri="{386F3935-93C4-4BCD-93E2-E3B085C9AB24}">
                  <p16:designElem xmlns=""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8"/>
            <p:cNvSpPr/>
            <p:nvPr>
              <p:extLst>
                <p:ext uri="{386F3935-93C4-4BCD-93E2-E3B085C9AB24}">
                  <p16:designElem xmlns=""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9"/>
            <p:cNvSpPr/>
            <p:nvPr>
              <p:extLst>
                <p:ext uri="{386F3935-93C4-4BCD-93E2-E3B085C9AB24}">
                  <p16:designElem xmlns=""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p:cNvSpPr/>
            <p:nvPr>
              <p:extLst>
                <p:ext uri="{386F3935-93C4-4BCD-93E2-E3B085C9AB24}">
                  <p16:designElem xmlns=""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p:cNvSpPr/>
            <p:nvPr>
              <p:extLst>
                <p:ext uri="{386F3935-93C4-4BCD-93E2-E3B085C9AB24}">
                  <p16:designElem xmlns=""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ítulo 1"/>
          <p:cNvSpPr>
            <a:spLocks noGrp="1"/>
          </p:cNvSpPr>
          <p:nvPr>
            <p:ph type="title"/>
          </p:nvPr>
        </p:nvSpPr>
        <p:spPr>
          <a:xfrm>
            <a:off x="677334" y="609600"/>
            <a:ext cx="8596668" cy="1320800"/>
          </a:xfrm>
        </p:spPr>
        <p:txBody>
          <a:bodyPr>
            <a:normAutofit/>
          </a:bodyPr>
          <a:lstStyle/>
          <a:p>
            <a:endParaRPr lang="es-MX" dirty="0"/>
          </a:p>
        </p:txBody>
      </p:sp>
      <p:sp>
        <p:nvSpPr>
          <p:cNvPr id="3" name="Marcador de contenido 2"/>
          <p:cNvSpPr>
            <a:spLocks noGrp="1"/>
          </p:cNvSpPr>
          <p:nvPr>
            <p:ph idx="1"/>
          </p:nvPr>
        </p:nvSpPr>
        <p:spPr>
          <a:xfrm>
            <a:off x="677334" y="2160589"/>
            <a:ext cx="8596668" cy="3880773"/>
          </a:xfrm>
        </p:spPr>
        <p:txBody>
          <a:bodyPr>
            <a:normAutofit lnSpcReduction="10000"/>
          </a:bodyPr>
          <a:lstStyle/>
          <a:p>
            <a:pPr>
              <a:lnSpc>
                <a:spcPct val="90000"/>
              </a:lnSpc>
            </a:pPr>
            <a:r>
              <a:rPr lang="es-MX" dirty="0"/>
              <a:t>.  Espeland (1999), en su artículo Achieving spiritual wellness, (alcanzando el bienestar espiritual) menciona  que de acuerdo a Wright (1998), la espiritualidad es la dimensión de una persona que envuelve su relación con él mismo, con otros, con un orden natural y con un ser o fuerza superior que se manifiesta a través de expresiones creativas y envuelve prácticas religiosas. Por lo tanto el bienestar espiritual es importante para que el individuo alcance su potencial de salud.</a:t>
            </a:r>
          </a:p>
          <a:p>
            <a:pPr>
              <a:lnSpc>
                <a:spcPct val="90000"/>
              </a:lnSpc>
            </a:pPr>
            <a:endParaRPr lang="es-MX" dirty="0"/>
          </a:p>
          <a:p>
            <a:pPr>
              <a:lnSpc>
                <a:spcPct val="90000"/>
              </a:lnSpc>
            </a:pPr>
            <a:r>
              <a:rPr lang="es-MX" dirty="0"/>
              <a:t>V. Frankl habla de que la persona espiritual tiene un elemento psicofísico, pero es un algo espiritual.</a:t>
            </a:r>
          </a:p>
          <a:p>
            <a:pPr>
              <a:lnSpc>
                <a:spcPct val="90000"/>
              </a:lnSpc>
            </a:pPr>
            <a:r>
              <a:rPr lang="es-MX" dirty="0"/>
              <a:t> Para Frankl no somos simplemente alma y cuerpo. </a:t>
            </a:r>
          </a:p>
          <a:p>
            <a:pPr>
              <a:lnSpc>
                <a:spcPct val="90000"/>
              </a:lnSpc>
            </a:pPr>
            <a:r>
              <a:rPr lang="es-MX" dirty="0"/>
              <a:t>Entendiendo por alma lo anímico o psíquico, somos espíritu, alma y cuerpo. Lo espiritual es lo más propiamente humano y lo que da integridad y hace una totalidad corpóreo-anímica-espiritual. </a:t>
            </a:r>
          </a:p>
          <a:p>
            <a:pPr>
              <a:lnSpc>
                <a:spcPct val="90000"/>
              </a:lnSpc>
            </a:pPr>
            <a:endParaRPr lang="es-MX" dirty="0"/>
          </a:p>
        </p:txBody>
      </p:sp>
    </p:spTree>
    <p:extLst>
      <p:ext uri="{BB962C8B-B14F-4D97-AF65-F5344CB8AC3E}">
        <p14:creationId xmlns="" xmlns:p14="http://schemas.microsoft.com/office/powerpoint/2010/main" val="41969219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 name="Rectangle 5"/>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pic>
        <p:nvPicPr>
          <p:cNvPr id="4" name="Imagen 3"/>
          <p:cNvPicPr>
            <a:picLocks noChangeAspect="1"/>
          </p:cNvPicPr>
          <p:nvPr/>
        </p:nvPicPr>
        <p:blipFill rotWithShape="1">
          <a:blip r:embed="rId2">
            <a:duotone>
              <a:schemeClr val="bg2">
                <a:shade val="45000"/>
                <a:satMod val="135000"/>
              </a:schemeClr>
              <a:prstClr val="white"/>
            </a:duotone>
            <a:alphaModFix amt="25000"/>
            <a:extLst/>
          </a:blip>
          <a:srcRect b="14773"/>
          <a:stretch/>
        </p:blipFill>
        <p:spPr>
          <a:xfrm>
            <a:off x="1" y="10"/>
            <a:ext cx="12191999" cy="6857990"/>
          </a:xfrm>
          <a:prstGeom prst="rect">
            <a:avLst/>
          </a:prstGeom>
        </p:spPr>
      </p:pic>
      <p:grpSp>
        <p:nvGrpSpPr>
          <p:cNvPr id="7" name="Group 6"/>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0" y="-8467"/>
            <a:ext cx="12192000" cy="6866467"/>
            <a:chOff x="0" y="-8467"/>
            <a:chExt cx="12192000" cy="6866467"/>
          </a:xfrm>
        </p:grpSpPr>
        <p:cxnSp>
          <p:nvCxnSpPr>
            <p:cNvPr id="8" name="Straight Connector 7"/>
            <p:cNvCxnSpPr/>
            <p:nvPr>
              <p:extLst>
                <p:ext uri="{386F3935-93C4-4BCD-93E2-E3B085C9AB24}">
                  <p16:designElem xmlns=""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extLst>
                <p:ext uri="{386F3935-93C4-4BCD-93E2-E3B085C9AB24}">
                  <p16:designElem xmlns=""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 name="Rectangle 23"/>
            <p:cNvSpPr/>
            <p:nvPr>
              <p:extLst>
                <p:ext uri="{386F3935-93C4-4BCD-93E2-E3B085C9AB24}">
                  <p16:designElem xmlns=""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5"/>
            <p:cNvSpPr/>
            <p:nvPr>
              <p:extLst>
                <p:ext uri="{386F3935-93C4-4BCD-93E2-E3B085C9AB24}">
                  <p16:designElem xmlns=""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p:cNvSpPr/>
            <p:nvPr>
              <p:extLst>
                <p:ext uri="{386F3935-93C4-4BCD-93E2-E3B085C9AB24}">
                  <p16:designElem xmlns=""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7"/>
            <p:cNvSpPr/>
            <p:nvPr>
              <p:extLst>
                <p:ext uri="{386F3935-93C4-4BCD-93E2-E3B085C9AB24}">
                  <p16:designElem xmlns=""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8"/>
            <p:cNvSpPr/>
            <p:nvPr>
              <p:extLst>
                <p:ext uri="{386F3935-93C4-4BCD-93E2-E3B085C9AB24}">
                  <p16:designElem xmlns=""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9"/>
            <p:cNvSpPr/>
            <p:nvPr>
              <p:extLst>
                <p:ext uri="{386F3935-93C4-4BCD-93E2-E3B085C9AB24}">
                  <p16:designElem xmlns=""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p:cNvSpPr/>
            <p:nvPr>
              <p:extLst>
                <p:ext uri="{386F3935-93C4-4BCD-93E2-E3B085C9AB24}">
                  <p16:designElem xmlns=""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p:cNvSpPr/>
            <p:nvPr>
              <p:extLst>
                <p:ext uri="{386F3935-93C4-4BCD-93E2-E3B085C9AB24}">
                  <p16:designElem xmlns=""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ítulo 1"/>
          <p:cNvSpPr>
            <a:spLocks noGrp="1"/>
          </p:cNvSpPr>
          <p:nvPr>
            <p:ph type="title"/>
          </p:nvPr>
        </p:nvSpPr>
        <p:spPr>
          <a:xfrm>
            <a:off x="677334" y="609600"/>
            <a:ext cx="8596668" cy="1320800"/>
          </a:xfrm>
        </p:spPr>
        <p:txBody>
          <a:bodyPr>
            <a:normAutofit/>
          </a:bodyPr>
          <a:lstStyle/>
          <a:p>
            <a:endParaRPr lang="es-MX" dirty="0"/>
          </a:p>
        </p:txBody>
      </p:sp>
      <p:sp>
        <p:nvSpPr>
          <p:cNvPr id="3" name="Marcador de contenido 2"/>
          <p:cNvSpPr>
            <a:spLocks noGrp="1"/>
          </p:cNvSpPr>
          <p:nvPr>
            <p:ph idx="1"/>
          </p:nvPr>
        </p:nvSpPr>
        <p:spPr>
          <a:xfrm>
            <a:off x="677334" y="2160589"/>
            <a:ext cx="8596668" cy="3880773"/>
          </a:xfrm>
        </p:spPr>
        <p:txBody>
          <a:bodyPr>
            <a:normAutofit/>
          </a:bodyPr>
          <a:lstStyle/>
          <a:p>
            <a:r>
              <a:rPr lang="es-MX" dirty="0"/>
              <a:t>Un objetivo en el trabajo Tanatológico debe ser una constante búsqueda de la espiritualidad, donde busquemos la propia definición y ayudar a los demás a encontrarla con un significado pleno y congruente, y entendiendo que cada quien tendrá su propio concepto de espiritualidad. </a:t>
            </a:r>
          </a:p>
          <a:p>
            <a:endParaRPr lang="es-MX" dirty="0"/>
          </a:p>
          <a:p>
            <a:r>
              <a:rPr lang="es-MX" dirty="0"/>
              <a:t>  Encontrar una filosofía de vida, a través de las experiencias, el conocimiento, la sensibilidad, los afectos primarios, y todo lo que pueda orientarnos para ayudarnos y ayudar a vivir hasta el último momento con dignidad y paz consigo mismo, debería ser el objetivo directriz del Tanatólogo. </a:t>
            </a:r>
          </a:p>
          <a:p>
            <a:endParaRPr lang="es-MX" dirty="0"/>
          </a:p>
        </p:txBody>
      </p:sp>
    </p:spTree>
    <p:extLst>
      <p:ext uri="{BB962C8B-B14F-4D97-AF65-F5344CB8AC3E}">
        <p14:creationId xmlns="" xmlns:p14="http://schemas.microsoft.com/office/powerpoint/2010/main" val="34936923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 name="Rectangle 5"/>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pic>
        <p:nvPicPr>
          <p:cNvPr id="4" name="Imagen 3"/>
          <p:cNvPicPr>
            <a:picLocks noChangeAspect="1"/>
          </p:cNvPicPr>
          <p:nvPr/>
        </p:nvPicPr>
        <p:blipFill rotWithShape="1">
          <a:blip r:embed="rId2">
            <a:duotone>
              <a:schemeClr val="bg2">
                <a:shade val="45000"/>
                <a:satMod val="135000"/>
              </a:schemeClr>
              <a:prstClr val="white"/>
            </a:duotone>
            <a:alphaModFix amt="25000"/>
            <a:extLst/>
          </a:blip>
          <a:srcRect b="14773"/>
          <a:stretch/>
        </p:blipFill>
        <p:spPr>
          <a:xfrm>
            <a:off x="1" y="10"/>
            <a:ext cx="12191999" cy="6857990"/>
          </a:xfrm>
          <a:prstGeom prst="rect">
            <a:avLst/>
          </a:prstGeom>
        </p:spPr>
      </p:pic>
      <p:grpSp>
        <p:nvGrpSpPr>
          <p:cNvPr id="7" name="Group 6"/>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0" y="-8467"/>
            <a:ext cx="12192000" cy="6866467"/>
            <a:chOff x="0" y="-8467"/>
            <a:chExt cx="12192000" cy="6866467"/>
          </a:xfrm>
        </p:grpSpPr>
        <p:cxnSp>
          <p:nvCxnSpPr>
            <p:cNvPr id="8" name="Straight Connector 7"/>
            <p:cNvCxnSpPr/>
            <p:nvPr>
              <p:extLst>
                <p:ext uri="{386F3935-93C4-4BCD-93E2-E3B085C9AB24}">
                  <p16:designElem xmlns=""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extLst>
                <p:ext uri="{386F3935-93C4-4BCD-93E2-E3B085C9AB24}">
                  <p16:designElem xmlns=""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 name="Rectangle 23"/>
            <p:cNvSpPr/>
            <p:nvPr>
              <p:extLst>
                <p:ext uri="{386F3935-93C4-4BCD-93E2-E3B085C9AB24}">
                  <p16:designElem xmlns=""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5"/>
            <p:cNvSpPr/>
            <p:nvPr>
              <p:extLst>
                <p:ext uri="{386F3935-93C4-4BCD-93E2-E3B085C9AB24}">
                  <p16:designElem xmlns=""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p:cNvSpPr/>
            <p:nvPr>
              <p:extLst>
                <p:ext uri="{386F3935-93C4-4BCD-93E2-E3B085C9AB24}">
                  <p16:designElem xmlns=""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7"/>
            <p:cNvSpPr/>
            <p:nvPr>
              <p:extLst>
                <p:ext uri="{386F3935-93C4-4BCD-93E2-E3B085C9AB24}">
                  <p16:designElem xmlns=""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8"/>
            <p:cNvSpPr/>
            <p:nvPr>
              <p:extLst>
                <p:ext uri="{386F3935-93C4-4BCD-93E2-E3B085C9AB24}">
                  <p16:designElem xmlns=""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9"/>
            <p:cNvSpPr/>
            <p:nvPr>
              <p:extLst>
                <p:ext uri="{386F3935-93C4-4BCD-93E2-E3B085C9AB24}">
                  <p16:designElem xmlns=""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p:cNvSpPr/>
            <p:nvPr>
              <p:extLst>
                <p:ext uri="{386F3935-93C4-4BCD-93E2-E3B085C9AB24}">
                  <p16:designElem xmlns=""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p:cNvSpPr/>
            <p:nvPr>
              <p:extLst>
                <p:ext uri="{386F3935-93C4-4BCD-93E2-E3B085C9AB24}">
                  <p16:designElem xmlns=""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ítulo 1"/>
          <p:cNvSpPr>
            <a:spLocks noGrp="1"/>
          </p:cNvSpPr>
          <p:nvPr>
            <p:ph type="title"/>
          </p:nvPr>
        </p:nvSpPr>
        <p:spPr>
          <a:xfrm>
            <a:off x="677334" y="609600"/>
            <a:ext cx="8596668" cy="1320800"/>
          </a:xfrm>
        </p:spPr>
        <p:txBody>
          <a:bodyPr>
            <a:normAutofit/>
          </a:bodyPr>
          <a:lstStyle/>
          <a:p>
            <a:endParaRPr lang="es-MX" dirty="0"/>
          </a:p>
        </p:txBody>
      </p:sp>
      <p:sp>
        <p:nvSpPr>
          <p:cNvPr id="3" name="Marcador de contenido 2"/>
          <p:cNvSpPr>
            <a:spLocks noGrp="1"/>
          </p:cNvSpPr>
          <p:nvPr>
            <p:ph idx="1"/>
          </p:nvPr>
        </p:nvSpPr>
        <p:spPr>
          <a:xfrm>
            <a:off x="677334" y="2160589"/>
            <a:ext cx="8596668" cy="3880773"/>
          </a:xfrm>
        </p:spPr>
        <p:txBody>
          <a:bodyPr>
            <a:normAutofit/>
          </a:bodyPr>
          <a:lstStyle/>
          <a:p>
            <a:pPr>
              <a:lnSpc>
                <a:spcPct val="80000"/>
              </a:lnSpc>
            </a:pPr>
            <a:r>
              <a:rPr lang="es-MX" sz="2000" dirty="0"/>
              <a:t>En sentido amplio, la espiritualidad es aquello que lleva a la familia humana a canalizar sus más profundas energías. Nos mueve a orientar nuestros esfuerzos para dar más de nosotros mismos y trascender. Quizá el propósito más importante de la vida sea ese: aprender a dejarse llevar por el Espíritu para responder al llamado de Dios a ser cada vez más y mejores seres humanos.</a:t>
            </a:r>
          </a:p>
          <a:p>
            <a:pPr>
              <a:lnSpc>
                <a:spcPct val="80000"/>
              </a:lnSpc>
            </a:pPr>
            <a:endParaRPr lang="es-MX" sz="2000" dirty="0"/>
          </a:p>
          <a:p>
            <a:pPr>
              <a:lnSpc>
                <a:spcPct val="80000"/>
              </a:lnSpc>
            </a:pPr>
            <a:r>
              <a:rPr lang="es-MX" sz="2000" dirty="0"/>
              <a:t>En el Cristianismo existen varios modelos que en la historia han probado su efectividad como orientación espiritual para el  seguimiento de Jesús. Así podríamos decir que hay espiritualidades franciscana, benedictina, dominica, carmelita, o ignaciana según los modos de seguir a Jesús de San Francisco de Asís, Santo Domingo, San Benito, Santa Teresa y San Juan de la Cruz o San Ignacio de Loyola</a:t>
            </a:r>
          </a:p>
          <a:p>
            <a:pPr marL="0" indent="0">
              <a:lnSpc>
                <a:spcPct val="80000"/>
              </a:lnSpc>
              <a:buNone/>
            </a:pPr>
            <a:endParaRPr lang="es-MX" sz="1400" dirty="0"/>
          </a:p>
          <a:p>
            <a:pPr>
              <a:lnSpc>
                <a:spcPct val="80000"/>
              </a:lnSpc>
            </a:pPr>
            <a:endParaRPr lang="es-MX" sz="1400" dirty="0"/>
          </a:p>
          <a:p>
            <a:pPr>
              <a:lnSpc>
                <a:spcPct val="80000"/>
              </a:lnSpc>
            </a:pPr>
            <a:endParaRPr lang="es-MX" sz="1400" dirty="0"/>
          </a:p>
          <a:p>
            <a:pPr>
              <a:lnSpc>
                <a:spcPct val="80000"/>
              </a:lnSpc>
            </a:pPr>
            <a:endParaRPr lang="es-MX" sz="1400" dirty="0"/>
          </a:p>
        </p:txBody>
      </p:sp>
      <p:pic>
        <p:nvPicPr>
          <p:cNvPr id="5" name="Imagen 4"/>
          <p:cNvPicPr>
            <a:picLocks noChangeAspect="1"/>
          </p:cNvPicPr>
          <p:nvPr/>
        </p:nvPicPr>
        <p:blipFill>
          <a:blip r:embed="rId3"/>
          <a:stretch>
            <a:fillRect/>
          </a:stretch>
        </p:blipFill>
        <p:spPr>
          <a:xfrm>
            <a:off x="3392033" y="278933"/>
            <a:ext cx="3167270" cy="1651467"/>
          </a:xfrm>
          <a:prstGeom prst="rect">
            <a:avLst/>
          </a:prstGeom>
        </p:spPr>
      </p:pic>
    </p:spTree>
    <p:extLst>
      <p:ext uri="{BB962C8B-B14F-4D97-AF65-F5344CB8AC3E}">
        <p14:creationId xmlns="" xmlns:p14="http://schemas.microsoft.com/office/powerpoint/2010/main" val="39024775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DIVERSAS ESPIRITUALIDADES</a:t>
            </a:r>
          </a:p>
        </p:txBody>
      </p:sp>
      <p:sp>
        <p:nvSpPr>
          <p:cNvPr id="3" name="Marcador de contenido 2"/>
          <p:cNvSpPr>
            <a:spLocks noGrp="1"/>
          </p:cNvSpPr>
          <p:nvPr>
            <p:ph idx="1"/>
          </p:nvPr>
        </p:nvSpPr>
        <p:spPr/>
        <p:txBody>
          <a:bodyPr/>
          <a:lstStyle/>
          <a:p>
            <a:r>
              <a:rPr lang="es-MX" dirty="0"/>
              <a:t>En el Cristianismo existen varios modelos que en la historia han probado su efectividad como orientación espiritual para el  seguimiento de Jesús. Así podríamos decir que hay espiritualidades franciscana, benedictina, dominica, carmelita, o ignaciana según los modos de seguir a Jesús de San Francisco de Asís, Santo Domingo, San Benito, Santa Teresa y San Juan de la Cruz o San Ignacio de Loyola</a:t>
            </a:r>
          </a:p>
          <a:p>
            <a:endParaRPr lang="es-MX" dirty="0"/>
          </a:p>
        </p:txBody>
      </p:sp>
      <p:pic>
        <p:nvPicPr>
          <p:cNvPr id="4" name="Imagen 3"/>
          <p:cNvPicPr>
            <a:picLocks noChangeAspect="1"/>
          </p:cNvPicPr>
          <p:nvPr/>
        </p:nvPicPr>
        <p:blipFill>
          <a:blip r:embed="rId2"/>
          <a:stretch>
            <a:fillRect/>
          </a:stretch>
        </p:blipFill>
        <p:spPr>
          <a:xfrm>
            <a:off x="6002199" y="3701263"/>
            <a:ext cx="2466975" cy="1847850"/>
          </a:xfrm>
          <a:prstGeom prst="rect">
            <a:avLst/>
          </a:prstGeom>
        </p:spPr>
      </p:pic>
      <p:pic>
        <p:nvPicPr>
          <p:cNvPr id="5" name="Imagen 4"/>
          <p:cNvPicPr>
            <a:picLocks noChangeAspect="1"/>
          </p:cNvPicPr>
          <p:nvPr/>
        </p:nvPicPr>
        <p:blipFill>
          <a:blip r:embed="rId3"/>
          <a:stretch>
            <a:fillRect/>
          </a:stretch>
        </p:blipFill>
        <p:spPr>
          <a:xfrm>
            <a:off x="8684585" y="4519203"/>
            <a:ext cx="2739886" cy="1522159"/>
          </a:xfrm>
          <a:prstGeom prst="rect">
            <a:avLst/>
          </a:prstGeom>
        </p:spPr>
      </p:pic>
      <p:pic>
        <p:nvPicPr>
          <p:cNvPr id="7" name="Imagen 6"/>
          <p:cNvPicPr>
            <a:picLocks noChangeAspect="1"/>
          </p:cNvPicPr>
          <p:nvPr/>
        </p:nvPicPr>
        <p:blipFill>
          <a:blip r:embed="rId4"/>
          <a:stretch>
            <a:fillRect/>
          </a:stretch>
        </p:blipFill>
        <p:spPr>
          <a:xfrm>
            <a:off x="677334" y="4268267"/>
            <a:ext cx="2628900" cy="1733550"/>
          </a:xfrm>
          <a:prstGeom prst="rect">
            <a:avLst/>
          </a:prstGeom>
        </p:spPr>
      </p:pic>
      <p:pic>
        <p:nvPicPr>
          <p:cNvPr id="8" name="Imagen 7"/>
          <p:cNvPicPr>
            <a:picLocks noChangeAspect="1"/>
          </p:cNvPicPr>
          <p:nvPr/>
        </p:nvPicPr>
        <p:blipFill>
          <a:blip r:embed="rId5"/>
          <a:stretch>
            <a:fillRect/>
          </a:stretch>
        </p:blipFill>
        <p:spPr>
          <a:xfrm>
            <a:off x="3937247" y="4697411"/>
            <a:ext cx="1630017" cy="1703404"/>
          </a:xfrm>
          <a:prstGeom prst="rect">
            <a:avLst/>
          </a:prstGeom>
        </p:spPr>
      </p:pic>
    </p:spTree>
    <p:extLst>
      <p:ext uri="{BB962C8B-B14F-4D97-AF65-F5344CB8AC3E}">
        <p14:creationId xmlns="" xmlns:p14="http://schemas.microsoft.com/office/powerpoint/2010/main" val="309908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endParaRPr lang="es-MX" sz="2000" dirty="0"/>
          </a:p>
        </p:txBody>
      </p:sp>
      <p:sp>
        <p:nvSpPr>
          <p:cNvPr id="3" name="Marcador de contenido 2"/>
          <p:cNvSpPr>
            <a:spLocks noGrp="1"/>
          </p:cNvSpPr>
          <p:nvPr>
            <p:ph idx="1"/>
          </p:nvPr>
        </p:nvSpPr>
        <p:spPr/>
        <p:txBody>
          <a:bodyPr/>
          <a:lstStyle/>
          <a:p>
            <a:r>
              <a:rPr lang="es-MX" b="1" dirty="0"/>
              <a:t>Para descubrir la plena importancia del perdón intentemos pensar.</a:t>
            </a:r>
          </a:p>
          <a:p>
            <a:r>
              <a:rPr lang="es-MX" dirty="0"/>
              <a:t>-	Cómo sería el mundo sin el perdón?</a:t>
            </a:r>
          </a:p>
          <a:p>
            <a:r>
              <a:rPr lang="es-MX" dirty="0"/>
              <a:t>-	Cuáles  serían las graves consecuencias</a:t>
            </a:r>
          </a:p>
          <a:p>
            <a:endParaRPr lang="es-MX" dirty="0"/>
          </a:p>
          <a:p>
            <a:r>
              <a:rPr lang="es-MX" b="1" dirty="0"/>
              <a:t>Podremos elegir una de estas cuatro opciones</a:t>
            </a:r>
          </a:p>
          <a:p>
            <a:r>
              <a:rPr lang="es-MX" dirty="0"/>
              <a:t>-	Perpetuar en nosotros mismos y en los demás el daño sufrido</a:t>
            </a:r>
          </a:p>
          <a:p>
            <a:r>
              <a:rPr lang="es-MX" dirty="0"/>
              <a:t>-	Vivir con el resentimiento</a:t>
            </a:r>
          </a:p>
          <a:p>
            <a:r>
              <a:rPr lang="es-MX" dirty="0"/>
              <a:t>-	 Permanecer aferrados al pasado</a:t>
            </a:r>
          </a:p>
          <a:p>
            <a:r>
              <a:rPr lang="es-MX" dirty="0"/>
              <a:t>-	Vengarnos</a:t>
            </a:r>
          </a:p>
          <a:p>
            <a:endParaRPr lang="es-MX" dirty="0"/>
          </a:p>
        </p:txBody>
      </p:sp>
      <p:pic>
        <p:nvPicPr>
          <p:cNvPr id="4" name="Imagen 3"/>
          <p:cNvPicPr>
            <a:picLocks noChangeAspect="1"/>
          </p:cNvPicPr>
          <p:nvPr/>
        </p:nvPicPr>
        <p:blipFill>
          <a:blip r:embed="rId3"/>
          <a:stretch>
            <a:fillRect/>
          </a:stretch>
        </p:blipFill>
        <p:spPr>
          <a:xfrm>
            <a:off x="9491730" y="4902933"/>
            <a:ext cx="2012882" cy="1217175"/>
          </a:xfrm>
          <a:prstGeom prst="rect">
            <a:avLst/>
          </a:prstGeom>
        </p:spPr>
      </p:pic>
    </p:spTree>
    <p:extLst>
      <p:ext uri="{BB962C8B-B14F-4D97-AF65-F5344CB8AC3E}">
        <p14:creationId xmlns="" xmlns:p14="http://schemas.microsoft.com/office/powerpoint/2010/main" val="14442072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6000"/>
                <a:shade val="99000"/>
                <a:satMod val="140000"/>
              </a:schemeClr>
            </a:gs>
            <a:gs pos="65000">
              <a:schemeClr val="bg2">
                <a:tint val="100000"/>
                <a:shade val="80000"/>
                <a:satMod val="130000"/>
              </a:schemeClr>
            </a:gs>
            <a:gs pos="100000">
              <a:schemeClr val="bg2">
                <a:tint val="100000"/>
                <a:shade val="48000"/>
                <a:satMod val="120000"/>
              </a:schemeClr>
            </a:gs>
          </a:gsLst>
          <a:lin ang="16200000" scaled="0"/>
        </a:gradFill>
        <a:effectLst/>
      </p:bgPr>
    </p:bg>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a:duotone>
              <a:prstClr val="black"/>
              <a:schemeClr val="tx2">
                <a:tint val="45000"/>
                <a:satMod val="400000"/>
              </a:schemeClr>
            </a:duotone>
            <a:alphaModFix amt="40000"/>
            <a:extLst/>
          </a:blip>
          <a:srcRect b="14773"/>
          <a:stretch/>
        </p:blipFill>
        <p:spPr>
          <a:xfrm>
            <a:off x="283708" y="-98474"/>
            <a:ext cx="12191980" cy="6857991"/>
          </a:xfrm>
          <a:prstGeom prst="rect">
            <a:avLst/>
          </a:prstGeom>
        </p:spPr>
      </p:pic>
      <p:sp>
        <p:nvSpPr>
          <p:cNvPr id="12" name="Rectangle 11"/>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6400800"/>
            <a:ext cx="12192000" cy="4572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5" y="6334316"/>
            <a:ext cx="12191985" cy="66484"/>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1207658" y="4343400"/>
            <a:ext cx="9875520" cy="0"/>
          </a:xfrm>
          <a:prstGeom prst="line">
            <a:avLst/>
          </a:prstGeom>
          <a:ln w="6350">
            <a:solidFill>
              <a:schemeClr val="tx2">
                <a:alpha val="80000"/>
              </a:schemeClr>
            </a:solidFill>
          </a:ln>
        </p:spPr>
        <p:style>
          <a:lnRef idx="1">
            <a:schemeClr val="accent1"/>
          </a:lnRef>
          <a:fillRef idx="0">
            <a:schemeClr val="accent1"/>
          </a:fillRef>
          <a:effectRef idx="0">
            <a:schemeClr val="accent1"/>
          </a:effectRef>
          <a:fontRef idx="minor">
            <a:schemeClr val="tx1"/>
          </a:fontRef>
        </p:style>
      </p:cxnSp>
      <p:sp>
        <p:nvSpPr>
          <p:cNvPr id="2" name="Título 1"/>
          <p:cNvSpPr>
            <a:spLocks noGrp="1"/>
          </p:cNvSpPr>
          <p:nvPr>
            <p:ph type="ctrTitle"/>
          </p:nvPr>
        </p:nvSpPr>
        <p:spPr>
          <a:xfrm>
            <a:off x="1097280" y="758952"/>
            <a:ext cx="10058400" cy="3566160"/>
          </a:xfrm>
        </p:spPr>
        <p:txBody>
          <a:bodyPr>
            <a:normAutofit/>
          </a:bodyPr>
          <a:lstStyle/>
          <a:p>
            <a:r>
              <a:rPr lang="es-MX" dirty="0"/>
              <a:t>¿Qué es la muerte?</a:t>
            </a:r>
          </a:p>
        </p:txBody>
      </p:sp>
      <p:sp>
        <p:nvSpPr>
          <p:cNvPr id="3" name="Subtítulo 2"/>
          <p:cNvSpPr>
            <a:spLocks noGrp="1"/>
          </p:cNvSpPr>
          <p:nvPr>
            <p:ph type="subTitle" idx="1"/>
          </p:nvPr>
        </p:nvSpPr>
        <p:spPr>
          <a:xfrm>
            <a:off x="1100051" y="4455620"/>
            <a:ext cx="10058400" cy="1143000"/>
          </a:xfrm>
        </p:spPr>
        <p:txBody>
          <a:bodyPr>
            <a:normAutofit/>
          </a:bodyPr>
          <a:lstStyle/>
          <a:p>
            <a:endParaRPr lang="es-MX" dirty="0"/>
          </a:p>
        </p:txBody>
      </p:sp>
    </p:spTree>
    <p:extLst>
      <p:ext uri="{BB962C8B-B14F-4D97-AF65-F5344CB8AC3E}">
        <p14:creationId xmlns="" xmlns:p14="http://schemas.microsoft.com/office/powerpoint/2010/main" val="25267613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076432" y="2630474"/>
            <a:ext cx="3094997" cy="2042699"/>
          </a:xfrm>
          <a:prstGeom prst="rect">
            <a:avLst/>
          </a:prstGeom>
        </p:spPr>
      </p:pic>
      <p:sp>
        <p:nvSpPr>
          <p:cNvPr id="2" name="Título 1"/>
          <p:cNvSpPr>
            <a:spLocks noGrp="1"/>
          </p:cNvSpPr>
          <p:nvPr>
            <p:ph type="title"/>
          </p:nvPr>
        </p:nvSpPr>
        <p:spPr>
          <a:xfrm>
            <a:off x="1097280" y="286603"/>
            <a:ext cx="10058400" cy="1450757"/>
          </a:xfrm>
        </p:spPr>
        <p:txBody>
          <a:bodyPr>
            <a:normAutofit/>
          </a:bodyPr>
          <a:lstStyle/>
          <a:p>
            <a:r>
              <a:rPr lang="es-MX" dirty="0"/>
              <a:t>¿Por qué tenemos que morir? </a:t>
            </a:r>
          </a:p>
        </p:txBody>
      </p:sp>
      <p:sp>
        <p:nvSpPr>
          <p:cNvPr id="3" name="Marcador de contenido 2"/>
          <p:cNvSpPr>
            <a:spLocks noGrp="1"/>
          </p:cNvSpPr>
          <p:nvPr>
            <p:ph idx="1"/>
          </p:nvPr>
        </p:nvSpPr>
        <p:spPr>
          <a:xfrm>
            <a:off x="4639733" y="1845734"/>
            <a:ext cx="6515947" cy="4023360"/>
          </a:xfrm>
          <a:solidFill>
            <a:schemeClr val="accent2">
              <a:lumMod val="75000"/>
            </a:schemeClr>
          </a:solidFill>
        </p:spPr>
        <p:txBody>
          <a:bodyPr>
            <a:normAutofit/>
          </a:bodyPr>
          <a:lstStyle/>
          <a:p>
            <a:pPr>
              <a:lnSpc>
                <a:spcPct val="80000"/>
              </a:lnSpc>
            </a:pPr>
            <a:r>
              <a:rPr lang="es-MX" sz="1700" dirty="0"/>
              <a:t>Porque la alternativa es infinitamente peor.</a:t>
            </a:r>
          </a:p>
          <a:p>
            <a:pPr>
              <a:lnSpc>
                <a:spcPct val="80000"/>
              </a:lnSpc>
            </a:pPr>
            <a:r>
              <a:rPr lang="es-MX" sz="1700" dirty="0"/>
              <a:t> Si uno piensa en la vida eterna con la misma viveza en que se piensa en la muerte, es decir, si de verdad nos concentramos y pensamos en cómo sería vivir esta vida para SIEMPRE nos espantaríamos más.</a:t>
            </a:r>
          </a:p>
          <a:p>
            <a:pPr>
              <a:lnSpc>
                <a:spcPct val="80000"/>
              </a:lnSpc>
            </a:pPr>
            <a:r>
              <a:rPr lang="es-MX" sz="1700" dirty="0"/>
              <a:t> Y voy a hacer una aclaración, porque muchos no comprenden el término “para siempre”, cuando se habla de vivir para siempre no se refiere a vivir mil años, ni diez mil, ni un millón de años... esto es PARA SIEMPRE.</a:t>
            </a:r>
          </a:p>
          <a:p>
            <a:pPr>
              <a:lnSpc>
                <a:spcPct val="80000"/>
              </a:lnSpc>
            </a:pPr>
            <a:r>
              <a:rPr lang="es-MX" sz="1700" dirty="0"/>
              <a:t> Si lo piensan bien, habrá un momento en el que ya conoceremos lo suficiente como para estar en un completo estado de aburrición, no tendríamos absolutamente NADA que hacer porque no tendría sentido, y regreso en este momento a recordar lo que significa PARA SIEMPRE, todo lo que se les ocurra que se puede hacer si tuviéramos el tiempo suficiente seguramente ya lo habríamos hecho, porque tendríamos más que suficiente tiempo, mucho más.</a:t>
            </a:r>
          </a:p>
          <a:p>
            <a:pPr>
              <a:lnSpc>
                <a:spcPct val="80000"/>
              </a:lnSpc>
            </a:pPr>
            <a:r>
              <a:rPr lang="es-MX" sz="1700" dirty="0"/>
              <a:t>Por indeseable que parezca, la muerte es la que da sentido a la vida.</a:t>
            </a:r>
          </a:p>
          <a:p>
            <a:pPr>
              <a:lnSpc>
                <a:spcPct val="80000"/>
              </a:lnSpc>
            </a:pPr>
            <a:endParaRPr lang="es-MX" sz="1700" dirty="0"/>
          </a:p>
        </p:txBody>
      </p:sp>
    </p:spTree>
    <p:extLst>
      <p:ext uri="{BB962C8B-B14F-4D97-AF65-F5344CB8AC3E}">
        <p14:creationId xmlns="" xmlns:p14="http://schemas.microsoft.com/office/powerpoint/2010/main" val="31254216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fontAlgn="auto">
              <a:spcBef>
                <a:spcPts val="0"/>
              </a:spcBef>
              <a:spcAft>
                <a:spcPts val="0"/>
              </a:spcAft>
              <a:defRPr/>
            </a:pPr>
            <a:r>
              <a:rPr lang="es-ES" sz="3200" cap="all" dirty="0">
                <a:ln/>
                <a:solidFill>
                  <a:schemeClr val="accent1"/>
                </a:solidFill>
                <a:effectLst>
                  <a:reflection blurRad="10000" stA="55000" endPos="48000" dist="500" dir="5400000" sy="-100000" algn="bl" rotWithShape="0"/>
                </a:effectLst>
              </a:rPr>
              <a:t>¿Cuántos  tipos de Muerte tienen los seres humanos?</a:t>
            </a:r>
            <a:br>
              <a:rPr lang="es-ES" sz="3200" cap="all" dirty="0">
                <a:ln/>
                <a:solidFill>
                  <a:schemeClr val="accent1"/>
                </a:solidFill>
                <a:effectLst>
                  <a:reflection blurRad="10000" stA="55000" endPos="48000" dist="500" dir="5400000" sy="-100000" algn="bl" rotWithShape="0"/>
                </a:effectLst>
              </a:rPr>
            </a:br>
            <a:r>
              <a:rPr lang="es-ES" sz="3200" cap="all" dirty="0">
                <a:ln/>
                <a:solidFill>
                  <a:schemeClr val="accent1"/>
                </a:solidFill>
                <a:effectLst>
                  <a:reflection blurRad="10000" stA="55000" endPos="48000" dist="500" dir="5400000" sy="-100000" algn="bl" rotWithShape="0"/>
                </a:effectLst>
              </a:rPr>
              <a:t>(Polo Scott)</a:t>
            </a:r>
            <a:endParaRPr lang="es-MX" sz="3200" dirty="0">
              <a:effectLst>
                <a:reflection blurRad="10000" stA="55000" endPos="48000" dist="500" dir="5400000" sy="-100000" algn="bl" rotWithShape="0"/>
              </a:effectLst>
            </a:endParaRPr>
          </a:p>
        </p:txBody>
      </p:sp>
      <p:graphicFrame>
        <p:nvGraphicFramePr>
          <p:cNvPr id="8" name="Marcador de contenido 7"/>
          <p:cNvGraphicFramePr>
            <a:graphicFrameLocks noGrp="1"/>
          </p:cNvGraphicFramePr>
          <p:nvPr>
            <p:ph idx="1"/>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Imagen 9"/>
          <p:cNvPicPr>
            <a:picLocks noChangeAspect="1"/>
          </p:cNvPicPr>
          <p:nvPr/>
        </p:nvPicPr>
        <p:blipFill>
          <a:blip r:embed="rId7"/>
          <a:stretch>
            <a:fillRect/>
          </a:stretch>
        </p:blipFill>
        <p:spPr>
          <a:xfrm>
            <a:off x="9312813" y="4889560"/>
            <a:ext cx="2065729" cy="1362009"/>
          </a:xfrm>
          <a:prstGeom prst="rect">
            <a:avLst/>
          </a:prstGeom>
        </p:spPr>
      </p:pic>
    </p:spTree>
    <p:extLst>
      <p:ext uri="{BB962C8B-B14F-4D97-AF65-F5344CB8AC3E}">
        <p14:creationId xmlns="" xmlns:p14="http://schemas.microsoft.com/office/powerpoint/2010/main" val="16919430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9"/>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0"/>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1"/>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17" name="Marcador de contenido 3"/>
          <p:cNvPicPr>
            <a:picLocks noChangeAspect="1"/>
          </p:cNvPicPr>
          <p:nvPr/>
        </p:nvPicPr>
        <p:blipFill>
          <a:blip r:embed="rId2"/>
          <a:stretch>
            <a:fillRect/>
          </a:stretch>
        </p:blipFill>
        <p:spPr>
          <a:xfrm>
            <a:off x="633999" y="2166425"/>
            <a:ext cx="6909801" cy="3324245"/>
          </a:xfrm>
          <a:prstGeom prst="rect">
            <a:avLst/>
          </a:prstGeom>
          <a:solidFill>
            <a:schemeClr val="tx2">
              <a:lumMod val="50000"/>
            </a:schemeClr>
          </a:solidFill>
        </p:spPr>
      </p:pic>
      <p:sp>
        <p:nvSpPr>
          <p:cNvPr id="2" name="Título 1"/>
          <p:cNvSpPr>
            <a:spLocks noGrp="1"/>
          </p:cNvSpPr>
          <p:nvPr>
            <p:ph type="title"/>
          </p:nvPr>
        </p:nvSpPr>
        <p:spPr>
          <a:xfrm>
            <a:off x="970671" y="634946"/>
            <a:ext cx="5737397" cy="1450757"/>
          </a:xfrm>
        </p:spPr>
        <p:txBody>
          <a:bodyPr>
            <a:normAutofit/>
          </a:bodyPr>
          <a:lstStyle/>
          <a:p>
            <a:r>
              <a:rPr lang="es-MX" dirty="0"/>
              <a:t>Adivinanzas </a:t>
            </a:r>
            <a:r>
              <a:rPr lang="es-MX" sz="1600" dirty="0"/>
              <a:t>(CAPED)</a:t>
            </a:r>
            <a:endParaRPr lang="es-MX" dirty="0"/>
          </a:p>
        </p:txBody>
      </p:sp>
      <p:pic>
        <p:nvPicPr>
          <p:cNvPr id="4" name="Marcador de contenido 3"/>
          <p:cNvPicPr>
            <a:picLocks noGrp="1" noChangeAspect="1"/>
          </p:cNvPicPr>
          <p:nvPr>
            <p:ph idx="1"/>
          </p:nvPr>
        </p:nvPicPr>
        <p:blipFill>
          <a:blip r:embed="rId3"/>
          <a:stretch>
            <a:fillRect/>
          </a:stretch>
        </p:blipFill>
        <p:spPr>
          <a:xfrm>
            <a:off x="7859713" y="2836834"/>
            <a:ext cx="3689350" cy="2394008"/>
          </a:xfrm>
          <a:prstGeom prst="rect">
            <a:avLst/>
          </a:prstGeom>
          <a:solidFill>
            <a:schemeClr val="accent2">
              <a:lumMod val="60000"/>
              <a:lumOff val="40000"/>
            </a:schemeClr>
          </a:solidFill>
        </p:spPr>
      </p:pic>
      <p:pic>
        <p:nvPicPr>
          <p:cNvPr id="5" name="Imagen 4"/>
          <p:cNvPicPr>
            <a:picLocks noChangeAspect="1"/>
          </p:cNvPicPr>
          <p:nvPr/>
        </p:nvPicPr>
        <p:blipFill>
          <a:blip r:embed="rId4"/>
          <a:stretch>
            <a:fillRect/>
          </a:stretch>
        </p:blipFill>
        <p:spPr>
          <a:xfrm>
            <a:off x="8234395" y="317191"/>
            <a:ext cx="2881656" cy="1899978"/>
          </a:xfrm>
          <a:prstGeom prst="rect">
            <a:avLst/>
          </a:prstGeom>
        </p:spPr>
      </p:pic>
    </p:spTree>
    <p:extLst>
      <p:ext uri="{BB962C8B-B14F-4D97-AF65-F5344CB8AC3E}">
        <p14:creationId xmlns="" xmlns:p14="http://schemas.microsoft.com/office/powerpoint/2010/main" val="28284038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sp>
        <p:nvSpPr>
          <p:cNvPr id="3" name="2 Marcador de contenido"/>
          <p:cNvSpPr>
            <a:spLocks noGrp="1"/>
          </p:cNvSpPr>
          <p:nvPr>
            <p:ph idx="1"/>
          </p:nvPr>
        </p:nvSpPr>
        <p:spPr>
          <a:xfrm>
            <a:off x="1097280" y="2677886"/>
            <a:ext cx="10058400" cy="3191208"/>
          </a:xfrm>
        </p:spPr>
        <p:txBody>
          <a:bodyPr>
            <a:normAutofit fontScale="92500" lnSpcReduction="10000"/>
          </a:bodyPr>
          <a:lstStyle/>
          <a:p>
            <a:r>
              <a:rPr lang="es-MX" sz="3600" dirty="0" smtClean="0"/>
              <a:t>                   ¡   MUCHAS  </a:t>
            </a:r>
            <a:r>
              <a:rPr lang="es-MX" sz="5400" dirty="0" smtClean="0"/>
              <a:t>GRACIAS</a:t>
            </a:r>
            <a:r>
              <a:rPr lang="es-MX" sz="3600" dirty="0" smtClean="0"/>
              <a:t>   !</a:t>
            </a:r>
          </a:p>
          <a:p>
            <a:endParaRPr lang="es-MX" sz="3600" dirty="0" smtClean="0"/>
          </a:p>
          <a:p>
            <a:r>
              <a:rPr lang="es-MX" sz="3200" dirty="0" smtClean="0"/>
              <a:t>Lic.</a:t>
            </a:r>
            <a:r>
              <a:rPr lang="es-MX" sz="3200" baseline="0" dirty="0" smtClean="0"/>
              <a:t> Regina Cantú Cavazos. Tanatologa y Especialista en Superación de Perdidas Emocionales MGR. </a:t>
            </a:r>
            <a:r>
              <a:rPr lang="es-MX" sz="3200" dirty="0" smtClean="0"/>
              <a:t>Certificada en</a:t>
            </a:r>
            <a:r>
              <a:rPr lang="es-MX" sz="3200" baseline="0" dirty="0" smtClean="0"/>
              <a:t> Resiliencia.</a:t>
            </a:r>
            <a:r>
              <a:rPr lang="es-MX" sz="3200" dirty="0" smtClean="0"/>
              <a:t> Terapeuta Tanatología Siglo XXI</a:t>
            </a:r>
          </a:p>
          <a:p>
            <a:r>
              <a:rPr lang="es-MX" sz="3200" dirty="0" smtClean="0"/>
              <a:t>regis.tanatologa@gmail.com   </a:t>
            </a:r>
            <a:r>
              <a:rPr lang="es-MX" sz="3200" dirty="0" smtClean="0"/>
              <a:t>cel. (044)811-489-4716</a:t>
            </a:r>
            <a:endParaRPr lang="es-MX" sz="3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Pero que es el   perdón?</a:t>
            </a:r>
          </a:p>
        </p:txBody>
      </p:sp>
      <p:sp>
        <p:nvSpPr>
          <p:cNvPr id="3" name="Marcador de contenido 2"/>
          <p:cNvSpPr>
            <a:spLocks noGrp="1"/>
          </p:cNvSpPr>
          <p:nvPr>
            <p:ph idx="1"/>
          </p:nvPr>
        </p:nvSpPr>
        <p:spPr/>
        <p:txBody>
          <a:bodyPr/>
          <a:lstStyle/>
          <a:p>
            <a:r>
              <a:rPr lang="es-MX" dirty="0"/>
              <a:t>Es un elemento indispensable para el logro de la felicidad humana</a:t>
            </a:r>
          </a:p>
          <a:p>
            <a:endParaRPr lang="es-MX" dirty="0"/>
          </a:p>
          <a:p>
            <a:r>
              <a:rPr lang="es-MX" dirty="0"/>
              <a:t>Nace de la bondad natural de la persona o del amor natural que se tiene al que cometió la culpa.</a:t>
            </a:r>
          </a:p>
          <a:p>
            <a:endParaRPr lang="es-MX" dirty="0"/>
          </a:p>
          <a:p>
            <a:r>
              <a:rPr lang="es-MX" dirty="0"/>
              <a:t>Es un regalo misterioso que emerge sin más ni más en la persona ofendida. No depende solo de la voluntad hay que pedir ayuda. *</a:t>
            </a:r>
          </a:p>
          <a:p>
            <a:endParaRPr lang="es-MX" dirty="0"/>
          </a:p>
        </p:txBody>
      </p:sp>
      <p:pic>
        <p:nvPicPr>
          <p:cNvPr id="5" name="Imagen 4"/>
          <p:cNvPicPr>
            <a:picLocks noChangeAspect="1"/>
          </p:cNvPicPr>
          <p:nvPr/>
        </p:nvPicPr>
        <p:blipFill>
          <a:blip r:embed="rId3"/>
          <a:stretch>
            <a:fillRect/>
          </a:stretch>
        </p:blipFill>
        <p:spPr>
          <a:xfrm>
            <a:off x="9700709" y="5395121"/>
            <a:ext cx="2011854" cy="1219306"/>
          </a:xfrm>
          <a:prstGeom prst="rect">
            <a:avLst/>
          </a:prstGeom>
        </p:spPr>
      </p:pic>
    </p:spTree>
    <p:extLst>
      <p:ext uri="{BB962C8B-B14F-4D97-AF65-F5344CB8AC3E}">
        <p14:creationId xmlns="" xmlns:p14="http://schemas.microsoft.com/office/powerpoint/2010/main" val="1326003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88117" y="66675"/>
            <a:ext cx="9238771" cy="1281113"/>
          </a:xfrm>
        </p:spPr>
        <p:txBody>
          <a:bodyPr/>
          <a:lstStyle/>
          <a:p>
            <a:r>
              <a:rPr lang="es-MX" dirty="0"/>
              <a:t>Definición</a:t>
            </a:r>
          </a:p>
        </p:txBody>
      </p:sp>
      <p:pic>
        <p:nvPicPr>
          <p:cNvPr id="4" name="Imagen 3"/>
          <p:cNvPicPr>
            <a:picLocks noChangeAspect="1"/>
          </p:cNvPicPr>
          <p:nvPr/>
        </p:nvPicPr>
        <p:blipFill>
          <a:blip r:embed="rId3"/>
          <a:stretch>
            <a:fillRect/>
          </a:stretch>
        </p:blipFill>
        <p:spPr>
          <a:xfrm>
            <a:off x="9623437" y="5511032"/>
            <a:ext cx="2011854" cy="1219306"/>
          </a:xfrm>
          <a:prstGeom prst="rect">
            <a:avLst/>
          </a:prstGeom>
        </p:spPr>
      </p:pic>
      <p:sp>
        <p:nvSpPr>
          <p:cNvPr id="5" name="1 Título"/>
          <p:cNvSpPr txBox="1">
            <a:spLocks/>
          </p:cNvSpPr>
          <p:nvPr/>
        </p:nvSpPr>
        <p:spPr>
          <a:xfrm>
            <a:off x="1678525" y="867950"/>
            <a:ext cx="8911687" cy="1280890"/>
          </a:xfrm>
          <a:prstGeom prst="rect">
            <a:avLst/>
          </a:prstGeom>
        </p:spPr>
        <p:txBody>
          <a:bodyPr vert="horz" lIns="91440" tIns="45720" rIns="91440" bIns="45720" rtlCol="0" anchor="t">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s-MX" sz="2000" b="1" i="0" u="none" strike="noStrike" kern="1200" cap="none" spc="0" normalizeH="0" baseline="0" noProof="0">
                <a:ln>
                  <a:noFill/>
                </a:ln>
                <a:solidFill>
                  <a:prstClr val="black">
                    <a:lumMod val="85000"/>
                    <a:lumOff val="15000"/>
                  </a:prstClr>
                </a:solidFill>
                <a:effectLst/>
                <a:uLnTx/>
                <a:uFillTx/>
                <a:latin typeface="Century Gothic"/>
                <a:ea typeface="+mn-ea"/>
                <a:cs typeface="+mn-cs"/>
              </a:rPr>
              <a:t>Perdón es la Acción y Perdonar el resultado. Según la etimología Perdonar viene del prefijo per (acción completa y total) y de donare (regalar)</a:t>
            </a:r>
            <a:endParaRPr kumimoji="0" lang="es-MX" sz="2000" b="1" i="0" u="none" strike="noStrike" kern="1200" cap="none" spc="0" normalizeH="0" baseline="0" noProof="0" dirty="0">
              <a:ln>
                <a:noFill/>
              </a:ln>
              <a:solidFill>
                <a:prstClr val="black">
                  <a:lumMod val="85000"/>
                  <a:lumOff val="15000"/>
                </a:prstClr>
              </a:solidFill>
              <a:effectLst/>
              <a:uLnTx/>
              <a:uFillTx/>
              <a:latin typeface="Century Gothic"/>
              <a:ea typeface="+mn-ea"/>
              <a:cs typeface="+mn-cs"/>
            </a:endParaRPr>
          </a:p>
        </p:txBody>
      </p:sp>
      <p:sp>
        <p:nvSpPr>
          <p:cNvPr id="6" name="2 Marcador de contenido"/>
          <p:cNvSpPr>
            <a:spLocks noGrp="1"/>
          </p:cNvSpPr>
          <p:nvPr>
            <p:ph idx="1"/>
          </p:nvPr>
        </p:nvSpPr>
        <p:spPr>
          <a:xfrm>
            <a:off x="1690052" y="2118360"/>
            <a:ext cx="8915400" cy="3777622"/>
          </a:xfrm>
        </p:spPr>
        <p:txBody>
          <a:bodyPr>
            <a:normAutofit fontScale="62500" lnSpcReduction="20000"/>
          </a:bodyPr>
          <a:lstStyle/>
          <a:p>
            <a:r>
              <a:rPr lang="es-MX" dirty="0"/>
              <a:t>En la vida cristiana el PERDON ocupa un lugar muy importante, y no podría ser de otra manera ya que es una cuestión muy ligada al AMOR.</a:t>
            </a:r>
          </a:p>
          <a:p>
            <a:endParaRPr lang="es-MX" dirty="0"/>
          </a:p>
          <a:p>
            <a:r>
              <a:rPr lang="es-MX" dirty="0"/>
              <a:t>Por ello hablar de perdonar y ser perdonados, es hablar de amar y ser amados.</a:t>
            </a:r>
          </a:p>
          <a:p>
            <a:endParaRPr lang="es-MX" dirty="0"/>
          </a:p>
          <a:p>
            <a:r>
              <a:rPr lang="es-MX" dirty="0"/>
              <a:t>En la vida de todos los hombres, no faltan los defectos, limitaciones, faltas y errores, tanto a nivel personal y para con los demás que provocan la OFENSA  algunas veces de forma:   involuntaria, </a:t>
            </a:r>
            <a:r>
              <a:rPr lang="es-MX" dirty="0" err="1"/>
              <a:t>semi</a:t>
            </a:r>
            <a:r>
              <a:rPr lang="es-MX" dirty="0"/>
              <a:t>-voluntaria y otras totalmente voluntarias.</a:t>
            </a:r>
          </a:p>
          <a:p>
            <a:endParaRPr lang="es-MX" dirty="0"/>
          </a:p>
          <a:p>
            <a:r>
              <a:rPr lang="es-MX" dirty="0"/>
              <a:t>De aquí se presenta ¿cómo superar esto? Como librarse de ella? En ambas caras: tanto de la ofensa sufrida como de las cometidas.</a:t>
            </a:r>
          </a:p>
          <a:p>
            <a:endParaRPr lang="es-MX" dirty="0"/>
          </a:p>
          <a:p>
            <a:r>
              <a:rPr lang="es-MX" dirty="0"/>
              <a:t>No podemos volver al pasado y vivir de una manera diferente ya que  “lo hecho , hecho esta”, hasta nos llegamos a decir, así como no podemos cambiar lo vivido. Sin embargo </a:t>
            </a:r>
          </a:p>
          <a:p>
            <a:endParaRPr lang="es-MX" dirty="0"/>
          </a:p>
          <a:p>
            <a:r>
              <a:rPr lang="es-MX" dirty="0"/>
              <a:t>Si podemos cambiar nuestra vivencia actual de eso. </a:t>
            </a:r>
          </a:p>
        </p:txBody>
      </p:sp>
    </p:spTree>
    <p:extLst>
      <p:ext uri="{BB962C8B-B14F-4D97-AF65-F5344CB8AC3E}">
        <p14:creationId xmlns="" xmlns:p14="http://schemas.microsoft.com/office/powerpoint/2010/main" val="2732255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¿Cómo?</a:t>
            </a:r>
          </a:p>
        </p:txBody>
      </p:sp>
      <p:sp>
        <p:nvSpPr>
          <p:cNvPr id="3" name="Marcador de contenido 2"/>
          <p:cNvSpPr>
            <a:spLocks noGrp="1"/>
          </p:cNvSpPr>
          <p:nvPr>
            <p:ph idx="1"/>
          </p:nvPr>
        </p:nvSpPr>
        <p:spPr/>
        <p:txBody>
          <a:bodyPr/>
          <a:lstStyle/>
          <a:p>
            <a:r>
              <a:rPr lang="es-MX" dirty="0"/>
              <a:t>-</a:t>
            </a:r>
            <a:r>
              <a:rPr lang="es-MX" b="1" dirty="0"/>
              <a:t>	Pedir perdón por nuestra falta</a:t>
            </a:r>
          </a:p>
          <a:p>
            <a:r>
              <a:rPr lang="es-MX" dirty="0"/>
              <a:t>-	 Cambiar de actitud</a:t>
            </a:r>
          </a:p>
          <a:p>
            <a:r>
              <a:rPr lang="es-MX" dirty="0"/>
              <a:t>-	Rechazar lo hecho</a:t>
            </a:r>
          </a:p>
          <a:p>
            <a:r>
              <a:rPr lang="es-MX" dirty="0"/>
              <a:t>-	Reparar el daño</a:t>
            </a:r>
          </a:p>
          <a:p>
            <a:r>
              <a:rPr lang="es-MX" dirty="0"/>
              <a:t>-	Compensar con el amor el desamor, etc.</a:t>
            </a:r>
          </a:p>
          <a:p>
            <a:endParaRPr lang="es-MX" dirty="0"/>
          </a:p>
          <a:p>
            <a:r>
              <a:rPr lang="es-MX" b="1" dirty="0"/>
              <a:t>Y ante el mal sufrido</a:t>
            </a:r>
          </a:p>
          <a:p>
            <a:r>
              <a:rPr lang="es-MX" dirty="0"/>
              <a:t>-	Podemos perdonar. La falta desaparece y con ella el dolor.</a:t>
            </a:r>
          </a:p>
          <a:p>
            <a:endParaRPr lang="es-MX" dirty="0"/>
          </a:p>
        </p:txBody>
      </p:sp>
      <p:pic>
        <p:nvPicPr>
          <p:cNvPr id="4" name="Imagen 3"/>
          <p:cNvPicPr>
            <a:picLocks noChangeAspect="1"/>
          </p:cNvPicPr>
          <p:nvPr/>
        </p:nvPicPr>
        <p:blipFill>
          <a:blip r:embed="rId3"/>
          <a:stretch>
            <a:fillRect/>
          </a:stretch>
        </p:blipFill>
        <p:spPr>
          <a:xfrm>
            <a:off x="9492758" y="5420880"/>
            <a:ext cx="2011854" cy="1219306"/>
          </a:xfrm>
          <a:prstGeom prst="rect">
            <a:avLst/>
          </a:prstGeom>
        </p:spPr>
      </p:pic>
    </p:spTree>
    <p:extLst>
      <p:ext uri="{BB962C8B-B14F-4D97-AF65-F5344CB8AC3E}">
        <p14:creationId xmlns="" xmlns:p14="http://schemas.microsoft.com/office/powerpoint/2010/main" val="1169458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624110"/>
            <a:ext cx="8911687" cy="303169"/>
          </a:xfrm>
        </p:spPr>
        <p:txBody>
          <a:bodyPr>
            <a:normAutofit fontScale="90000"/>
          </a:bodyPr>
          <a:lstStyle/>
          <a:p>
            <a:endParaRPr lang="es-MX" dirty="0"/>
          </a:p>
        </p:txBody>
      </p:sp>
      <p:sp>
        <p:nvSpPr>
          <p:cNvPr id="3" name="Marcador de contenido 2"/>
          <p:cNvSpPr>
            <a:spLocks noGrp="1"/>
          </p:cNvSpPr>
          <p:nvPr>
            <p:ph idx="1"/>
          </p:nvPr>
        </p:nvSpPr>
        <p:spPr>
          <a:xfrm>
            <a:off x="2589212" y="1287887"/>
            <a:ext cx="8915400" cy="5061398"/>
          </a:xfrm>
        </p:spPr>
        <p:txBody>
          <a:bodyPr vert="horz" lIns="91440" tIns="45720" rIns="91440" bIns="45720" rtlCol="0" anchor="t">
            <a:normAutofit fontScale="85000" lnSpcReduction="20000"/>
          </a:bodyPr>
          <a:lstStyle/>
          <a:p>
            <a:r>
              <a:rPr lang="es-MX" b="1" dirty="0"/>
              <a:t>Actualmente</a:t>
            </a:r>
          </a:p>
          <a:p>
            <a:r>
              <a:rPr lang="es-MX" dirty="0"/>
              <a:t> Nos encontramos con falsas percepciones del PERDON, </a:t>
            </a:r>
            <a:r>
              <a:rPr lang="es-MX" dirty="0" err="1"/>
              <a:t>vanalizamos</a:t>
            </a:r>
            <a:r>
              <a:rPr lang="es-MX" dirty="0"/>
              <a:t> el término o lo simplificamos</a:t>
            </a:r>
          </a:p>
          <a:p>
            <a:r>
              <a:rPr lang="es-MX" b="1" dirty="0"/>
              <a:t>-	Caemos en la trampa de falsos perdones</a:t>
            </a:r>
            <a:r>
              <a:rPr lang="es-MX" dirty="0"/>
              <a:t>.</a:t>
            </a:r>
          </a:p>
          <a:p>
            <a:r>
              <a:rPr lang="es-MX" dirty="0"/>
              <a:t>-	Pero todos en este mundo tenemos la necesidad de perdonar y ser perdonados y así restablecer la paz interior y exterior, para poder vivir coexistiendo.</a:t>
            </a:r>
          </a:p>
          <a:p>
            <a:endParaRPr lang="es-MX" dirty="0"/>
          </a:p>
          <a:p>
            <a:r>
              <a:rPr lang="es-MX" b="1" dirty="0"/>
              <a:t>¿Por qué a veces cuesta pedir perdón? </a:t>
            </a:r>
          </a:p>
          <a:p>
            <a:endParaRPr lang="es-MX" dirty="0"/>
          </a:p>
          <a:p>
            <a:r>
              <a:rPr lang="es-MX" dirty="0"/>
              <a:t>-	Se mitifica a la persona</a:t>
            </a:r>
          </a:p>
          <a:p>
            <a:r>
              <a:rPr lang="es-MX" dirty="0"/>
              <a:t> Cuesta mucho perdonar por el culto al propio YO, vemos que se genera en ocasiones la discusión con el fin de tener la razón. Pero no es la razón la que discute sino su yo. El estar cerrado en lo que uno cree o quiere.</a:t>
            </a:r>
          </a:p>
          <a:p>
            <a:endParaRPr lang="es-MX" dirty="0"/>
          </a:p>
          <a:p>
            <a:r>
              <a:rPr lang="es-MX" dirty="0"/>
              <a:t>Podemos evaluar nuestra capacidad de perdonar</a:t>
            </a:r>
          </a:p>
          <a:p>
            <a:r>
              <a:rPr lang="es-MX" dirty="0"/>
              <a:t>, cuando somos capaces de corregir a una persona, sin dañar, y también con la humildad de dar gracias, si cuesta mucho hacerlo es cuestión también de temperamento. La persona que agradece tiene mayor capacidad de perdonar y pedir perdón.</a:t>
            </a:r>
          </a:p>
          <a:p>
            <a:endParaRPr lang="es-MX" dirty="0"/>
          </a:p>
        </p:txBody>
      </p:sp>
      <p:pic>
        <p:nvPicPr>
          <p:cNvPr id="4" name="Imagen 3"/>
          <p:cNvPicPr>
            <a:picLocks noChangeAspect="1"/>
          </p:cNvPicPr>
          <p:nvPr/>
        </p:nvPicPr>
        <p:blipFill>
          <a:blip r:embed="rId3"/>
          <a:stretch>
            <a:fillRect/>
          </a:stretch>
        </p:blipFill>
        <p:spPr>
          <a:xfrm>
            <a:off x="9984045" y="5739632"/>
            <a:ext cx="2011854" cy="1219306"/>
          </a:xfrm>
          <a:prstGeom prst="rect">
            <a:avLst/>
          </a:prstGeom>
        </p:spPr>
      </p:pic>
    </p:spTree>
    <p:extLst>
      <p:ext uri="{BB962C8B-B14F-4D97-AF65-F5344CB8AC3E}">
        <p14:creationId xmlns="" xmlns:p14="http://schemas.microsoft.com/office/powerpoint/2010/main" val="3570223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624110"/>
            <a:ext cx="8911687" cy="303169"/>
          </a:xfrm>
        </p:spPr>
        <p:txBody>
          <a:bodyPr>
            <a:normAutofit fontScale="90000"/>
          </a:bodyPr>
          <a:lstStyle/>
          <a:p>
            <a:endParaRPr lang="es-MX" dirty="0"/>
          </a:p>
        </p:txBody>
      </p:sp>
      <p:sp>
        <p:nvSpPr>
          <p:cNvPr id="3" name="Marcador de contenido 2"/>
          <p:cNvSpPr>
            <a:spLocks noGrp="1"/>
          </p:cNvSpPr>
          <p:nvPr>
            <p:ph idx="1"/>
          </p:nvPr>
        </p:nvSpPr>
        <p:spPr>
          <a:xfrm>
            <a:off x="2589212" y="1287887"/>
            <a:ext cx="8915400" cy="5061398"/>
          </a:xfrm>
        </p:spPr>
        <p:txBody>
          <a:bodyPr vert="horz" lIns="91440" tIns="45720" rIns="91440" bIns="45720" rtlCol="0" anchor="t">
            <a:normAutofit fontScale="85000" lnSpcReduction="20000"/>
          </a:bodyPr>
          <a:lstStyle/>
          <a:p>
            <a:r>
              <a:rPr lang="es-MX" b="1" dirty="0"/>
              <a:t>Actualmente</a:t>
            </a:r>
          </a:p>
          <a:p>
            <a:r>
              <a:rPr lang="es-MX" dirty="0"/>
              <a:t> Nos encontramos con falsas percepciones del PERDON, </a:t>
            </a:r>
            <a:r>
              <a:rPr lang="es-MX" dirty="0" err="1"/>
              <a:t>vanalizamos</a:t>
            </a:r>
            <a:r>
              <a:rPr lang="es-MX" dirty="0"/>
              <a:t> el término o lo simplificamos</a:t>
            </a:r>
          </a:p>
          <a:p>
            <a:r>
              <a:rPr lang="es-MX" b="1" dirty="0"/>
              <a:t>-	Caemos en la trampa de falsos perdones</a:t>
            </a:r>
            <a:r>
              <a:rPr lang="es-MX" dirty="0"/>
              <a:t>.</a:t>
            </a:r>
          </a:p>
          <a:p>
            <a:r>
              <a:rPr lang="es-MX" dirty="0"/>
              <a:t>-	Pero todos en este mundo tenemos la necesidad de perdonar y ser perdonados y así restablecer la paz interior y exterior, para poder vivir coexistiendo.</a:t>
            </a:r>
          </a:p>
          <a:p>
            <a:endParaRPr lang="es-MX" dirty="0"/>
          </a:p>
          <a:p>
            <a:r>
              <a:rPr lang="es-MX" b="1" dirty="0"/>
              <a:t>¿Por qué a veces cuesta pedir perdón? </a:t>
            </a:r>
          </a:p>
          <a:p>
            <a:endParaRPr lang="es-MX" dirty="0"/>
          </a:p>
          <a:p>
            <a:r>
              <a:rPr lang="es-MX" dirty="0"/>
              <a:t>-	Se mitifica a la persona</a:t>
            </a:r>
          </a:p>
          <a:p>
            <a:r>
              <a:rPr lang="es-MX" dirty="0"/>
              <a:t> Cuesta mucho perdonar por el culto al propio YO, vemos que se genera en ocasiones la discusión con el fin de tener la razón. Pero no es la razón la que discute sino su yo. El estar cerrado en lo que uno cree o quiere.</a:t>
            </a:r>
          </a:p>
          <a:p>
            <a:endParaRPr lang="es-MX" dirty="0"/>
          </a:p>
          <a:p>
            <a:r>
              <a:rPr lang="es-MX" dirty="0"/>
              <a:t>Podemos evaluar nuestra capacidad de perdonar</a:t>
            </a:r>
          </a:p>
          <a:p>
            <a:r>
              <a:rPr lang="es-MX" dirty="0"/>
              <a:t>, cuando somos capaces de corregir a una persona, sin dañar, y también con la humildad de dar gracias, si cuesta mucho hacerlo es cuestión también de temperamento. La persona que agradece tiene mayor capacidad de perdonar y pedir perdón.</a:t>
            </a:r>
          </a:p>
          <a:p>
            <a:endParaRPr lang="es-MX" dirty="0"/>
          </a:p>
        </p:txBody>
      </p:sp>
      <p:pic>
        <p:nvPicPr>
          <p:cNvPr id="4" name="Imagen 3"/>
          <p:cNvPicPr>
            <a:picLocks noChangeAspect="1"/>
          </p:cNvPicPr>
          <p:nvPr/>
        </p:nvPicPr>
        <p:blipFill>
          <a:blip r:embed="rId3"/>
          <a:stretch>
            <a:fillRect/>
          </a:stretch>
        </p:blipFill>
        <p:spPr>
          <a:xfrm>
            <a:off x="9984045" y="5739632"/>
            <a:ext cx="2011854" cy="1219306"/>
          </a:xfrm>
          <a:prstGeom prst="rect">
            <a:avLst/>
          </a:prstGeom>
        </p:spPr>
      </p:pic>
    </p:spTree>
    <p:extLst>
      <p:ext uri="{BB962C8B-B14F-4D97-AF65-F5344CB8AC3E}">
        <p14:creationId xmlns="" xmlns:p14="http://schemas.microsoft.com/office/powerpoint/2010/main" val="29975131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MITOS DEL PERDON</a:t>
            </a:r>
          </a:p>
        </p:txBody>
      </p:sp>
      <p:sp>
        <p:nvSpPr>
          <p:cNvPr id="3" name="Marcador de contenido 2"/>
          <p:cNvSpPr>
            <a:spLocks noGrp="1"/>
          </p:cNvSpPr>
          <p:nvPr>
            <p:ph idx="1"/>
          </p:nvPr>
        </p:nvSpPr>
        <p:spPr>
          <a:xfrm>
            <a:off x="2589212" y="1635617"/>
            <a:ext cx="8915400" cy="4687910"/>
          </a:xfrm>
        </p:spPr>
        <p:txBody>
          <a:bodyPr>
            <a:normAutofit/>
          </a:bodyPr>
          <a:lstStyle/>
          <a:p>
            <a:pPr marL="0" indent="0">
              <a:buNone/>
            </a:pPr>
            <a:endParaRPr lang="es-MX" dirty="0"/>
          </a:p>
          <a:p>
            <a:endParaRPr lang="es-MX" dirty="0"/>
          </a:p>
          <a:p>
            <a:r>
              <a:rPr lang="es-MX" dirty="0"/>
              <a:t>-	Pasa la página</a:t>
            </a:r>
          </a:p>
          <a:p>
            <a:r>
              <a:rPr lang="es-MX" dirty="0"/>
              <a:t>-	Dale vuelta a la hoja</a:t>
            </a:r>
          </a:p>
          <a:p>
            <a:r>
              <a:rPr lang="es-MX" dirty="0"/>
              <a:t>-	No te estanques en esta ofensa</a:t>
            </a:r>
          </a:p>
          <a:p>
            <a:r>
              <a:rPr lang="es-MX" dirty="0"/>
              <a:t>-	Perdonar significa olvidar</a:t>
            </a:r>
          </a:p>
          <a:p>
            <a:endParaRPr lang="es-MX" dirty="0"/>
          </a:p>
          <a:p>
            <a:r>
              <a:rPr lang="es-MX" dirty="0"/>
              <a:t>El proceso del Perdón exige una buena memoria y una conciencia de la ofensa, sino no es posible la cirugía que el perdón requiere. El perdón ayuda a la memoria a sanar, con el recuerdo de la herida y pierde poder.</a:t>
            </a:r>
          </a:p>
          <a:p>
            <a:r>
              <a:rPr lang="es-MX" dirty="0"/>
              <a:t>Es decir, la ofensa, cada vez es menos obsesiva, ayudando a cicatrizar el recuerdo y con ello el dolor.</a:t>
            </a:r>
          </a:p>
          <a:p>
            <a:endParaRPr lang="es-MX" dirty="0"/>
          </a:p>
        </p:txBody>
      </p:sp>
      <p:pic>
        <p:nvPicPr>
          <p:cNvPr id="4" name="Imagen 3"/>
          <p:cNvPicPr>
            <a:picLocks noChangeAspect="1"/>
          </p:cNvPicPr>
          <p:nvPr/>
        </p:nvPicPr>
        <p:blipFill>
          <a:blip r:embed="rId3"/>
          <a:stretch>
            <a:fillRect/>
          </a:stretch>
        </p:blipFill>
        <p:spPr>
          <a:xfrm>
            <a:off x="9984044" y="5713874"/>
            <a:ext cx="2011854" cy="1219306"/>
          </a:xfrm>
          <a:prstGeom prst="rect">
            <a:avLst/>
          </a:prstGeom>
        </p:spPr>
      </p:pic>
    </p:spTree>
    <p:extLst>
      <p:ext uri="{BB962C8B-B14F-4D97-AF65-F5344CB8AC3E}">
        <p14:creationId xmlns="" xmlns:p14="http://schemas.microsoft.com/office/powerpoint/2010/main" val="2676920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EL PERDON EN LA ELABORACION DE UN DUELO</a:t>
            </a:r>
          </a:p>
        </p:txBody>
      </p:sp>
      <p:sp>
        <p:nvSpPr>
          <p:cNvPr id="3" name="Marcador de contenido 2"/>
          <p:cNvSpPr>
            <a:spLocks noGrp="1"/>
          </p:cNvSpPr>
          <p:nvPr>
            <p:ph idx="1"/>
          </p:nvPr>
        </p:nvSpPr>
        <p:spPr/>
        <p:txBody>
          <a:bodyPr/>
          <a:lstStyle/>
          <a:p>
            <a:r>
              <a:rPr lang="es-MX" b="1" dirty="0"/>
              <a:t>Cuando estamos ante una situación de un duelo, en una Pérdida. El PERDON juega un papel muy importante, para dejar que este siga su curso.</a:t>
            </a:r>
          </a:p>
          <a:p>
            <a:endParaRPr lang="es-MX" dirty="0"/>
          </a:p>
          <a:p>
            <a:r>
              <a:rPr lang="es-MX" dirty="0"/>
              <a:t>¿Ha muerto tu mamá?, Ofendiste y/o te ofendió?</a:t>
            </a:r>
          </a:p>
          <a:p>
            <a:r>
              <a:rPr lang="es-MX" dirty="0"/>
              <a:t>¿ te divorciaste? Tu pareja te abandonó?</a:t>
            </a:r>
          </a:p>
          <a:p>
            <a:r>
              <a:rPr lang="es-MX" dirty="0"/>
              <a:t>¿Conociste la Infidelidad?</a:t>
            </a:r>
          </a:p>
          <a:p>
            <a:r>
              <a:rPr lang="es-MX" dirty="0"/>
              <a:t>¿Te despidieron injustamente de tu trabajo?</a:t>
            </a:r>
          </a:p>
          <a:p>
            <a:r>
              <a:rPr lang="es-MX" dirty="0"/>
              <a:t>¿Te robaron?</a:t>
            </a:r>
          </a:p>
          <a:p>
            <a:r>
              <a:rPr lang="es-MX" dirty="0"/>
              <a:t>¿Te secuestraron a ti o a un ser querido?</a:t>
            </a:r>
          </a:p>
          <a:p>
            <a:endParaRPr lang="es-MX" dirty="0"/>
          </a:p>
        </p:txBody>
      </p:sp>
      <p:pic>
        <p:nvPicPr>
          <p:cNvPr id="4" name="Imagen 3"/>
          <p:cNvPicPr>
            <a:picLocks noChangeAspect="1"/>
          </p:cNvPicPr>
          <p:nvPr/>
        </p:nvPicPr>
        <p:blipFill>
          <a:blip r:embed="rId3"/>
          <a:stretch>
            <a:fillRect/>
          </a:stretch>
        </p:blipFill>
        <p:spPr>
          <a:xfrm>
            <a:off x="9790862" y="5530169"/>
            <a:ext cx="2011854" cy="1219306"/>
          </a:xfrm>
          <a:prstGeom prst="rect">
            <a:avLst/>
          </a:prstGeom>
        </p:spPr>
      </p:pic>
    </p:spTree>
    <p:extLst>
      <p:ext uri="{BB962C8B-B14F-4D97-AF65-F5344CB8AC3E}">
        <p14:creationId xmlns="" xmlns:p14="http://schemas.microsoft.com/office/powerpoint/2010/main" val="793909038"/>
      </p:ext>
    </p:extLst>
  </p:cSld>
  <p:clrMapOvr>
    <a:masterClrMapping/>
  </p:clrMapOvr>
</p:sld>
</file>

<file path=ppt/theme/theme1.xml><?xml version="1.0" encoding="utf-8"?>
<a:theme xmlns:a="http://schemas.openxmlformats.org/drawingml/2006/main" name="1_Espiral">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24B1A44C-C006-48B2-A4D7-E5549B3D8CD4}"/>
    </a:ext>
  </a:extLst>
</a:theme>
</file>

<file path=ppt/theme/theme2.xml><?xml version="1.0" encoding="utf-8"?>
<a:theme xmlns:a="http://schemas.openxmlformats.org/drawingml/2006/main" name="Faceta">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8C59B386-999D-4CB6-B907-9F3997C027CC}"/>
    </a:ext>
  </a:extLst>
</a:theme>
</file>

<file path=ppt/theme/theme3.xml><?xml version="1.0" encoding="utf-8"?>
<a:theme xmlns:a="http://schemas.openxmlformats.org/drawingml/2006/main" name="Retrospección">
  <a:themeElements>
    <a:clrScheme name="Verde">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Retrospección">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icrosurco">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7145" cap="flat" cmpd="sng" algn="ctr">
          <a:solidFill>
            <a:schemeClr val="phClr"/>
          </a:solidFill>
          <a:prstDash val="solid"/>
        </a:ln>
        <a:ln w="58420" cap="flat" cmpd="thickThin" algn="ctr">
          <a:solidFill>
            <a:schemeClr val="phClr">
              <a:shade val="95000"/>
              <a:alpha val="50000"/>
              <a:satMod val="150000"/>
            </a:schemeClr>
          </a:solidFill>
          <a:prstDash val="solid"/>
        </a:ln>
      </a:lnStyleLst>
      <a:effectStyleLst>
        <a:effectStyle>
          <a:effectLst/>
        </a:effectStyle>
        <a:effectStyle>
          <a:effectLst>
            <a:outerShdw blurRad="50800" dist="38100" dir="2700000" rotWithShape="0">
              <a:srgbClr val="000000">
                <a:alpha val="60000"/>
              </a:srgbClr>
            </a:outerShdw>
          </a:effectLst>
          <a:scene3d>
            <a:camera prst="orthographicFront">
              <a:rot lat="0" lon="0" rev="0"/>
            </a:camera>
            <a:lightRig rig="flat" dir="tl"/>
          </a:scene3d>
          <a:sp3d prstMaterial="flat">
            <a:bevelT w="31750" h="63500" prst="riblet"/>
          </a:sp3d>
        </a:effectStyle>
        <a:effectStyle>
          <a:effectLst>
            <a:outerShdw blurRad="50800" dist="38100" dir="2700000" algn="ctr" rotWithShape="0">
              <a:srgbClr val="000000">
                <a:alpha val="60000"/>
              </a:srgbClr>
            </a:outerShdw>
          </a:effectLst>
          <a:scene3d>
            <a:camera prst="orthographicFront">
              <a:rot lat="0" lon="0" rev="0"/>
            </a:camera>
            <a:lightRig rig="flat" dir="tl"/>
          </a:scene3d>
          <a:sp3d prstMaterial="flat">
            <a:bevelT w="57150" h="114300" prst="riblet"/>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3F1AAB62-24C6-49D2-8E01-B56FAC9A3DCD}"/>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43</TotalTime>
  <Words>1387</Words>
  <Application>Microsoft Office PowerPoint</Application>
  <PresentationFormat>Personalizado</PresentationFormat>
  <Paragraphs>151</Paragraphs>
  <Slides>24</Slides>
  <Notes>10</Notes>
  <HiddenSlides>0</HiddenSlides>
  <MMClips>0</MMClips>
  <ScaleCrop>false</ScaleCrop>
  <HeadingPairs>
    <vt:vector size="4" baseType="variant">
      <vt:variant>
        <vt:lpstr>Tema</vt:lpstr>
      </vt:variant>
      <vt:variant>
        <vt:i4>3</vt:i4>
      </vt:variant>
      <vt:variant>
        <vt:lpstr>Títulos de diapositiva</vt:lpstr>
      </vt:variant>
      <vt:variant>
        <vt:i4>24</vt:i4>
      </vt:variant>
    </vt:vector>
  </HeadingPairs>
  <TitlesOfParts>
    <vt:vector size="27" baseType="lpstr">
      <vt:lpstr>1_Espiral</vt:lpstr>
      <vt:lpstr>Faceta</vt:lpstr>
      <vt:lpstr>Retrospección</vt:lpstr>
      <vt:lpstr>EL PERDON EN ELABORACION DEL DUELO</vt:lpstr>
      <vt:lpstr>Diapositiva 2</vt:lpstr>
      <vt:lpstr>Pero que es el   perdón?</vt:lpstr>
      <vt:lpstr>Definición</vt:lpstr>
      <vt:lpstr>¿Cómo?</vt:lpstr>
      <vt:lpstr>Diapositiva 6</vt:lpstr>
      <vt:lpstr>Diapositiva 7</vt:lpstr>
      <vt:lpstr>MITOS DEL PERDON</vt:lpstr>
      <vt:lpstr>EL PERDON EN LA ELABORACION DE UN DUELO</vt:lpstr>
      <vt:lpstr>LA ESPIRITUALIDAD Y LA TANATOLOGÍA</vt:lpstr>
      <vt:lpstr> ALMA:  </vt:lpstr>
      <vt:lpstr>Diapositiva 12</vt:lpstr>
      <vt:lpstr>DIVERSAS POSTURAS IDEOLÓGICAS Y  RELIGIOSAS SOBRE LA ESPIRITUALIDAD</vt:lpstr>
      <vt:lpstr>¿Qué llamamos como espiritualidad?</vt:lpstr>
      <vt:lpstr>Revisión de la literatura. El concepto espiritualidad es uno multidimensional que penetra la totalidad del ser humano </vt:lpstr>
      <vt:lpstr>Diapositiva 16</vt:lpstr>
      <vt:lpstr>Diapositiva 17</vt:lpstr>
      <vt:lpstr>Diapositiva 18</vt:lpstr>
      <vt:lpstr>DIVERSAS ESPIRITUALIDADES</vt:lpstr>
      <vt:lpstr>¿Qué es la muerte?</vt:lpstr>
      <vt:lpstr>¿Por qué tenemos que morir? </vt:lpstr>
      <vt:lpstr>¿Cuántos  tipos de Muerte tienen los seres humanos? (Polo Scott)</vt:lpstr>
      <vt:lpstr>Adivinanzas (CAPED)</vt:lpstr>
      <vt:lpstr>Diapositiva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PERDON EN ELABORACION DEL DUELO</dc:title>
  <dc:creator>Georgina Lozano Romero</dc:creator>
  <cp:lastModifiedBy>REGINACANTU</cp:lastModifiedBy>
  <cp:revision>6</cp:revision>
  <dcterms:created xsi:type="dcterms:W3CDTF">2016-12-03T06:11:58Z</dcterms:created>
  <dcterms:modified xsi:type="dcterms:W3CDTF">2016-12-06T18:56:45Z</dcterms:modified>
</cp:coreProperties>
</file>