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66" r:id="rId5"/>
    <p:sldId id="274" r:id="rId6"/>
    <p:sldId id="267" r:id="rId7"/>
    <p:sldId id="275" r:id="rId8"/>
    <p:sldId id="259" r:id="rId9"/>
    <p:sldId id="276" r:id="rId10"/>
    <p:sldId id="260" r:id="rId11"/>
    <p:sldId id="261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65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369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60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70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815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61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951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430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65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366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942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347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27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33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44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31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1DBC-9928-4366-93C5-00B1A0E90842}" type="datetimeFigureOut">
              <a:rPr lang="es-MX" smtClean="0"/>
              <a:pPr/>
              <a:t>03/06/2016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2B528D-9C45-475A-810A-78DD6C7C5B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89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404532"/>
            <a:ext cx="6129730" cy="1646302"/>
          </a:xfrm>
        </p:spPr>
        <p:txBody>
          <a:bodyPr/>
          <a:lstStyle/>
          <a:p>
            <a:r>
              <a:rPr lang="es-MX" dirty="0" smtClean="0"/>
              <a:t>TANATOLOGIA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¿QUE ES DUELO?</a:t>
            </a:r>
            <a:endParaRPr lang="es-MX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95" y="213229"/>
            <a:ext cx="559571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260648"/>
            <a:ext cx="6489768" cy="2016224"/>
          </a:xfrm>
        </p:spPr>
        <p:txBody>
          <a:bodyPr>
            <a:normAutofit/>
          </a:bodyPr>
          <a:lstStyle/>
          <a:p>
            <a:r>
              <a:rPr lang="es-MX" sz="2400" b="1" dirty="0"/>
              <a:t>El </a:t>
            </a:r>
            <a:r>
              <a:rPr lang="es-MX" sz="2400" b="1" dirty="0" smtClean="0"/>
              <a:t>Problema.</a:t>
            </a:r>
            <a:br>
              <a:rPr lang="es-MX" sz="2400" b="1" dirty="0" smtClean="0"/>
            </a:br>
            <a:r>
              <a:rPr lang="es-MX" sz="2400" b="1" dirty="0" smtClean="0"/>
              <a:t> </a:t>
            </a:r>
            <a:r>
              <a:rPr lang="es-MX" sz="2400" b="1" dirty="0"/>
              <a:t>Aun cuando el duelo es normal y natural, mucha información que maneja la sociedad en como procesar el duelo no lo es, y no nos </a:t>
            </a:r>
            <a:r>
              <a:rPr lang="es-MX" sz="2400" b="1" dirty="0" smtClean="0"/>
              <a:t>ayuda.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La </a:t>
            </a:r>
            <a:r>
              <a:rPr lang="es-MX" dirty="0"/>
              <a:t>mayoría de las ideas falsas acerca de la pérdida se resumen en seis mitos que son tan comunes que casi todos los reconocemos sin cuestionarlos.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82" y="5832684"/>
            <a:ext cx="2034541" cy="10194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60590"/>
            <a:ext cx="3312368" cy="218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/>
              <a:t> </a:t>
            </a:r>
            <a:r>
              <a:rPr lang="es-MX" sz="2400" b="1" dirty="0" smtClean="0"/>
              <a:t>Mitos</a:t>
            </a:r>
            <a:r>
              <a:rPr lang="es-MX" sz="2400" dirty="0" smtClean="0"/>
              <a:t/>
            </a:r>
            <a:br>
              <a:rPr lang="es-MX" sz="2400" dirty="0" smtClean="0"/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MX" b="1" dirty="0" smtClean="0"/>
              <a:t>El </a:t>
            </a:r>
            <a:r>
              <a:rPr lang="es-MX" b="1" dirty="0"/>
              <a:t>tiempo cura todas las heridas</a:t>
            </a:r>
            <a:endParaRPr lang="es-MX" dirty="0"/>
          </a:p>
          <a:p>
            <a:pPr lvl="0"/>
            <a:r>
              <a:rPr lang="es-MX" b="1" dirty="0"/>
              <a:t>Llora tu duelo solo</a:t>
            </a:r>
            <a:endParaRPr lang="es-MX" dirty="0"/>
          </a:p>
          <a:p>
            <a:pPr lvl="0"/>
            <a:r>
              <a:rPr lang="es-MX" b="1" dirty="0"/>
              <a:t>Sé fuerte</a:t>
            </a:r>
            <a:endParaRPr lang="es-MX" dirty="0"/>
          </a:p>
          <a:p>
            <a:pPr lvl="0"/>
            <a:r>
              <a:rPr lang="es-MX" b="1" dirty="0"/>
              <a:t>No te sientas mal</a:t>
            </a:r>
            <a:endParaRPr lang="es-MX" dirty="0"/>
          </a:p>
          <a:p>
            <a:pPr lvl="0"/>
            <a:r>
              <a:rPr lang="es-MX" b="1" dirty="0"/>
              <a:t>Reemplaza la pérdida</a:t>
            </a:r>
            <a:endParaRPr lang="es-MX" dirty="0"/>
          </a:p>
          <a:p>
            <a:pPr lvl="0"/>
            <a:r>
              <a:rPr lang="es-MX" b="1" dirty="0"/>
              <a:t>Mantente ocupado.</a:t>
            </a:r>
            <a:endParaRPr lang="es-MX" dirty="0"/>
          </a:p>
          <a:p>
            <a:pPr lvl="0"/>
            <a:r>
              <a:rPr lang="es-MX" b="1" dirty="0"/>
              <a:t>Dios </a:t>
            </a:r>
            <a:r>
              <a:rPr lang="es-MX" b="1" dirty="0" smtClean="0"/>
              <a:t>así </a:t>
            </a:r>
            <a:r>
              <a:rPr lang="es-MX" b="1" dirty="0"/>
              <a:t>lo quiso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2" y="5805264"/>
            <a:ext cx="2176541" cy="970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99120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196753"/>
            <a:ext cx="6347714" cy="4680520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Al </a:t>
            </a:r>
            <a:r>
              <a:rPr lang="es-MX" dirty="0"/>
              <a:t>ver el mito “el tiempo cura”, se crea la idea que una persona sólo tiene que esperar para sentirse mejor. Sabemos de personas que han esperado 10, 20, 30 ó 40 años y ni así se sentían mejor. Y sabemos que te dirían que no sólo no los sanó el tiempo, sino que el dolor había aumentado</a:t>
            </a:r>
            <a:r>
              <a:rPr lang="es-MX" dirty="0" smtClean="0"/>
              <a:t>.</a:t>
            </a:r>
          </a:p>
          <a:p>
            <a:r>
              <a:rPr lang="es-MX" dirty="0" smtClean="0"/>
              <a:t> FETS</a:t>
            </a:r>
          </a:p>
          <a:p>
            <a:endParaRPr lang="es-MX" b="1" dirty="0" smtClean="0"/>
          </a:p>
          <a:p>
            <a:pPr marL="0" indent="0">
              <a:buNone/>
            </a:pPr>
            <a:r>
              <a:rPr lang="es-MX" b="1" dirty="0"/>
              <a:t> </a:t>
            </a:r>
            <a:r>
              <a:rPr lang="es-MX" b="1" dirty="0" smtClean="0"/>
              <a:t>                     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8" y="5699622"/>
            <a:ext cx="2051720" cy="116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/>
              <a:t>¿QUE ES LA PENA EMOCIONAL?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3384377"/>
          </a:xfrm>
        </p:spPr>
        <p:txBody>
          <a:bodyPr/>
          <a:lstStyle/>
          <a:p>
            <a:r>
              <a:rPr lang="es-MX" dirty="0" smtClean="0"/>
              <a:t>Trabajar mas del horario establecido.</a:t>
            </a:r>
          </a:p>
          <a:p>
            <a:r>
              <a:rPr lang="es-MX" dirty="0" smtClean="0"/>
              <a:t>Ir de compras sin necesitarlo.</a:t>
            </a:r>
          </a:p>
          <a:p>
            <a:r>
              <a:rPr lang="es-MX" dirty="0" smtClean="0"/>
              <a:t>Salir continuamente con las amigas (os).</a:t>
            </a:r>
          </a:p>
          <a:p>
            <a:r>
              <a:rPr lang="es-MX" dirty="0" smtClean="0"/>
              <a:t> </a:t>
            </a:r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precisamente el dolor guardado a causa de estos </a:t>
            </a:r>
            <a:r>
              <a:rPr lang="es-MX" dirty="0" smtClean="0"/>
              <a:t>mitos y </a:t>
            </a:r>
            <a:r>
              <a:rPr lang="es-MX" dirty="0" err="1" smtClean="0"/>
              <a:t>fets</a:t>
            </a:r>
            <a:r>
              <a:rPr lang="es-MX" dirty="0" smtClean="0"/>
              <a:t>, </a:t>
            </a:r>
            <a:r>
              <a:rPr lang="es-MX" dirty="0"/>
              <a:t>que nos hemos ido haciendo </a:t>
            </a:r>
            <a:r>
              <a:rPr lang="es-MX" dirty="0" smtClean="0"/>
              <a:t>atraves </a:t>
            </a:r>
            <a:r>
              <a:rPr lang="es-MX" dirty="0"/>
              <a:t>de  nuestras propias </a:t>
            </a:r>
            <a:r>
              <a:rPr lang="es-MX" dirty="0" smtClean="0"/>
              <a:t>historias, cuando se origina la pena emocional.</a:t>
            </a:r>
          </a:p>
          <a:p>
            <a:pPr marL="0" indent="0"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 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66" y="5805264"/>
            <a:ext cx="2023610" cy="921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Etapas del duelo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268761"/>
            <a:ext cx="6347714" cy="1872208"/>
          </a:xfrm>
        </p:spPr>
        <p:txBody>
          <a:bodyPr/>
          <a:lstStyle/>
          <a:p>
            <a:r>
              <a:rPr lang="es-MX" dirty="0"/>
              <a:t>Cuando la muerte o la perdida llega, pasamos por un proceso personal que tenemos que vivir para sanar y que tiene distintas etapas, estas etapas no necesariamente se presentan en ese orden y puede haber regresiones.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600610" cy="10553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6427857" cy="25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La </a:t>
            </a:r>
            <a:r>
              <a:rPr lang="es-MX" sz="2400" dirty="0"/>
              <a:t>negación: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 </a:t>
            </a:r>
            <a:r>
              <a:rPr lang="es-MX" dirty="0"/>
              <a:t>Vivimos un estado de </a:t>
            </a:r>
            <a:r>
              <a:rPr lang="es-MX" dirty="0" smtClean="0"/>
              <a:t>shock.      Negación de la realidad</a:t>
            </a:r>
          </a:p>
          <a:p>
            <a:r>
              <a:rPr lang="es-MX" dirty="0" smtClean="0"/>
              <a:t> </a:t>
            </a:r>
            <a:r>
              <a:rPr lang="es-MX" dirty="0"/>
              <a:t>este mecanismo de defensa nos impide quebrarnos totalmente y perder el control. </a:t>
            </a:r>
            <a:endParaRPr lang="es-MX" dirty="0" smtClean="0"/>
          </a:p>
          <a:p>
            <a:r>
              <a:rPr lang="es-MX" dirty="0" smtClean="0"/>
              <a:t>A </a:t>
            </a:r>
            <a:r>
              <a:rPr lang="es-MX" dirty="0"/>
              <a:t>veces nos sentimos culpables por que no sentimos nada, hasta se da el caso que no derramamos lágrimas. Pero nadie puede obligarnos a sentir algo que no está brotando de manera natural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La negación nos ayuda a no volvernos locos.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66" y="5637381"/>
            <a:ext cx="1816634" cy="11977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6" y="1280950"/>
            <a:ext cx="1905000" cy="1781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247641"/>
            <a:ext cx="1368152" cy="17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r>
              <a:rPr lang="es-MX" sz="2400" dirty="0"/>
              <a:t>El enojo o la ira: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El enojo puede manifestarse externamente como ira o internalizarse como tristeza. Pero en el fondo, el enojo es temor, temor a no poder satisfacer nuestras propias necesidades, a no saber cómo tomar decisiones, a no ser capaces de seguir viviendo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Las personas tenemos necesidad de expresar nuestro enojo, a veces lo proyectamos contra todos y contra todo, con el peligro de quedar atrapados en la amargura y el resentimiento. Ocultar el enojo no lo hará desaparecer, lo superaremos, si lo ponemos al descubierto.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50" y="5565274"/>
            <a:ext cx="1960650" cy="11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r>
              <a:rPr lang="es-MX" sz="2400" dirty="0"/>
              <a:t>La negociación: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1" y="1772816"/>
            <a:ext cx="5648884" cy="3771106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86" y="5661248"/>
            <a:ext cx="1757536" cy="11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 </a:t>
            </a:r>
            <a:r>
              <a:rPr lang="es-MX" sz="2400" dirty="0" smtClean="0"/>
              <a:t>Tristeza, (depresión):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50" y="5661248"/>
            <a:ext cx="1960650" cy="1104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657867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 </a:t>
            </a:r>
            <a:r>
              <a:rPr lang="es-MX" sz="2400" dirty="0"/>
              <a:t>La aceptación</a:t>
            </a:r>
            <a:r>
              <a:rPr lang="es-MX" sz="2400" dirty="0" smtClean="0"/>
              <a:t>: (carta de despedida)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Dejamos </a:t>
            </a:r>
            <a:r>
              <a:rPr lang="es-MX" dirty="0"/>
              <a:t>de rechazar nuestro destino y el de nuestro ser querido difunto.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93" y="5589240"/>
            <a:ext cx="1960650" cy="1104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50" y="1125666"/>
            <a:ext cx="4441107" cy="2381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22964"/>
            <a:ext cx="3456384" cy="28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LA MEJOR DEFINICION DE DUELO: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8313" y="1930400"/>
            <a:ext cx="634771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el dolor es como si buscas alcanzar a alguien que siempre ha estado junto a ti y darte cuenta que cuando desesperadamente la necesitas una vez más, ya no esta</a:t>
            </a:r>
          </a:p>
          <a:p>
            <a:pPr>
              <a:buNone/>
            </a:pPr>
            <a:r>
              <a:rPr lang="es-MX" dirty="0">
                <a:solidFill>
                  <a:srgbClr val="FF0000"/>
                </a:solidFill>
              </a:rPr>
              <a:t> 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44" y="5639383"/>
            <a:ext cx="2525556" cy="1243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6036"/>
            <a:ext cx="8229600" cy="970490"/>
          </a:xfrm>
        </p:spPr>
        <p:txBody>
          <a:bodyPr>
            <a:normAutofit fontScale="90000"/>
          </a:bodyPr>
          <a:lstStyle/>
          <a:p>
            <a:r>
              <a:rPr lang="es-MX" sz="2700" b="1" dirty="0" smtClean="0"/>
              <a:t>SUPERAR LA PENA EMOCIONAL ES:</a:t>
            </a: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dirty="0" smtClean="0"/>
              <a:t> 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r>
              <a:rPr lang="es-MX" sz="2600" b="1" u="sng" dirty="0" smtClean="0"/>
              <a:t>Descubrir</a:t>
            </a:r>
            <a:r>
              <a:rPr lang="es-MX" sz="2600" b="1" dirty="0" smtClean="0"/>
              <a:t>: que es tu naturaleza para no estar en conflicto </a:t>
            </a:r>
            <a:r>
              <a:rPr lang="es-MX" sz="2600" b="1" smtClean="0"/>
              <a:t>con ella.</a:t>
            </a:r>
            <a:endParaRPr lang="es-MX" sz="2600" b="1" dirty="0" smtClean="0"/>
          </a:p>
          <a:p>
            <a:r>
              <a:rPr lang="es-MX" sz="2600" b="1" u="sng" dirty="0" smtClean="0"/>
              <a:t>Que el miedo </a:t>
            </a:r>
            <a:r>
              <a:rPr lang="es-MX" sz="2600" b="1" dirty="0" smtClean="0"/>
              <a:t>puede ser real o imaginario, pero sucede cuando la mente y el cuerpo no están en el mismo lugar, al mismo tiempo.</a:t>
            </a:r>
          </a:p>
          <a:p>
            <a:r>
              <a:rPr lang="es-MX" sz="2600" b="1" u="sng" dirty="0" smtClean="0"/>
              <a:t>Que el amor</a:t>
            </a:r>
            <a:r>
              <a:rPr lang="es-MX" sz="2600" b="1" dirty="0" smtClean="0"/>
              <a:t>: Es la voluntad y habilidad de permitir a otros el derecho a decidir por sí mismos sin insistir en que te satisfagan</a:t>
            </a:r>
          </a:p>
          <a:p>
            <a:r>
              <a:rPr lang="es-MX" sz="2600" b="1" u="sng" dirty="0" smtClean="0"/>
              <a:t>Que el amor a uno mismo</a:t>
            </a:r>
            <a:r>
              <a:rPr lang="es-MX" sz="2600" b="1" dirty="0" smtClean="0"/>
              <a:t>: Es la voluntad de adquirir la habilidad de permitirte a ti mismo el derecho a decidir, sin buscar la aprobación de los demás</a:t>
            </a:r>
          </a:p>
          <a:p>
            <a:r>
              <a:rPr lang="es-MX" sz="2600" b="1" u="sng" dirty="0" smtClean="0"/>
              <a:t>Que perdonar</a:t>
            </a:r>
            <a:r>
              <a:rPr lang="es-MX" sz="2600" b="1" dirty="0" smtClean="0"/>
              <a:t>: Es soltar la esperanza de un mejor o diferente ayer</a:t>
            </a:r>
          </a:p>
          <a:p>
            <a:pPr marL="64008" indent="0">
              <a:buNone/>
            </a:pPr>
            <a:r>
              <a:rPr lang="es-MX" sz="2600" b="1" dirty="0" smtClean="0"/>
              <a:t> </a:t>
            </a:r>
          </a:p>
          <a:p>
            <a:r>
              <a:rPr lang="es-MX" sz="2200" b="1" i="1" dirty="0" smtClean="0"/>
              <a:t>UN SER HUMANO QUE SUFRE, NO ES UN OBJETO QUE TIENE QUE SER REPARADO.</a:t>
            </a:r>
          </a:p>
          <a:p>
            <a:r>
              <a:rPr lang="es-MX" sz="2200" b="1" i="1" dirty="0" smtClean="0"/>
              <a:t>NO NECESITA SER ANALIZADO, NI JUZGADO, NI CRITICADO</a:t>
            </a:r>
          </a:p>
          <a:p>
            <a:r>
              <a:rPr lang="es-MX" sz="2200" b="1" i="1" dirty="0" smtClean="0"/>
              <a:t>LO QUE NECESITA ES SER ESCUCHADO CON DIGNIDAD Y RESPETO.</a:t>
            </a:r>
          </a:p>
          <a:p>
            <a:pPr marL="64008" indent="0">
              <a:buNone/>
            </a:pPr>
            <a:r>
              <a:rPr lang="es-MX" b="1" dirty="0" smtClean="0"/>
              <a:t> </a:t>
            </a:r>
            <a:endParaRPr lang="es-MX" dirty="0" smtClean="0"/>
          </a:p>
          <a:p>
            <a:pPr algn="ctr"/>
            <a:r>
              <a:rPr lang="es-MX" b="1" dirty="0" smtClean="0"/>
              <a:t>MUCHAS GRACIAS.</a:t>
            </a:r>
            <a:endParaRPr lang="es-MX" dirty="0" smtClean="0"/>
          </a:p>
          <a:p>
            <a:pPr algn="ctr"/>
            <a:r>
              <a:rPr lang="es-MX" b="1" dirty="0" smtClean="0"/>
              <a:t>Georgina Lozano </a:t>
            </a:r>
            <a:endParaRPr lang="es-MX" dirty="0" smtClean="0"/>
          </a:p>
          <a:p>
            <a:endParaRPr lang="es-MX" dirty="0" smtClean="0"/>
          </a:p>
          <a:p>
            <a:pPr marL="64008" indent="0">
              <a:buNone/>
            </a:pPr>
            <a:r>
              <a:rPr lang="es-MX" dirty="0" smtClean="0"/>
              <a:t> </a:t>
            </a:r>
            <a:r>
              <a:rPr lang="es-MX" b="1" dirty="0" smtClean="0"/>
              <a:t>  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15" y="5661248"/>
            <a:ext cx="2086285" cy="106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DUELO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896544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r>
              <a:rPr lang="es-MX" dirty="0" smtClean="0"/>
              <a:t>Proceso dinámico y funcional para afrontar una pérdida significativa, tendiente a la adaptación y armonización interna y externa del individuo frente a una nueva realidad.</a:t>
            </a:r>
          </a:p>
          <a:p>
            <a:pPr marL="0" indent="0" algn="ctr">
              <a:buNone/>
            </a:pPr>
            <a:r>
              <a:rPr lang="es-MX" b="1" dirty="0"/>
              <a:t> </a:t>
            </a:r>
            <a:r>
              <a:rPr lang="es-MX" b="1" dirty="0" smtClean="0"/>
              <a:t>    “lo contrario de despedirse es agarrarse, es un situación     inconclusa que supone una continua interferencia que mantiene a la persona bloqueada e incapacitada para vivir plenamente su presente”</a:t>
            </a:r>
          </a:p>
          <a:p>
            <a:pPr marL="0" indent="0" algn="ctr">
              <a:buNone/>
            </a:pPr>
            <a:r>
              <a:rPr lang="es-MX" b="1" dirty="0" smtClean="0"/>
              <a:t>(</a:t>
            </a:r>
            <a:r>
              <a:rPr lang="es-MX" b="1" dirty="0" err="1" smtClean="0"/>
              <a:t>Cabodevilla</a:t>
            </a:r>
            <a:r>
              <a:rPr lang="es-MX" b="1" dirty="0" smtClean="0"/>
              <a:t>, 2009)</a:t>
            </a:r>
            <a:endParaRPr lang="es-MX" b="1" dirty="0"/>
          </a:p>
          <a:p>
            <a:r>
              <a:rPr lang="es-MX" dirty="0" smtClean="0"/>
              <a:t>Simplemente</a:t>
            </a:r>
            <a:r>
              <a:rPr lang="es-MX" dirty="0"/>
              <a:t>, duelo es la reacción normal y natural ante una pérdida emocional importante, de cualquier tipo. </a:t>
            </a:r>
            <a:endParaRPr lang="es-MX" dirty="0" smtClean="0"/>
          </a:p>
          <a:p>
            <a:endParaRPr lang="es-MX" dirty="0"/>
          </a:p>
          <a:p>
            <a:pPr>
              <a:buNone/>
            </a:pPr>
            <a:r>
              <a:rPr lang="es-MX" dirty="0" smtClean="0"/>
              <a:t> </a:t>
            </a:r>
            <a:r>
              <a:rPr lang="es-MX" dirty="0"/>
              <a:t>¿QUE CONOCEN COMO PÉRDIDAS</a:t>
            </a:r>
            <a:r>
              <a:rPr lang="es-MX" dirty="0" smtClean="0"/>
              <a:t>?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38191"/>
            <a:ext cx="2912181" cy="1291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PERDIDAS FISICAS O ENFERMEDADES FISICAS: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2204863"/>
            <a:ext cx="8210873" cy="46340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877272"/>
            <a:ext cx="2248682" cy="9616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2" y="1324570"/>
            <a:ext cx="2100974" cy="12403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18" y="1591184"/>
            <a:ext cx="2090729" cy="14468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72" y="2365497"/>
            <a:ext cx="1656184" cy="12075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46" y="4914100"/>
            <a:ext cx="2195097" cy="14687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85" y="3948799"/>
            <a:ext cx="2686782" cy="15062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98581"/>
            <a:ext cx="2016224" cy="11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Perdidas materiales: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930400"/>
            <a:ext cx="7130753" cy="445092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61756"/>
            <a:ext cx="1837447" cy="1559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32" y="2030796"/>
            <a:ext cx="2265040" cy="16421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" y="2128056"/>
            <a:ext cx="1782380" cy="15448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78391"/>
            <a:ext cx="2160240" cy="11388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57438"/>
            <a:ext cx="2088232" cy="13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5099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Perdidas humanas de uno o varios seres queridos, ya sea por muerte natural o provocada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2" y="5813669"/>
            <a:ext cx="2176673" cy="10106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89663"/>
            <a:ext cx="2327920" cy="13822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2172442" cy="11926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43" y="2169347"/>
            <a:ext cx="1998207" cy="15024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312005"/>
            <a:ext cx="2232248" cy="12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PERDIDAS EMOCIONALES: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7543" y="1484784"/>
            <a:ext cx="7562721" cy="4484571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7" y="4599406"/>
            <a:ext cx="2592063" cy="18539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4561527"/>
            <a:ext cx="2522241" cy="18918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3" y="1355772"/>
            <a:ext cx="2051136" cy="17851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17" y="2836809"/>
            <a:ext cx="2331904" cy="17857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90" y="1310064"/>
            <a:ext cx="3105534" cy="22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LA GAMA DE EMOCIONES SON MUY VARIADAS, EL DUELO ES INDIVIDUAL Y UNICO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20" y="5757432"/>
            <a:ext cx="2032658" cy="1028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1" y="4221088"/>
            <a:ext cx="4248472" cy="22158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93" y="1586275"/>
            <a:ext cx="4104456" cy="223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PROCESOS ELABORATIVOS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“Promueven cambios psicológicos que se relacionan directamente con modificaciones somáticas y sociales” </a:t>
            </a:r>
          </a:p>
          <a:p>
            <a:endParaRPr lang="es-MX" dirty="0"/>
          </a:p>
          <a:p>
            <a:r>
              <a:rPr lang="es-MX" dirty="0" smtClean="0"/>
              <a:t>“en el trabajo de duelo, es el doliente mismo quién realiza todo aquello que permite su elaboración”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 Tizón y </a:t>
            </a:r>
            <a:r>
              <a:rPr lang="es-MX" dirty="0" err="1" smtClean="0"/>
              <a:t>Sforza</a:t>
            </a:r>
            <a:r>
              <a:rPr lang="es-MX" dirty="0" smtClean="0"/>
              <a:t> (2008)</a:t>
            </a:r>
          </a:p>
          <a:p>
            <a:r>
              <a:rPr lang="es-MX" dirty="0" smtClean="0"/>
              <a:t>2 </a:t>
            </a:r>
            <a:r>
              <a:rPr lang="es-MX" dirty="0" err="1" smtClean="0"/>
              <a:t>Bowlbly</a:t>
            </a:r>
            <a:r>
              <a:rPr lang="es-MX" dirty="0" smtClean="0"/>
              <a:t>, 1980, 1986, Gómez, 2007, Martínez, 2006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80261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784</Words>
  <Application>Microsoft Office PowerPoint</Application>
  <PresentationFormat>Presentación en pantalla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TANATOLOGIA</vt:lpstr>
      <vt:lpstr>LA MEJOR DEFINICION DE DUELO:</vt:lpstr>
      <vt:lpstr>DUELO</vt:lpstr>
      <vt:lpstr>PERDIDAS FISICAS O ENFERMEDADES FISICAS:</vt:lpstr>
      <vt:lpstr>Perdidas materiales:</vt:lpstr>
      <vt:lpstr>Perdidas humanas de uno o varios seres queridos, ya sea por muerte natural o provocada</vt:lpstr>
      <vt:lpstr>PERDIDAS EMOCIONALES:</vt:lpstr>
      <vt:lpstr>LA GAMA DE EMOCIONES SON MUY VARIADAS, EL DUELO ES INDIVIDUAL Y UNICO</vt:lpstr>
      <vt:lpstr>PROCESOS ELABORATIVOS</vt:lpstr>
      <vt:lpstr>El Problema.  Aun cuando el duelo es normal y natural, mucha información que maneja la sociedad en como procesar el duelo no lo es, y no nos ayuda.</vt:lpstr>
      <vt:lpstr> Mitos </vt:lpstr>
      <vt:lpstr>Presentación de PowerPoint</vt:lpstr>
      <vt:lpstr>¿QUE ES LA PENA EMOCIONAL? </vt:lpstr>
      <vt:lpstr>Etapas del duelo</vt:lpstr>
      <vt:lpstr>La negación:</vt:lpstr>
      <vt:lpstr> El enojo o la ira:</vt:lpstr>
      <vt:lpstr> La negociación:</vt:lpstr>
      <vt:lpstr> Tristeza, (depresión): </vt:lpstr>
      <vt:lpstr> La aceptación: (carta de despedida)</vt:lpstr>
      <vt:lpstr>SUPERAR LA PENA EMOCIONAL ES:  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TANATOLOGIA</dc:title>
  <dc:creator>GINA</dc:creator>
  <cp:lastModifiedBy>Georgina Lozano Romero</cp:lastModifiedBy>
  <cp:revision>44</cp:revision>
  <dcterms:created xsi:type="dcterms:W3CDTF">2013-05-20T18:42:22Z</dcterms:created>
  <dcterms:modified xsi:type="dcterms:W3CDTF">2016-06-04T01:49:41Z</dcterms:modified>
</cp:coreProperties>
</file>