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58" r:id="rId4"/>
    <p:sldId id="266" r:id="rId5"/>
    <p:sldId id="274" r:id="rId6"/>
    <p:sldId id="267" r:id="rId7"/>
    <p:sldId id="275" r:id="rId8"/>
    <p:sldId id="259" r:id="rId9"/>
    <p:sldId id="276" r:id="rId10"/>
    <p:sldId id="260" r:id="rId11"/>
    <p:sldId id="261" r:id="rId12"/>
    <p:sldId id="262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65" r:id="rId2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3369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600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703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1815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61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69511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24301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9659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366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6942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8347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1273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335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544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9298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931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78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F1DBC-9928-4366-93C5-00B1A0E90842}" type="datetimeFigureOut">
              <a:rPr lang="es-MX" smtClean="0"/>
              <a:pPr/>
              <a:t>03/06/2016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22B528D-9C45-475A-810A-78DD6C7C5B13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0891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0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2404532"/>
            <a:ext cx="6129730" cy="1646302"/>
          </a:xfrm>
        </p:spPr>
        <p:txBody>
          <a:bodyPr/>
          <a:lstStyle/>
          <a:p>
            <a:r>
              <a:rPr lang="es-MX" dirty="0" smtClean="0"/>
              <a:t>TANATOLOGIA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es-MX" sz="2800" dirty="0" smtClean="0"/>
          </a:p>
          <a:p>
            <a:pPr algn="ctr"/>
            <a:r>
              <a:rPr lang="es-MX" sz="2800" dirty="0" smtClean="0"/>
              <a:t>¿QUE ES DUELO?</a:t>
            </a:r>
            <a:endParaRPr lang="es-MX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95" y="213229"/>
            <a:ext cx="5595718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5" y="260648"/>
            <a:ext cx="6489768" cy="2016224"/>
          </a:xfrm>
        </p:spPr>
        <p:txBody>
          <a:bodyPr>
            <a:normAutofit/>
          </a:bodyPr>
          <a:lstStyle/>
          <a:p>
            <a:r>
              <a:rPr lang="es-MX" sz="2400" b="1" dirty="0"/>
              <a:t>El </a:t>
            </a:r>
            <a:r>
              <a:rPr lang="es-MX" sz="2400" b="1" dirty="0" smtClean="0"/>
              <a:t>Problema.</a:t>
            </a:r>
            <a:br>
              <a:rPr lang="es-MX" sz="2400" b="1" dirty="0" smtClean="0"/>
            </a:br>
            <a:r>
              <a:rPr lang="es-MX" sz="2400" b="1" dirty="0" smtClean="0"/>
              <a:t> </a:t>
            </a:r>
            <a:r>
              <a:rPr lang="es-MX" sz="2400" b="1" dirty="0"/>
              <a:t>Aun cuando el duelo es normal y natural, mucha información que maneja la sociedad en como procesar el duelo no lo es, y no nos </a:t>
            </a:r>
            <a:r>
              <a:rPr lang="es-MX" sz="2400" b="1" dirty="0" smtClean="0"/>
              <a:t>ayuda.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r>
              <a:rPr lang="es-MX" dirty="0" smtClean="0"/>
              <a:t>La </a:t>
            </a:r>
            <a:r>
              <a:rPr lang="es-MX" dirty="0"/>
              <a:t>mayoría de las ideas falsas acerca de la pérdida se resumen en seis mitos que son tan comunes que casi todos los reconocemos sin cuestionarlos. 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82" y="5832684"/>
            <a:ext cx="2034541" cy="10194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160590"/>
            <a:ext cx="3312368" cy="2187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 smtClean="0"/>
              <a:t> </a:t>
            </a:r>
            <a:r>
              <a:rPr lang="es-MX" sz="2400" b="1" dirty="0" smtClean="0"/>
              <a:t>Mitos</a:t>
            </a:r>
            <a:r>
              <a:rPr lang="es-MX" sz="2400" dirty="0" smtClean="0"/>
              <a:t/>
            </a:r>
            <a:br>
              <a:rPr lang="es-MX" sz="2400" dirty="0" smtClean="0"/>
            </a:br>
            <a:endParaRPr lang="es-MX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484784"/>
            <a:ext cx="6347714" cy="45565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dirty="0"/>
              <a:t> </a:t>
            </a:r>
            <a:r>
              <a:rPr lang="es-MX" dirty="0" smtClean="0"/>
              <a:t>    </a:t>
            </a:r>
            <a:r>
              <a:rPr lang="es-MX" b="1" dirty="0" smtClean="0"/>
              <a:t>El </a:t>
            </a:r>
            <a:r>
              <a:rPr lang="es-MX" b="1" dirty="0"/>
              <a:t>tiempo cura todas las heridas</a:t>
            </a:r>
            <a:endParaRPr lang="es-MX" dirty="0"/>
          </a:p>
          <a:p>
            <a:pPr lvl="0"/>
            <a:r>
              <a:rPr lang="es-MX" b="1" dirty="0"/>
              <a:t>Llora tu duelo solo</a:t>
            </a:r>
            <a:endParaRPr lang="es-MX" dirty="0"/>
          </a:p>
          <a:p>
            <a:pPr lvl="0"/>
            <a:r>
              <a:rPr lang="es-MX" b="1" dirty="0"/>
              <a:t>Sé fuerte</a:t>
            </a:r>
            <a:endParaRPr lang="es-MX" dirty="0"/>
          </a:p>
          <a:p>
            <a:pPr lvl="0"/>
            <a:r>
              <a:rPr lang="es-MX" b="1" dirty="0"/>
              <a:t>No te sientas mal</a:t>
            </a:r>
            <a:endParaRPr lang="es-MX" dirty="0"/>
          </a:p>
          <a:p>
            <a:pPr lvl="0"/>
            <a:r>
              <a:rPr lang="es-MX" b="1" dirty="0"/>
              <a:t>Reemplaza la pérdida</a:t>
            </a:r>
            <a:endParaRPr lang="es-MX" dirty="0"/>
          </a:p>
          <a:p>
            <a:pPr lvl="0"/>
            <a:r>
              <a:rPr lang="es-MX" b="1" dirty="0"/>
              <a:t>Mantente ocupado.</a:t>
            </a:r>
            <a:endParaRPr lang="es-MX" dirty="0"/>
          </a:p>
          <a:p>
            <a:pPr lvl="0"/>
            <a:r>
              <a:rPr lang="es-MX" b="1" dirty="0"/>
              <a:t>Dios </a:t>
            </a:r>
            <a:r>
              <a:rPr lang="es-MX" b="1" dirty="0" smtClean="0"/>
              <a:t>así </a:t>
            </a:r>
            <a:r>
              <a:rPr lang="es-MX" b="1" dirty="0"/>
              <a:t>lo quiso</a:t>
            </a:r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312" y="5805264"/>
            <a:ext cx="2176541" cy="970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299120"/>
          </a:xfrm>
        </p:spPr>
        <p:txBody>
          <a:bodyPr>
            <a:normAutofit fontScale="90000"/>
          </a:bodyPr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196753"/>
            <a:ext cx="6347714" cy="4680520"/>
          </a:xfrm>
        </p:spPr>
        <p:txBody>
          <a:bodyPr>
            <a:normAutofit/>
          </a:bodyPr>
          <a:lstStyle/>
          <a:p>
            <a:endParaRPr lang="es-MX" dirty="0" smtClean="0"/>
          </a:p>
          <a:p>
            <a:r>
              <a:rPr lang="es-MX" dirty="0" smtClean="0"/>
              <a:t>Al </a:t>
            </a:r>
            <a:r>
              <a:rPr lang="es-MX" dirty="0"/>
              <a:t>ver el mito “el tiempo cura”, se crea la idea que una persona sólo tiene que esperar para sentirse mejor. Sabemos de personas que han esperado 10, 20, 30 ó 40 años y ni así se sentían mejor. Y sabemos que te dirían que no sólo no los sanó el tiempo, sino que el dolor había aumentado</a:t>
            </a:r>
            <a:r>
              <a:rPr lang="es-MX" dirty="0" smtClean="0"/>
              <a:t>.</a:t>
            </a:r>
          </a:p>
          <a:p>
            <a:r>
              <a:rPr lang="es-MX" dirty="0" smtClean="0"/>
              <a:t> FETS</a:t>
            </a:r>
          </a:p>
          <a:p>
            <a:endParaRPr lang="es-MX" b="1" dirty="0" smtClean="0"/>
          </a:p>
          <a:p>
            <a:pPr marL="0" indent="0">
              <a:buNone/>
            </a:pPr>
            <a:r>
              <a:rPr lang="es-MX" b="1" dirty="0"/>
              <a:t> </a:t>
            </a:r>
            <a:r>
              <a:rPr lang="es-MX" b="1" dirty="0" smtClean="0"/>
              <a:t>                     </a:t>
            </a:r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48" y="5699622"/>
            <a:ext cx="2051720" cy="1167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/>
              <a:t>¿QUE ES LA PENA EMOCIONAL?</a:t>
            </a:r>
            <a:r>
              <a:rPr lang="es-MX" sz="2400" dirty="0"/>
              <a:t/>
            </a:r>
            <a:br>
              <a:rPr lang="es-MX" sz="2400" dirty="0"/>
            </a:br>
            <a:endParaRPr lang="es-MX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3384377"/>
          </a:xfrm>
        </p:spPr>
        <p:txBody>
          <a:bodyPr/>
          <a:lstStyle/>
          <a:p>
            <a:r>
              <a:rPr lang="es-MX" dirty="0" smtClean="0"/>
              <a:t>Trabajar mas del horario establecido.</a:t>
            </a:r>
          </a:p>
          <a:p>
            <a:r>
              <a:rPr lang="es-MX" dirty="0" smtClean="0"/>
              <a:t>Ir de compras sin necesitarlo.</a:t>
            </a:r>
          </a:p>
          <a:p>
            <a:r>
              <a:rPr lang="es-MX" dirty="0" smtClean="0"/>
              <a:t>Salir continuamente con las amigas (os).</a:t>
            </a:r>
          </a:p>
          <a:p>
            <a:r>
              <a:rPr lang="es-MX" dirty="0" smtClean="0"/>
              <a:t> </a:t>
            </a:r>
            <a:r>
              <a:rPr lang="es-MX" dirty="0"/>
              <a:t>E</a:t>
            </a:r>
            <a:r>
              <a:rPr lang="es-MX" dirty="0" smtClean="0"/>
              <a:t>s </a:t>
            </a:r>
            <a:r>
              <a:rPr lang="es-MX" dirty="0"/>
              <a:t>precisamente el dolor guardado a causa de estos </a:t>
            </a:r>
            <a:r>
              <a:rPr lang="es-MX" dirty="0" smtClean="0"/>
              <a:t>mitos y </a:t>
            </a:r>
            <a:r>
              <a:rPr lang="es-MX" dirty="0" err="1" smtClean="0"/>
              <a:t>fets</a:t>
            </a:r>
            <a:r>
              <a:rPr lang="es-MX" dirty="0" smtClean="0"/>
              <a:t>, </a:t>
            </a:r>
            <a:r>
              <a:rPr lang="es-MX" dirty="0"/>
              <a:t>que nos hemos ido haciendo </a:t>
            </a:r>
            <a:r>
              <a:rPr lang="es-MX" dirty="0" smtClean="0"/>
              <a:t>atraves </a:t>
            </a:r>
            <a:r>
              <a:rPr lang="es-MX" dirty="0"/>
              <a:t>de  nuestras propias </a:t>
            </a:r>
            <a:r>
              <a:rPr lang="es-MX" dirty="0" smtClean="0"/>
              <a:t>historias, cuando se origina la pena emocional.</a:t>
            </a:r>
          </a:p>
          <a:p>
            <a:pPr marL="0" indent="0">
              <a:buNone/>
            </a:pPr>
            <a:endParaRPr lang="es-MX" dirty="0"/>
          </a:p>
          <a:p>
            <a:pPr>
              <a:buNone/>
            </a:pPr>
            <a:r>
              <a:rPr lang="es-MX" dirty="0"/>
              <a:t> 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66" y="5805264"/>
            <a:ext cx="2023610" cy="921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Etapas del duelo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1268761"/>
            <a:ext cx="6347714" cy="1872208"/>
          </a:xfrm>
        </p:spPr>
        <p:txBody>
          <a:bodyPr/>
          <a:lstStyle/>
          <a:p>
            <a:r>
              <a:rPr lang="es-MX" dirty="0"/>
              <a:t>Cuando la muerte o la perdida llega, pasamos por un proceso personal que tenemos que vivir para sanar y que tiene distintas etapas, estas etapas no necesariamente se presentan en ese orden y puede haber regresiones.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661248"/>
            <a:ext cx="1600610" cy="10553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9000"/>
            <a:ext cx="6427857" cy="257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7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La </a:t>
            </a:r>
            <a:r>
              <a:rPr lang="es-MX" sz="2400" dirty="0"/>
              <a:t>negación: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r>
              <a:rPr lang="es-MX" dirty="0" smtClean="0"/>
              <a:t> </a:t>
            </a:r>
            <a:r>
              <a:rPr lang="es-MX" dirty="0"/>
              <a:t>Vivimos un estado de </a:t>
            </a:r>
            <a:r>
              <a:rPr lang="es-MX" dirty="0" smtClean="0"/>
              <a:t>shock.      Negación de la realidad</a:t>
            </a:r>
          </a:p>
          <a:p>
            <a:r>
              <a:rPr lang="es-MX" dirty="0" smtClean="0"/>
              <a:t> </a:t>
            </a:r>
            <a:r>
              <a:rPr lang="es-MX" dirty="0"/>
              <a:t>este mecanismo de defensa nos impide quebrarnos totalmente y perder el control. </a:t>
            </a:r>
            <a:endParaRPr lang="es-MX" dirty="0" smtClean="0"/>
          </a:p>
          <a:p>
            <a:r>
              <a:rPr lang="es-MX" dirty="0" smtClean="0"/>
              <a:t>A </a:t>
            </a:r>
            <a:r>
              <a:rPr lang="es-MX" dirty="0"/>
              <a:t>veces nos sentimos culpables por que no sentimos nada, hasta se da el caso que no derramamos lágrimas. Pero nadie puede obligarnos a sentir algo que no está brotando de manera natural</a:t>
            </a:r>
            <a:r>
              <a:rPr lang="es-MX" dirty="0" smtClean="0"/>
              <a:t>.</a:t>
            </a:r>
          </a:p>
          <a:p>
            <a:r>
              <a:rPr lang="es-MX" dirty="0" smtClean="0"/>
              <a:t> </a:t>
            </a:r>
            <a:r>
              <a:rPr lang="es-MX" dirty="0"/>
              <a:t>La negación nos ayuda a no volvernos locos.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366" y="5637381"/>
            <a:ext cx="1816634" cy="119777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596" y="1280950"/>
            <a:ext cx="1905000" cy="17811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1247641"/>
            <a:ext cx="1368152" cy="177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8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r>
              <a:rPr lang="es-MX" sz="2400" dirty="0"/>
              <a:t>El enojo o la ira: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1196752"/>
            <a:ext cx="6347714" cy="4844611"/>
          </a:xfrm>
        </p:spPr>
        <p:txBody>
          <a:bodyPr>
            <a:normAutofit/>
          </a:bodyPr>
          <a:lstStyle/>
          <a:p>
            <a:endParaRPr lang="es-MX" dirty="0" smtClean="0"/>
          </a:p>
          <a:p>
            <a:r>
              <a:rPr lang="es-MX" dirty="0" smtClean="0"/>
              <a:t> </a:t>
            </a:r>
            <a:r>
              <a:rPr lang="es-MX" dirty="0"/>
              <a:t>El enojo puede manifestarse externamente como ira o internalizarse como tristeza. Pero en el fondo, el enojo es temor, temor a no poder satisfacer nuestras propias necesidades, a no saber cómo tomar decisiones, a no ser capaces de seguir viviendo</a:t>
            </a:r>
            <a:r>
              <a:rPr lang="es-MX" dirty="0" smtClean="0"/>
              <a:t>.</a:t>
            </a:r>
          </a:p>
          <a:p>
            <a:r>
              <a:rPr lang="es-MX" dirty="0" smtClean="0"/>
              <a:t> </a:t>
            </a:r>
            <a:r>
              <a:rPr lang="es-MX" dirty="0"/>
              <a:t>Las personas tenemos necesidad de expresar nuestro enojo, a veces lo proyectamos contra todos y contra todo, con el peligro de quedar atrapados en la amargura y el resentimiento. Ocultar el enojo no lo hará desaparecer, lo superaremos, si lo ponemos al descubierto.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350" y="5565274"/>
            <a:ext cx="1960650" cy="110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r>
              <a:rPr lang="es-MX" sz="2400" dirty="0"/>
              <a:t>La negociación: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11" y="1772816"/>
            <a:ext cx="5648884" cy="3771106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386" y="5661248"/>
            <a:ext cx="1757536" cy="115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0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 </a:t>
            </a:r>
            <a:r>
              <a:rPr lang="es-MX" sz="2400" dirty="0" smtClean="0"/>
              <a:t>Tristeza, (depresión):</a:t>
            </a:r>
            <a:r>
              <a:rPr lang="es-MX" sz="2400" dirty="0"/>
              <a:t/>
            </a:r>
            <a:br>
              <a:rPr lang="es-MX" sz="2400" dirty="0"/>
            </a:b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350" y="5661248"/>
            <a:ext cx="1960650" cy="11040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657867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 </a:t>
            </a:r>
            <a:r>
              <a:rPr lang="es-MX" sz="2400" dirty="0"/>
              <a:t>La aceptación</a:t>
            </a:r>
            <a:r>
              <a:rPr lang="es-MX" sz="2400" dirty="0" smtClean="0"/>
              <a:t>: (carta de despedida)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/>
          <a:lstStyle/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Dejamos </a:t>
            </a:r>
            <a:r>
              <a:rPr lang="es-MX" dirty="0"/>
              <a:t>de rechazar nuestro destino y el de nuestro ser querido difunto.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093" y="5589240"/>
            <a:ext cx="1960650" cy="11040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450" y="1125666"/>
            <a:ext cx="4441107" cy="23812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022964"/>
            <a:ext cx="3456384" cy="281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accent1">
                <a:lumMod val="5000"/>
                <a:lumOff val="9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6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LA MEJOR DEFINICION DE DUELO:</a:t>
            </a:r>
            <a:endParaRPr lang="es-MX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8313" y="1930400"/>
            <a:ext cx="6347714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dirty="0"/>
          </a:p>
          <a:p>
            <a:r>
              <a:rPr lang="es-MX" sz="2000" dirty="0" smtClean="0">
                <a:solidFill>
                  <a:schemeClr val="tx1"/>
                </a:solidFill>
              </a:rPr>
              <a:t> </a:t>
            </a:r>
            <a:r>
              <a:rPr lang="es-MX" sz="2000" dirty="0">
                <a:solidFill>
                  <a:schemeClr val="tx1"/>
                </a:solidFill>
              </a:rPr>
              <a:t>el dolor es como si buscas alcanzar a alguien que siempre ha estado junto a ti y darte cuenta que cuando desesperadamente la necesitas una vez más, ya no esta</a:t>
            </a:r>
          </a:p>
          <a:p>
            <a:pPr>
              <a:buNone/>
            </a:pPr>
            <a:r>
              <a:rPr lang="es-MX" dirty="0">
                <a:solidFill>
                  <a:srgbClr val="FF0000"/>
                </a:solidFill>
              </a:rPr>
              <a:t> </a:t>
            </a: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444" y="5639383"/>
            <a:ext cx="2525556" cy="1243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96036"/>
            <a:ext cx="8229600" cy="970490"/>
          </a:xfrm>
        </p:spPr>
        <p:txBody>
          <a:bodyPr>
            <a:normAutofit fontScale="90000"/>
          </a:bodyPr>
          <a:lstStyle/>
          <a:p>
            <a:r>
              <a:rPr lang="es-MX" sz="2700" b="1" dirty="0" smtClean="0"/>
              <a:t>SUPERAR LA PENA EMOCIONAL ES:</a:t>
            </a:r>
            <a:r>
              <a:rPr lang="es-MX" sz="2700" dirty="0" smtClean="0"/>
              <a:t/>
            </a:r>
            <a:br>
              <a:rPr lang="es-MX" sz="2700" dirty="0" smtClean="0"/>
            </a:br>
            <a:r>
              <a:rPr lang="es-MX" dirty="0" smtClean="0"/>
              <a:t> 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196752"/>
            <a:ext cx="8147248" cy="5400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s-MX" dirty="0" smtClean="0"/>
          </a:p>
          <a:p>
            <a:r>
              <a:rPr lang="es-MX" sz="2600" b="1" u="sng" dirty="0" smtClean="0"/>
              <a:t>Descubrir</a:t>
            </a:r>
            <a:r>
              <a:rPr lang="es-MX" sz="2600" b="1" dirty="0" smtClean="0"/>
              <a:t>: que es tu naturaleza para no estar en conflicto </a:t>
            </a:r>
            <a:r>
              <a:rPr lang="es-MX" sz="2600" b="1" smtClean="0"/>
              <a:t>con ella.</a:t>
            </a:r>
            <a:endParaRPr lang="es-MX" sz="2600" b="1" dirty="0" smtClean="0"/>
          </a:p>
          <a:p>
            <a:r>
              <a:rPr lang="es-MX" sz="2600" b="1" u="sng" dirty="0" smtClean="0"/>
              <a:t>Que el miedo </a:t>
            </a:r>
            <a:r>
              <a:rPr lang="es-MX" sz="2600" b="1" dirty="0" smtClean="0"/>
              <a:t>puede ser real o imaginario, pero sucede cuando la mente y el cuerpo no están en el mismo lugar, al mismo tiempo.</a:t>
            </a:r>
          </a:p>
          <a:p>
            <a:r>
              <a:rPr lang="es-MX" sz="2600" b="1" u="sng" dirty="0" smtClean="0"/>
              <a:t>Que el amor</a:t>
            </a:r>
            <a:r>
              <a:rPr lang="es-MX" sz="2600" b="1" dirty="0" smtClean="0"/>
              <a:t>: Es la voluntad y habilidad de permitir a otros el derecho a decidir por sí mismos sin insistir en que te satisfagan</a:t>
            </a:r>
          </a:p>
          <a:p>
            <a:r>
              <a:rPr lang="es-MX" sz="2600" b="1" u="sng" dirty="0" smtClean="0"/>
              <a:t>Que el amor a uno mismo</a:t>
            </a:r>
            <a:r>
              <a:rPr lang="es-MX" sz="2600" b="1" dirty="0" smtClean="0"/>
              <a:t>: Es la voluntad de adquirir la habilidad de permitirte a ti mismo el derecho a decidir, sin buscar la aprobación de los demás</a:t>
            </a:r>
          </a:p>
          <a:p>
            <a:r>
              <a:rPr lang="es-MX" sz="2600" b="1" u="sng" dirty="0" smtClean="0"/>
              <a:t>Que perdonar</a:t>
            </a:r>
            <a:r>
              <a:rPr lang="es-MX" sz="2600" b="1" dirty="0" smtClean="0"/>
              <a:t>: Es soltar la esperanza de un mejor o diferente ayer</a:t>
            </a:r>
          </a:p>
          <a:p>
            <a:pPr marL="64008" indent="0">
              <a:buNone/>
            </a:pPr>
            <a:r>
              <a:rPr lang="es-MX" sz="2600" b="1" dirty="0" smtClean="0"/>
              <a:t> </a:t>
            </a:r>
          </a:p>
          <a:p>
            <a:r>
              <a:rPr lang="es-MX" sz="2200" b="1" i="1" dirty="0" smtClean="0"/>
              <a:t>UN SER HUMANO QUE SUFRE, NO ES UN OBJETO QUE TIENE QUE SER REPARADO.</a:t>
            </a:r>
          </a:p>
          <a:p>
            <a:r>
              <a:rPr lang="es-MX" sz="2200" b="1" i="1" dirty="0" smtClean="0"/>
              <a:t>NO NECESITA SER ANALIZADO, NI JUZGADO, NI CRITICADO</a:t>
            </a:r>
          </a:p>
          <a:p>
            <a:r>
              <a:rPr lang="es-MX" sz="2200" b="1" i="1" dirty="0" smtClean="0"/>
              <a:t>LO QUE NECESITA ES SER ESCUCHADO CON DIGNIDAD Y RESPETO.</a:t>
            </a:r>
          </a:p>
          <a:p>
            <a:pPr marL="64008" indent="0">
              <a:buNone/>
            </a:pPr>
            <a:r>
              <a:rPr lang="es-MX" b="1" dirty="0" smtClean="0"/>
              <a:t> </a:t>
            </a:r>
            <a:endParaRPr lang="es-MX" dirty="0" smtClean="0"/>
          </a:p>
          <a:p>
            <a:pPr algn="ctr"/>
            <a:r>
              <a:rPr lang="es-MX" b="1" dirty="0" smtClean="0"/>
              <a:t>MUCHAS GRACIAS.</a:t>
            </a:r>
            <a:endParaRPr lang="es-MX" dirty="0" smtClean="0"/>
          </a:p>
          <a:p>
            <a:pPr algn="ctr"/>
            <a:r>
              <a:rPr lang="es-MX" b="1" dirty="0" smtClean="0"/>
              <a:t>Georgina Lozano </a:t>
            </a:r>
            <a:endParaRPr lang="es-MX" dirty="0" smtClean="0"/>
          </a:p>
          <a:p>
            <a:endParaRPr lang="es-MX" dirty="0" smtClean="0"/>
          </a:p>
          <a:p>
            <a:pPr marL="64008" indent="0">
              <a:buNone/>
            </a:pPr>
            <a:r>
              <a:rPr lang="es-MX" dirty="0" smtClean="0"/>
              <a:t> </a:t>
            </a:r>
            <a:r>
              <a:rPr lang="es-MX" b="1" dirty="0" smtClean="0"/>
              <a:t>  </a:t>
            </a:r>
            <a:endParaRPr lang="es-MX" dirty="0" smtClean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15" y="5661248"/>
            <a:ext cx="2086285" cy="1067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DUELO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844824"/>
            <a:ext cx="6347714" cy="4896544"/>
          </a:xfrm>
        </p:spPr>
        <p:txBody>
          <a:bodyPr>
            <a:normAutofit lnSpcReduction="10000"/>
          </a:bodyPr>
          <a:lstStyle/>
          <a:p>
            <a:endParaRPr lang="es-MX" dirty="0" smtClean="0"/>
          </a:p>
          <a:p>
            <a:r>
              <a:rPr lang="es-MX" dirty="0" smtClean="0"/>
              <a:t>Proceso dinámico y funcional para afrontar una pérdida significativa, tendiente a la adaptación y armonización interna y externa del individuo frente a una nueva realidad.</a:t>
            </a:r>
          </a:p>
          <a:p>
            <a:pPr marL="0" indent="0" algn="ctr">
              <a:buNone/>
            </a:pPr>
            <a:r>
              <a:rPr lang="es-MX" b="1" dirty="0"/>
              <a:t> </a:t>
            </a:r>
            <a:r>
              <a:rPr lang="es-MX" b="1" dirty="0" smtClean="0"/>
              <a:t>    “lo contrario de despedirse es agarrarse, es un situación     inconclusa que supone una continua interferencia que mantiene a la persona bloqueada e incapacitada para vivir plenamente su presente”</a:t>
            </a:r>
          </a:p>
          <a:p>
            <a:pPr marL="0" indent="0" algn="ctr">
              <a:buNone/>
            </a:pPr>
            <a:r>
              <a:rPr lang="es-MX" b="1" dirty="0" smtClean="0"/>
              <a:t>(</a:t>
            </a:r>
            <a:r>
              <a:rPr lang="es-MX" b="1" dirty="0" err="1" smtClean="0"/>
              <a:t>Cabodevilla</a:t>
            </a:r>
            <a:r>
              <a:rPr lang="es-MX" b="1" dirty="0" smtClean="0"/>
              <a:t>, 2009)</a:t>
            </a:r>
            <a:endParaRPr lang="es-MX" b="1" dirty="0"/>
          </a:p>
          <a:p>
            <a:r>
              <a:rPr lang="es-MX" dirty="0" smtClean="0"/>
              <a:t>Simplemente</a:t>
            </a:r>
            <a:r>
              <a:rPr lang="es-MX" dirty="0"/>
              <a:t>, duelo es la reacción normal y natural ante una pérdida emocional importante, de cualquier tipo. </a:t>
            </a:r>
            <a:endParaRPr lang="es-MX" dirty="0" smtClean="0"/>
          </a:p>
          <a:p>
            <a:endParaRPr lang="es-MX" dirty="0"/>
          </a:p>
          <a:p>
            <a:pPr>
              <a:buNone/>
            </a:pPr>
            <a:r>
              <a:rPr lang="es-MX" dirty="0" smtClean="0"/>
              <a:t> </a:t>
            </a:r>
            <a:r>
              <a:rPr lang="es-MX" dirty="0"/>
              <a:t>¿QUE CONOCEN COMO PÉRDIDAS</a:t>
            </a:r>
            <a:r>
              <a:rPr lang="es-MX" dirty="0" smtClean="0"/>
              <a:t>?</a:t>
            </a:r>
          </a:p>
          <a:p>
            <a:pPr>
              <a:buNone/>
            </a:pPr>
            <a:endParaRPr lang="es-MX" dirty="0"/>
          </a:p>
          <a:p>
            <a:pPr>
              <a:buNone/>
            </a:pPr>
            <a:endParaRPr lang="es-MX" dirty="0" smtClean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538191"/>
            <a:ext cx="2912181" cy="1291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PERDIDAS FISICAS O ENFERMEDADES FISICAS: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8" y="2204863"/>
            <a:ext cx="8210873" cy="46340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77272"/>
            <a:ext cx="2248682" cy="9616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2" y="1324570"/>
            <a:ext cx="2100974" cy="124033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918" y="1591184"/>
            <a:ext cx="2090729" cy="14468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572" y="2365497"/>
            <a:ext cx="1656184" cy="12075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46" y="4914100"/>
            <a:ext cx="2195097" cy="14687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85" y="3948799"/>
            <a:ext cx="2686782" cy="150622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698581"/>
            <a:ext cx="2016224" cy="11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3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Perdidas materiales: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598" y="1930400"/>
            <a:ext cx="7130753" cy="4450928"/>
          </a:xfrm>
        </p:spPr>
        <p:txBody>
          <a:bodyPr/>
          <a:lstStyle/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161756"/>
            <a:ext cx="1837447" cy="15598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432" y="2030796"/>
            <a:ext cx="2265040" cy="16421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96" y="2128056"/>
            <a:ext cx="1782380" cy="154489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378391"/>
            <a:ext cx="2160240" cy="113884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357438"/>
            <a:ext cx="2088232" cy="13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550990"/>
          </a:xfrm>
        </p:spPr>
        <p:txBody>
          <a:bodyPr>
            <a:normAutofit/>
          </a:bodyPr>
          <a:lstStyle/>
          <a:p>
            <a:r>
              <a:rPr lang="es-MX" sz="2400" dirty="0" smtClean="0"/>
              <a:t>Perdidas humanas de uno o varios seres queridos, ya sea por muerte natural o provocada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312" y="5813669"/>
            <a:ext cx="2176673" cy="10106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89663"/>
            <a:ext cx="2327920" cy="13822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509120"/>
            <a:ext cx="2172442" cy="11926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243" y="2169347"/>
            <a:ext cx="1998207" cy="150241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2312005"/>
            <a:ext cx="2232248" cy="127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PERDIDAS EMOCIONALES: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7543" y="1484784"/>
            <a:ext cx="7562721" cy="4484571"/>
          </a:xfrm>
        </p:spPr>
        <p:txBody>
          <a:bodyPr/>
          <a:lstStyle/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297" y="4599406"/>
            <a:ext cx="2592063" cy="18539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4561527"/>
            <a:ext cx="2522241" cy="189180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33" y="1355772"/>
            <a:ext cx="2051136" cy="178519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217" y="2836809"/>
            <a:ext cx="2331904" cy="178574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890" y="1310064"/>
            <a:ext cx="3105534" cy="220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6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LA GAMA DE EMOCIONES SON MUY VARIADAS, EL DUELO ES INDIVIDUAL Y UNICO</a:t>
            </a:r>
            <a:endParaRPr lang="es-MX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MX" dirty="0"/>
              <a:t> 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20" y="5757432"/>
            <a:ext cx="2032658" cy="10282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41" y="4221088"/>
            <a:ext cx="4248472" cy="221587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793" y="1586275"/>
            <a:ext cx="4104456" cy="2239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PROCESOS ELABORATIVOS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“Promueven cambios psicológicos que se relacionan directamente con modificaciones somáticas y sociales” </a:t>
            </a:r>
          </a:p>
          <a:p>
            <a:endParaRPr lang="es-MX" dirty="0"/>
          </a:p>
          <a:p>
            <a:r>
              <a:rPr lang="es-MX" dirty="0" smtClean="0"/>
              <a:t>“en el trabajo de duelo, es el doliente mismo quién realiza todo aquello que permite su elaboración”</a:t>
            </a:r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1 Tizón y </a:t>
            </a:r>
            <a:r>
              <a:rPr lang="es-MX" dirty="0" err="1" smtClean="0"/>
              <a:t>Sforza</a:t>
            </a:r>
            <a:r>
              <a:rPr lang="es-MX" dirty="0" smtClean="0"/>
              <a:t> (2008)</a:t>
            </a:r>
          </a:p>
          <a:p>
            <a:r>
              <a:rPr lang="es-MX" dirty="0" smtClean="0"/>
              <a:t>2 </a:t>
            </a:r>
            <a:r>
              <a:rPr lang="es-MX" dirty="0" err="1" smtClean="0"/>
              <a:t>Bowlbly</a:t>
            </a:r>
            <a:r>
              <a:rPr lang="es-MX" dirty="0" smtClean="0"/>
              <a:t>, 1980, 1986, Gómez, 2007, Martínez, 2006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980261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561</TotalTime>
  <Words>784</Words>
  <Application>Microsoft Office PowerPoint</Application>
  <PresentationFormat>Presentación en pantalla (4:3)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Faceta</vt:lpstr>
      <vt:lpstr>TANATOLOGIA</vt:lpstr>
      <vt:lpstr>LA MEJOR DEFINICION DE DUELO:</vt:lpstr>
      <vt:lpstr>DUELO</vt:lpstr>
      <vt:lpstr>PERDIDAS FISICAS O ENFERMEDADES FISICAS:</vt:lpstr>
      <vt:lpstr>Perdidas materiales:</vt:lpstr>
      <vt:lpstr>Perdidas humanas de uno o varios seres queridos, ya sea por muerte natural o provocada</vt:lpstr>
      <vt:lpstr>PERDIDAS EMOCIONALES:</vt:lpstr>
      <vt:lpstr>LA GAMA DE EMOCIONES SON MUY VARIADAS, EL DUELO ES INDIVIDUAL Y UNICO</vt:lpstr>
      <vt:lpstr>PROCESOS ELABORATIVOS</vt:lpstr>
      <vt:lpstr>El Problema.  Aun cuando el duelo es normal y natural, mucha información que maneja la sociedad en como procesar el duelo no lo es, y no nos ayuda.</vt:lpstr>
      <vt:lpstr> Mitos </vt:lpstr>
      <vt:lpstr>Presentación de PowerPoint</vt:lpstr>
      <vt:lpstr>¿QUE ES LA PENA EMOCIONAL? </vt:lpstr>
      <vt:lpstr>Etapas del duelo</vt:lpstr>
      <vt:lpstr>La negación:</vt:lpstr>
      <vt:lpstr> El enojo o la ira:</vt:lpstr>
      <vt:lpstr> La negociación:</vt:lpstr>
      <vt:lpstr> Tristeza, (depresión): </vt:lpstr>
      <vt:lpstr> La aceptación: (carta de despedida)</vt:lpstr>
      <vt:lpstr>SUPERAR LA PENA EMOCIONAL ES:  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TANATOLOGIA</dc:title>
  <dc:creator>GINA</dc:creator>
  <cp:lastModifiedBy>Georgina Lozano Romero</cp:lastModifiedBy>
  <cp:revision>44</cp:revision>
  <dcterms:created xsi:type="dcterms:W3CDTF">2013-05-20T18:42:22Z</dcterms:created>
  <dcterms:modified xsi:type="dcterms:W3CDTF">2016-06-04T01:49:41Z</dcterms:modified>
</cp:coreProperties>
</file>