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8" r:id="rId2"/>
    <p:sldId id="295" r:id="rId3"/>
    <p:sldId id="314" r:id="rId4"/>
    <p:sldId id="313" r:id="rId5"/>
    <p:sldId id="287" r:id="rId6"/>
    <p:sldId id="288" r:id="rId7"/>
    <p:sldId id="315" r:id="rId8"/>
    <p:sldId id="305" r:id="rId9"/>
    <p:sldId id="323" r:id="rId10"/>
    <p:sldId id="317" r:id="rId11"/>
    <p:sldId id="307" r:id="rId12"/>
    <p:sldId id="308" r:id="rId13"/>
    <p:sldId id="326" r:id="rId14"/>
    <p:sldId id="316" r:id="rId15"/>
    <p:sldId id="322" r:id="rId16"/>
    <p:sldId id="310" r:id="rId17"/>
    <p:sldId id="324" r:id="rId18"/>
    <p:sldId id="318" r:id="rId19"/>
    <p:sldId id="297" r:id="rId20"/>
    <p:sldId id="303" r:id="rId21"/>
    <p:sldId id="298" r:id="rId22"/>
    <p:sldId id="299" r:id="rId23"/>
    <p:sldId id="300" r:id="rId24"/>
    <p:sldId id="293" r:id="rId25"/>
    <p:sldId id="304" r:id="rId26"/>
    <p:sldId id="325" r:id="rId27"/>
    <p:sldId id="327" r:id="rId28"/>
    <p:sldId id="328" r:id="rId29"/>
    <p:sldId id="302" r:id="rId30"/>
    <p:sldId id="319" r:id="rId31"/>
    <p:sldId id="329" r:id="rId32"/>
    <p:sldId id="352" r:id="rId33"/>
    <p:sldId id="296" r:id="rId34"/>
    <p:sldId id="331" r:id="rId35"/>
    <p:sldId id="332" r:id="rId36"/>
    <p:sldId id="333" r:id="rId37"/>
    <p:sldId id="334" r:id="rId38"/>
    <p:sldId id="335" r:id="rId39"/>
    <p:sldId id="336" r:id="rId40"/>
    <p:sldId id="337" r:id="rId41"/>
    <p:sldId id="344" r:id="rId42"/>
    <p:sldId id="338" r:id="rId43"/>
    <p:sldId id="343" r:id="rId44"/>
    <p:sldId id="341" r:id="rId45"/>
    <p:sldId id="339" r:id="rId46"/>
    <p:sldId id="340" r:id="rId47"/>
    <p:sldId id="342" r:id="rId48"/>
    <p:sldId id="348" r:id="rId49"/>
    <p:sldId id="346" r:id="rId50"/>
    <p:sldId id="347" r:id="rId51"/>
    <p:sldId id="349" r:id="rId52"/>
    <p:sldId id="350" r:id="rId53"/>
    <p:sldId id="345" r:id="rId54"/>
    <p:sldId id="351" r:id="rId55"/>
    <p:sldId id="330" r:id="rId56"/>
    <p:sldId id="312" r:id="rId57"/>
    <p:sldId id="320" r:id="rId58"/>
  </p:sldIdLst>
  <p:sldSz cx="9144000" cy="6858000" type="screen4x3"/>
  <p:notesSz cx="6858000" cy="9144000"/>
  <p:defaultTextStyle>
    <a:defPPr>
      <a:defRPr lang="es-MX"/>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21C78"/>
    <a:srgbClr val="B19AC1"/>
    <a:srgbClr val="000066"/>
    <a:srgbClr val="3333FF"/>
    <a:srgbClr val="003300"/>
    <a:srgbClr val="008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showGuides="1">
      <p:cViewPr varScale="1">
        <p:scale>
          <a:sx n="108" d="100"/>
          <a:sy n="108" d="100"/>
        </p:scale>
        <p:origin x="-696"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74C7E2-377D-4FA8-99B0-015E6C26B6D3}" type="datetimeFigureOut">
              <a:rPr lang="es-MX" smtClean="0"/>
              <a:t>30/10/15</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A943D2-92BF-4DDB-854E-08EE8C4EE83C}" type="slidenum">
              <a:rPr lang="es-MX" smtClean="0"/>
              <a:t>‹Nr.›</a:t>
            </a:fld>
            <a:endParaRPr lang="es-MX"/>
          </a:p>
        </p:txBody>
      </p:sp>
    </p:spTree>
    <p:extLst>
      <p:ext uri="{BB962C8B-B14F-4D97-AF65-F5344CB8AC3E}">
        <p14:creationId xmlns:p14="http://schemas.microsoft.com/office/powerpoint/2010/main" val="658348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endParaRPr lang="es-MX" altLang="es-MX" smtClean="0">
              <a:solidFill>
                <a:srgbClr val="521C78"/>
              </a:solidFill>
              <a:latin typeface="Segoe UI Light" panose="020B0502040204020203" pitchFamily="34" charset="0"/>
            </a:endParaRPr>
          </a:p>
        </p:txBody>
      </p:sp>
      <p:sp>
        <p:nvSpPr>
          <p:cNvPr id="1126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A0EBAB3-CCE1-4454-BA71-EE6FD357E2A6}" type="slidenum">
              <a:rPr lang="es-MX" altLang="es-MX" smtClean="0"/>
              <a:pPr/>
              <a:t>9</a:t>
            </a:fld>
            <a:endParaRPr lang="es-MX" altLang="es-MX" smtClean="0"/>
          </a:p>
        </p:txBody>
      </p:sp>
    </p:spTree>
    <p:extLst>
      <p:ext uri="{BB962C8B-B14F-4D97-AF65-F5344CB8AC3E}">
        <p14:creationId xmlns:p14="http://schemas.microsoft.com/office/powerpoint/2010/main" val="2644798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endParaRPr lang="es-MX" altLang="es-MX" smtClean="0">
              <a:solidFill>
                <a:srgbClr val="521C78"/>
              </a:solidFill>
              <a:latin typeface="Segoe UI Light" panose="020B0502040204020203" pitchFamily="34" charset="0"/>
            </a:endParaRPr>
          </a:p>
        </p:txBody>
      </p:sp>
      <p:sp>
        <p:nvSpPr>
          <p:cNvPr id="1331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94D1D25-9667-4357-B977-6AAD0D46BD33}" type="slidenum">
              <a:rPr lang="es-MX" altLang="es-MX" smtClean="0"/>
              <a:pPr/>
              <a:t>17</a:t>
            </a:fld>
            <a:endParaRPr lang="es-MX" altLang="es-MX" smtClean="0"/>
          </a:p>
        </p:txBody>
      </p:sp>
    </p:spTree>
    <p:extLst>
      <p:ext uri="{BB962C8B-B14F-4D97-AF65-F5344CB8AC3E}">
        <p14:creationId xmlns:p14="http://schemas.microsoft.com/office/powerpoint/2010/main" val="3483022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lvl1pPr>
          </a:lstStyle>
          <a:p>
            <a:pPr>
              <a:defRPr/>
            </a:pPr>
            <a:fld id="{C9BAA522-94D9-4B99-874E-321BE90CC808}" type="datetimeFigureOut">
              <a:rPr lang="es-MX"/>
              <a:pPr>
                <a:defRPr/>
              </a:pPr>
              <a:t>30/10/15</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C6292FEC-7EB3-4804-BF1A-27656BBA3FE8}" type="slidenum">
              <a:rPr lang="es-MX"/>
              <a:pPr>
                <a:defRPr/>
              </a:pPr>
              <a:t>‹Nr.›</a:t>
            </a:fld>
            <a:endParaRPr lang="es-MX"/>
          </a:p>
        </p:txBody>
      </p:sp>
    </p:spTree>
    <p:extLst>
      <p:ext uri="{BB962C8B-B14F-4D97-AF65-F5344CB8AC3E}">
        <p14:creationId xmlns:p14="http://schemas.microsoft.com/office/powerpoint/2010/main" val="3481149529"/>
      </p:ext>
    </p:extLst>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0AC09C8B-16E6-46E1-88FB-259E9769DCB5}" type="datetimeFigureOut">
              <a:rPr lang="es-MX"/>
              <a:pPr>
                <a:defRPr/>
              </a:pPr>
              <a:t>30/10/15</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A317C9B3-9876-4102-9504-747F6804AC86}" type="slidenum">
              <a:rPr lang="es-MX"/>
              <a:pPr>
                <a:defRPr/>
              </a:pPr>
              <a:t>‹Nr.›</a:t>
            </a:fld>
            <a:endParaRPr lang="es-MX"/>
          </a:p>
        </p:txBody>
      </p:sp>
    </p:spTree>
    <p:extLst>
      <p:ext uri="{BB962C8B-B14F-4D97-AF65-F5344CB8AC3E}">
        <p14:creationId xmlns:p14="http://schemas.microsoft.com/office/powerpoint/2010/main" val="2050176443"/>
      </p:ext>
    </p:extLst>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DDB32F3A-F243-4C31-9AED-58366999F9CE}" type="datetimeFigureOut">
              <a:rPr lang="es-MX"/>
              <a:pPr>
                <a:defRPr/>
              </a:pPr>
              <a:t>30/10/15</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74C19ECC-88D3-400C-BE42-20A6350BF0FC}" type="slidenum">
              <a:rPr lang="es-MX"/>
              <a:pPr>
                <a:defRPr/>
              </a:pPr>
              <a:t>‹Nr.›</a:t>
            </a:fld>
            <a:endParaRPr lang="es-MX"/>
          </a:p>
        </p:txBody>
      </p:sp>
    </p:spTree>
    <p:extLst>
      <p:ext uri="{BB962C8B-B14F-4D97-AF65-F5344CB8AC3E}">
        <p14:creationId xmlns:p14="http://schemas.microsoft.com/office/powerpoint/2010/main" val="1193991722"/>
      </p:ext>
    </p:extLst>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00C54D57-01FD-4D06-B262-8BE87A852548}" type="datetimeFigureOut">
              <a:rPr lang="es-MX"/>
              <a:pPr>
                <a:defRPr/>
              </a:pPr>
              <a:t>30/10/15</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61F4DAB9-D708-4090-A424-BBB650C8F558}" type="slidenum">
              <a:rPr lang="es-MX"/>
              <a:pPr>
                <a:defRPr/>
              </a:pPr>
              <a:t>‹Nr.›</a:t>
            </a:fld>
            <a:endParaRPr lang="es-MX"/>
          </a:p>
        </p:txBody>
      </p:sp>
    </p:spTree>
    <p:extLst>
      <p:ext uri="{BB962C8B-B14F-4D97-AF65-F5344CB8AC3E}">
        <p14:creationId xmlns:p14="http://schemas.microsoft.com/office/powerpoint/2010/main" val="3720077257"/>
      </p:ext>
    </p:extLst>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DFF01A03-7E0B-4135-8ECB-681E0CCA7BCE}" type="datetimeFigureOut">
              <a:rPr lang="es-MX"/>
              <a:pPr>
                <a:defRPr/>
              </a:pPr>
              <a:t>30/10/15</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DBD7D3AD-3836-488A-9D31-10EC3F669577}" type="slidenum">
              <a:rPr lang="es-MX"/>
              <a:pPr>
                <a:defRPr/>
              </a:pPr>
              <a:t>‹Nr.›</a:t>
            </a:fld>
            <a:endParaRPr lang="es-MX"/>
          </a:p>
        </p:txBody>
      </p:sp>
    </p:spTree>
    <p:extLst>
      <p:ext uri="{BB962C8B-B14F-4D97-AF65-F5344CB8AC3E}">
        <p14:creationId xmlns:p14="http://schemas.microsoft.com/office/powerpoint/2010/main" val="1536552385"/>
      </p:ext>
    </p:extLst>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55CEA28C-7BBE-4688-BA4C-0B1147A57342}" type="datetimeFigureOut">
              <a:rPr lang="es-MX"/>
              <a:pPr>
                <a:defRPr/>
              </a:pPr>
              <a:t>30/10/15</a:t>
            </a:fld>
            <a:endParaRPr lang="es-MX"/>
          </a:p>
        </p:txBody>
      </p:sp>
      <p:sp>
        <p:nvSpPr>
          <p:cNvPr id="6" name="Footer Placeholder 4"/>
          <p:cNvSpPr>
            <a:spLocks noGrp="1"/>
          </p:cNvSpPr>
          <p:nvPr>
            <p:ph type="ftr" sz="quarter" idx="11"/>
          </p:nvPr>
        </p:nvSpPr>
        <p:spPr/>
        <p:txBody>
          <a:bodyPr/>
          <a:lstStyle>
            <a:lvl1pPr>
              <a:defRPr/>
            </a:lvl1pPr>
          </a:lstStyle>
          <a:p>
            <a:pPr>
              <a:defRPr/>
            </a:pPr>
            <a:endParaRPr lang="es-MX"/>
          </a:p>
        </p:txBody>
      </p:sp>
      <p:sp>
        <p:nvSpPr>
          <p:cNvPr id="7" name="Slide Number Placeholder 5"/>
          <p:cNvSpPr>
            <a:spLocks noGrp="1"/>
          </p:cNvSpPr>
          <p:nvPr>
            <p:ph type="sldNum" sz="quarter" idx="12"/>
          </p:nvPr>
        </p:nvSpPr>
        <p:spPr/>
        <p:txBody>
          <a:bodyPr/>
          <a:lstStyle>
            <a:lvl1pPr>
              <a:defRPr/>
            </a:lvl1pPr>
          </a:lstStyle>
          <a:p>
            <a:pPr>
              <a:defRPr/>
            </a:pPr>
            <a:fld id="{01FFB843-6109-4E25-91FF-B8745F5ECBA4}" type="slidenum">
              <a:rPr lang="es-MX"/>
              <a:pPr>
                <a:defRPr/>
              </a:pPr>
              <a:t>‹Nr.›</a:t>
            </a:fld>
            <a:endParaRPr lang="es-MX"/>
          </a:p>
        </p:txBody>
      </p:sp>
    </p:spTree>
    <p:extLst>
      <p:ext uri="{BB962C8B-B14F-4D97-AF65-F5344CB8AC3E}">
        <p14:creationId xmlns:p14="http://schemas.microsoft.com/office/powerpoint/2010/main" val="640858732"/>
      </p:ext>
    </p:extLst>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lvl1pPr>
              <a:defRPr/>
            </a:lvl1pPr>
          </a:lstStyle>
          <a:p>
            <a:pPr>
              <a:defRPr/>
            </a:pPr>
            <a:fld id="{42DAFD66-0BD7-466C-A0AE-333E9C49B39B}" type="datetimeFigureOut">
              <a:rPr lang="es-MX"/>
              <a:pPr>
                <a:defRPr/>
              </a:pPr>
              <a:t>30/10/15</a:t>
            </a:fld>
            <a:endParaRPr lang="es-MX"/>
          </a:p>
        </p:txBody>
      </p:sp>
      <p:sp>
        <p:nvSpPr>
          <p:cNvPr id="8" name="Footer Placeholder 4"/>
          <p:cNvSpPr>
            <a:spLocks noGrp="1"/>
          </p:cNvSpPr>
          <p:nvPr>
            <p:ph type="ftr" sz="quarter" idx="11"/>
          </p:nvPr>
        </p:nvSpPr>
        <p:spPr/>
        <p:txBody>
          <a:bodyPr/>
          <a:lstStyle>
            <a:lvl1pPr>
              <a:defRPr/>
            </a:lvl1pPr>
          </a:lstStyle>
          <a:p>
            <a:pPr>
              <a:defRPr/>
            </a:pPr>
            <a:endParaRPr lang="es-MX"/>
          </a:p>
        </p:txBody>
      </p:sp>
      <p:sp>
        <p:nvSpPr>
          <p:cNvPr id="9" name="Slide Number Placeholder 5"/>
          <p:cNvSpPr>
            <a:spLocks noGrp="1"/>
          </p:cNvSpPr>
          <p:nvPr>
            <p:ph type="sldNum" sz="quarter" idx="12"/>
          </p:nvPr>
        </p:nvSpPr>
        <p:spPr/>
        <p:txBody>
          <a:bodyPr/>
          <a:lstStyle>
            <a:lvl1pPr>
              <a:defRPr/>
            </a:lvl1pPr>
          </a:lstStyle>
          <a:p>
            <a:pPr>
              <a:defRPr/>
            </a:pPr>
            <a:fld id="{03090B57-8AF3-41B0-9909-D8CC6A6E37F0}" type="slidenum">
              <a:rPr lang="es-MX"/>
              <a:pPr>
                <a:defRPr/>
              </a:pPr>
              <a:t>‹Nr.›</a:t>
            </a:fld>
            <a:endParaRPr lang="es-MX"/>
          </a:p>
        </p:txBody>
      </p:sp>
    </p:spTree>
    <p:extLst>
      <p:ext uri="{BB962C8B-B14F-4D97-AF65-F5344CB8AC3E}">
        <p14:creationId xmlns:p14="http://schemas.microsoft.com/office/powerpoint/2010/main" val="3554649154"/>
      </p:ext>
    </p:extLst>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fld id="{8E5B4521-5EA7-4127-BC9C-AF6FC5E39ECD}" type="datetimeFigureOut">
              <a:rPr lang="es-MX"/>
              <a:pPr>
                <a:defRPr/>
              </a:pPr>
              <a:t>30/10/15</a:t>
            </a:fld>
            <a:endParaRPr lang="es-MX"/>
          </a:p>
        </p:txBody>
      </p:sp>
      <p:sp>
        <p:nvSpPr>
          <p:cNvPr id="4" name="Footer Placeholder 4"/>
          <p:cNvSpPr>
            <a:spLocks noGrp="1"/>
          </p:cNvSpPr>
          <p:nvPr>
            <p:ph type="ftr" sz="quarter" idx="11"/>
          </p:nvPr>
        </p:nvSpPr>
        <p:spPr/>
        <p:txBody>
          <a:bodyPr/>
          <a:lstStyle>
            <a:lvl1pPr>
              <a:defRPr/>
            </a:lvl1pPr>
          </a:lstStyle>
          <a:p>
            <a:pPr>
              <a:defRPr/>
            </a:pPr>
            <a:endParaRPr lang="es-MX"/>
          </a:p>
        </p:txBody>
      </p:sp>
      <p:sp>
        <p:nvSpPr>
          <p:cNvPr id="5" name="Slide Number Placeholder 5"/>
          <p:cNvSpPr>
            <a:spLocks noGrp="1"/>
          </p:cNvSpPr>
          <p:nvPr>
            <p:ph type="sldNum" sz="quarter" idx="12"/>
          </p:nvPr>
        </p:nvSpPr>
        <p:spPr/>
        <p:txBody>
          <a:bodyPr/>
          <a:lstStyle>
            <a:lvl1pPr>
              <a:defRPr/>
            </a:lvl1pPr>
          </a:lstStyle>
          <a:p>
            <a:pPr>
              <a:defRPr/>
            </a:pPr>
            <a:fld id="{7D53DBFA-B583-483A-9845-9BF3ABADD010}" type="slidenum">
              <a:rPr lang="es-MX"/>
              <a:pPr>
                <a:defRPr/>
              </a:pPr>
              <a:t>‹Nr.›</a:t>
            </a:fld>
            <a:endParaRPr lang="es-MX"/>
          </a:p>
        </p:txBody>
      </p:sp>
    </p:spTree>
    <p:extLst>
      <p:ext uri="{BB962C8B-B14F-4D97-AF65-F5344CB8AC3E}">
        <p14:creationId xmlns:p14="http://schemas.microsoft.com/office/powerpoint/2010/main" val="3564427757"/>
      </p:ext>
    </p:extLst>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A77C6E-E088-4231-81F8-3FD9896CACB3}" type="datetimeFigureOut">
              <a:rPr lang="es-MX"/>
              <a:pPr>
                <a:defRPr/>
              </a:pPr>
              <a:t>30/10/15</a:t>
            </a:fld>
            <a:endParaRPr lang="es-MX"/>
          </a:p>
        </p:txBody>
      </p:sp>
      <p:sp>
        <p:nvSpPr>
          <p:cNvPr id="3" name="Footer Placeholder 4"/>
          <p:cNvSpPr>
            <a:spLocks noGrp="1"/>
          </p:cNvSpPr>
          <p:nvPr>
            <p:ph type="ftr" sz="quarter" idx="11"/>
          </p:nvPr>
        </p:nvSpPr>
        <p:spPr/>
        <p:txBody>
          <a:bodyPr/>
          <a:lstStyle>
            <a:lvl1pPr>
              <a:defRPr/>
            </a:lvl1pPr>
          </a:lstStyle>
          <a:p>
            <a:pPr>
              <a:defRPr/>
            </a:pPr>
            <a:endParaRPr lang="es-MX"/>
          </a:p>
        </p:txBody>
      </p:sp>
      <p:sp>
        <p:nvSpPr>
          <p:cNvPr id="4" name="Slide Number Placeholder 5"/>
          <p:cNvSpPr>
            <a:spLocks noGrp="1"/>
          </p:cNvSpPr>
          <p:nvPr>
            <p:ph type="sldNum" sz="quarter" idx="12"/>
          </p:nvPr>
        </p:nvSpPr>
        <p:spPr/>
        <p:txBody>
          <a:bodyPr/>
          <a:lstStyle>
            <a:lvl1pPr>
              <a:defRPr/>
            </a:lvl1pPr>
          </a:lstStyle>
          <a:p>
            <a:pPr>
              <a:defRPr/>
            </a:pPr>
            <a:fld id="{7F584F30-6AD8-4BD0-9AFC-9EE61E56AC22}" type="slidenum">
              <a:rPr lang="es-MX"/>
              <a:pPr>
                <a:defRPr/>
              </a:pPr>
              <a:t>‹Nr.›</a:t>
            </a:fld>
            <a:endParaRPr lang="es-MX"/>
          </a:p>
        </p:txBody>
      </p:sp>
    </p:spTree>
    <p:extLst>
      <p:ext uri="{BB962C8B-B14F-4D97-AF65-F5344CB8AC3E}">
        <p14:creationId xmlns:p14="http://schemas.microsoft.com/office/powerpoint/2010/main" val="4074865786"/>
      </p:ext>
    </p:extLst>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278A0FBB-E915-42F9-9466-F72AC80AB88B}" type="datetimeFigureOut">
              <a:rPr lang="es-MX"/>
              <a:pPr>
                <a:defRPr/>
              </a:pPr>
              <a:t>30/10/15</a:t>
            </a:fld>
            <a:endParaRPr lang="es-MX"/>
          </a:p>
        </p:txBody>
      </p:sp>
      <p:sp>
        <p:nvSpPr>
          <p:cNvPr id="6" name="Footer Placeholder 4"/>
          <p:cNvSpPr>
            <a:spLocks noGrp="1"/>
          </p:cNvSpPr>
          <p:nvPr>
            <p:ph type="ftr" sz="quarter" idx="11"/>
          </p:nvPr>
        </p:nvSpPr>
        <p:spPr/>
        <p:txBody>
          <a:bodyPr/>
          <a:lstStyle>
            <a:lvl1pPr>
              <a:defRPr/>
            </a:lvl1pPr>
          </a:lstStyle>
          <a:p>
            <a:pPr>
              <a:defRPr/>
            </a:pPr>
            <a:endParaRPr lang="es-MX"/>
          </a:p>
        </p:txBody>
      </p:sp>
      <p:sp>
        <p:nvSpPr>
          <p:cNvPr id="7" name="Slide Number Placeholder 5"/>
          <p:cNvSpPr>
            <a:spLocks noGrp="1"/>
          </p:cNvSpPr>
          <p:nvPr>
            <p:ph type="sldNum" sz="quarter" idx="12"/>
          </p:nvPr>
        </p:nvSpPr>
        <p:spPr/>
        <p:txBody>
          <a:bodyPr/>
          <a:lstStyle>
            <a:lvl1pPr>
              <a:defRPr/>
            </a:lvl1pPr>
          </a:lstStyle>
          <a:p>
            <a:pPr>
              <a:defRPr/>
            </a:pPr>
            <a:fld id="{573D69D7-6985-45CA-9B39-2070B31314A6}" type="slidenum">
              <a:rPr lang="es-MX"/>
              <a:pPr>
                <a:defRPr/>
              </a:pPr>
              <a:t>‹Nr.›</a:t>
            </a:fld>
            <a:endParaRPr lang="es-MX"/>
          </a:p>
        </p:txBody>
      </p:sp>
    </p:spTree>
    <p:extLst>
      <p:ext uri="{BB962C8B-B14F-4D97-AF65-F5344CB8AC3E}">
        <p14:creationId xmlns:p14="http://schemas.microsoft.com/office/powerpoint/2010/main" val="560878800"/>
      </p:ext>
    </p:extLst>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86100A0E-A77B-4E1D-B9A6-521802AD1636}" type="datetimeFigureOut">
              <a:rPr lang="es-MX"/>
              <a:pPr>
                <a:defRPr/>
              </a:pPr>
              <a:t>30/10/15</a:t>
            </a:fld>
            <a:endParaRPr lang="es-MX"/>
          </a:p>
        </p:txBody>
      </p:sp>
      <p:sp>
        <p:nvSpPr>
          <p:cNvPr id="6" name="Footer Placeholder 4"/>
          <p:cNvSpPr>
            <a:spLocks noGrp="1"/>
          </p:cNvSpPr>
          <p:nvPr>
            <p:ph type="ftr" sz="quarter" idx="11"/>
          </p:nvPr>
        </p:nvSpPr>
        <p:spPr/>
        <p:txBody>
          <a:bodyPr/>
          <a:lstStyle>
            <a:lvl1pPr>
              <a:defRPr/>
            </a:lvl1pPr>
          </a:lstStyle>
          <a:p>
            <a:pPr>
              <a:defRPr/>
            </a:pPr>
            <a:endParaRPr lang="es-MX"/>
          </a:p>
        </p:txBody>
      </p:sp>
      <p:sp>
        <p:nvSpPr>
          <p:cNvPr id="7" name="Slide Number Placeholder 5"/>
          <p:cNvSpPr>
            <a:spLocks noGrp="1"/>
          </p:cNvSpPr>
          <p:nvPr>
            <p:ph type="sldNum" sz="quarter" idx="12"/>
          </p:nvPr>
        </p:nvSpPr>
        <p:spPr/>
        <p:txBody>
          <a:bodyPr/>
          <a:lstStyle>
            <a:lvl1pPr>
              <a:defRPr/>
            </a:lvl1pPr>
          </a:lstStyle>
          <a:p>
            <a:pPr>
              <a:defRPr/>
            </a:pPr>
            <a:fld id="{F92865C6-84C0-480E-8ADE-009F02D624DD}" type="slidenum">
              <a:rPr lang="es-MX"/>
              <a:pPr>
                <a:defRPr/>
              </a:pPr>
              <a:t>‹Nr.›</a:t>
            </a:fld>
            <a:endParaRPr lang="es-MX"/>
          </a:p>
        </p:txBody>
      </p:sp>
    </p:spTree>
    <p:extLst>
      <p:ext uri="{BB962C8B-B14F-4D97-AF65-F5344CB8AC3E}">
        <p14:creationId xmlns:p14="http://schemas.microsoft.com/office/powerpoint/2010/main" val="2457331158"/>
      </p:ext>
    </p:extLst>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smtClean="0"/>
              <a:t>Haga clic para modificar el estilo de título del patrón</a:t>
            </a:r>
            <a:endParaRPr lang="en-US" altLang="es-MX"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smtClean="0"/>
              <a:t>Haga clic para modificar el estilo de texto del patrón</a:t>
            </a:r>
          </a:p>
          <a:p>
            <a:pPr lvl="1"/>
            <a:r>
              <a:rPr lang="es-ES" altLang="es-MX" smtClean="0"/>
              <a:t>Segundo nivel</a:t>
            </a:r>
          </a:p>
          <a:p>
            <a:pPr lvl="2"/>
            <a:r>
              <a:rPr lang="es-ES" altLang="es-MX" smtClean="0"/>
              <a:t>Tercer nivel</a:t>
            </a:r>
          </a:p>
          <a:p>
            <a:pPr lvl="3"/>
            <a:r>
              <a:rPr lang="es-ES" altLang="es-MX" smtClean="0"/>
              <a:t>Cuarto nivel</a:t>
            </a:r>
          </a:p>
          <a:p>
            <a:pPr lvl="4"/>
            <a:r>
              <a:rPr lang="es-ES" altLang="es-MX" smtClean="0"/>
              <a:t>Quinto nivel</a:t>
            </a:r>
            <a:endParaRPr lang="en-US" altLang="es-MX"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FB264F1-D050-4674-A4B8-39B831028939}" type="datetimeFigureOut">
              <a:rPr lang="es-MX"/>
              <a:pPr>
                <a:defRPr/>
              </a:pPr>
              <a:t>30/10/15</a:t>
            </a:fld>
            <a:endParaRPr lang="es-MX"/>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MX"/>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7B415D4E-3F02-41A7-ACDE-7ECC61DA4627}" type="slidenum">
              <a:rPr lang="es-MX"/>
              <a:pPr>
                <a:defRPr/>
              </a:pPr>
              <a:t>‹Nr.›</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spd="slow">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7.png"/><Relationship Id="rId5" Type="http://schemas.openxmlformats.org/officeDocument/2006/relationships/image" Target="../media/image28.jpe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jpeg"/><Relationship Id="rId8" Type="http://schemas.openxmlformats.org/officeDocument/2006/relationships/image" Target="../media/image37.jpe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mx/url?sa=i&amp;rct=j&amp;q=&amp;source=images&amp;cd=&amp;cad=rja&amp;docid=ozoGJWKdYG-m7M&amp;tbnid=SWrfX2rM6zQWzM:&amp;ved=0CAUQjRw&amp;url=http://www.scout.org/es/multi_media/images/logo_emblem/who&amp;ei=w8jBUYTGN4bu9ASDyoDwCw&amp;bvm=bv.47883778,d.dmg&amp;psig=AFQjCNEajAHwe8RqsQxR4lvKNXGolPl7GQ&amp;ust=1371740735697331" TargetMode="External"/><Relationship Id="rId4" Type="http://schemas.openxmlformats.org/officeDocument/2006/relationships/image" Target="../media/image9.jpe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mx/url?sa=i&amp;rct=j&amp;q=&amp;source=images&amp;cd=&amp;cad=rja&amp;docid=ozoGJWKdYG-m7M&amp;tbnid=SWrfX2rM6zQWzM:&amp;ved=0CAUQjRw&amp;url=http://www.scout.org/es/multi_media/images/logo_emblem/who&amp;ei=w8jBUYTGN4bu9ASDyoDwCw&amp;bvm=bv.47883778,d.dmg&amp;psig=AFQjCNEajAHwe8RqsQxR4lvKNXGolPl7GQ&amp;ust=1371740735697331" TargetMode="External"/><Relationship Id="rId4" Type="http://schemas.openxmlformats.org/officeDocument/2006/relationships/image" Target="../media/image9.jpe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4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4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4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8.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19.png"/><Relationship Id="rId15" Type="http://schemas.openxmlformats.org/officeDocument/2006/relationships/image" Target="../media/image20.png"/><Relationship Id="rId16"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hyperlink" Target="http://www.google.com.mx/url?sa=i&amp;rct=j&amp;q=Center+to+Advance+Palliative+Care&amp;source=images&amp;cd=&amp;cad=rja&amp;docid=Law7a6CF9V9CHM&amp;tbnid=QFaiOEoFghYrfM:&amp;ved=0CAUQjRw&amp;url=http://www.multivu.com/mnr/52418-palliative-care-state-by-state-report-card-nation-improves-regional-gaps&amp;ei=GsLVUeXNI4mk9ASamYGgDA&amp;bvm=bv.48705608,d.eWU&amp;psig=AFQjCNFGiA9gEtDaJdJOtPdOXtnKYyhtCQ&amp;ust=1373049729008293" TargetMode="External"/><Relationship Id="rId4" Type="http://schemas.openxmlformats.org/officeDocument/2006/relationships/image" Target="../media/image11.png"/><Relationship Id="rId5" Type="http://schemas.openxmlformats.org/officeDocument/2006/relationships/hyperlink" Target="http://www.google.com.mx/url?sa=i&amp;rct=j&amp;q=Christus+Health+San+Antonio&amp;source=images&amp;cd=&amp;cad=rja&amp;docid=OrCQgk7fWFS9uM&amp;tbnid=KFBMsv-23DNGZM:&amp;ved=0CAUQjRw&amp;url=http://www.texastribune.org/events/2012/dec/07/the-hot-seat-in-san-antonio-sen-donna-campbell-and-rep-mike-villarreal/&amp;ei=zsLVUbKnBYj69QSp1ID4DA&amp;psig=AFQjCNEGB0Em5yV5xyUJqd7QagCN64w7Sw&amp;ust=1373049929425090" TargetMode="External"/><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hyperlink" Target="http://hospicecare.com/" TargetMode="External"/><Relationship Id="rId10"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051" name="Imagen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6777" y="3694116"/>
            <a:ext cx="2690446" cy="129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2169" y="1960687"/>
            <a:ext cx="2359662" cy="1441938"/>
          </a:xfrm>
          <a:prstGeom prst="roundRect">
            <a:avLst>
              <a:gd name="adj" fmla="val 8594"/>
            </a:avLst>
          </a:prstGeom>
          <a:solidFill>
            <a:srgbClr val="FFFFFF">
              <a:shade val="85000"/>
            </a:srgbClr>
          </a:solidFill>
          <a:ln>
            <a:noFill/>
          </a:ln>
          <a:effectLst>
            <a:reflection blurRad="6350" stA="50000" endA="300" endPos="26000" dist="50800" dir="5400000" sy="-100000" algn="bl" rotWithShape="0"/>
          </a:effectLst>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Título 3"/>
          <p:cNvSpPr txBox="1">
            <a:spLocks/>
          </p:cNvSpPr>
          <p:nvPr/>
        </p:nvSpPr>
        <p:spPr bwMode="auto">
          <a:xfrm>
            <a:off x="1947262" y="3069000"/>
            <a:ext cx="5249475"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s-MX" sz="4000" b="1" dirty="0" smtClean="0">
                <a:solidFill>
                  <a:schemeClr val="bg1"/>
                </a:solidFill>
                <a:latin typeface="Segoe UI Light" panose="020B0502040204020203" pitchFamily="34" charset="0"/>
              </a:rPr>
              <a:t>ESTADÍSTICAS</a:t>
            </a:r>
            <a:endParaRPr lang="es-MX" sz="4000" dirty="0">
              <a:solidFill>
                <a:schemeClr val="bg1"/>
              </a:solidFill>
              <a:latin typeface="Segoe UI Light" panose="020B0502040204020203" pitchFamily="34" charset="0"/>
            </a:endParaRPr>
          </a:p>
        </p:txBody>
      </p:sp>
      <p:pic>
        <p:nvPicPr>
          <p:cNvPr id="4" name="Imagen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6877" y="1649796"/>
            <a:ext cx="1090244" cy="666224"/>
          </a:xfrm>
          <a:prstGeom prst="roundRect">
            <a:avLst>
              <a:gd name="adj" fmla="val 8594"/>
            </a:avLst>
          </a:prstGeom>
          <a:solidFill>
            <a:srgbClr val="FFFFFF">
              <a:shade val="85000"/>
            </a:srgbClr>
          </a:solidFill>
          <a:ln>
            <a:noFill/>
          </a:ln>
          <a:effectLst>
            <a:reflection blurRad="6350" stA="50000" endA="300" endPos="26000" dist="50800" dir="5400000" sy="-100000" algn="bl" rotWithShape="0"/>
          </a:effectLst>
        </p:spPr>
      </p:pic>
    </p:spTree>
    <p:extLst>
      <p:ext uri="{BB962C8B-B14F-4D97-AF65-F5344CB8AC3E}">
        <p14:creationId xmlns:p14="http://schemas.microsoft.com/office/powerpoint/2010/main" val="227689479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Título 1"/>
          <p:cNvSpPr txBox="1">
            <a:spLocks/>
          </p:cNvSpPr>
          <p:nvPr/>
        </p:nvSpPr>
        <p:spPr bwMode="auto">
          <a:xfrm>
            <a:off x="140675" y="61544"/>
            <a:ext cx="90000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s-MX" altLang="es-MX" sz="4000" b="1" dirty="0" smtClean="0">
                <a:solidFill>
                  <a:srgbClr val="521C78"/>
                </a:solidFill>
                <a:latin typeface="Segoe UI Light" panose="020B0502040204020203" pitchFamily="34" charset="0"/>
              </a:rPr>
              <a:t>ESTADÍSTICAS</a:t>
            </a:r>
            <a:r>
              <a:rPr lang="es-MX" altLang="es-MX" sz="4000" dirty="0" smtClean="0">
                <a:solidFill>
                  <a:srgbClr val="521C78"/>
                </a:solidFill>
                <a:latin typeface="Segoe UI Light" panose="020B0502040204020203" pitchFamily="34" charset="0"/>
              </a:rPr>
              <a:t> Cuidados Paliativos</a:t>
            </a:r>
          </a:p>
        </p:txBody>
      </p:sp>
      <p:sp>
        <p:nvSpPr>
          <p:cNvPr id="5" name="6 Marcador de contenido"/>
          <p:cNvSpPr txBox="1">
            <a:spLocks/>
          </p:cNvSpPr>
          <p:nvPr/>
        </p:nvSpPr>
        <p:spPr bwMode="auto">
          <a:xfrm>
            <a:off x="252413" y="1002932"/>
            <a:ext cx="8639175" cy="4694237"/>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_tradnl" altLang="es-MX" sz="1800" b="1" dirty="0" smtClean="0">
                <a:solidFill>
                  <a:srgbClr val="521C78"/>
                </a:solidFill>
                <a:latin typeface="Segoe UI Light" panose="020B0502040204020203" pitchFamily="34" charset="0"/>
              </a:rPr>
              <a:t>Porcentaje de personas que pudieron beneficiarse de Cuidados Paliativos en México </a:t>
            </a:r>
            <a:r>
              <a:rPr lang="es-ES_tradnl" altLang="es-MX" sz="1800" i="1" dirty="0" smtClean="0">
                <a:solidFill>
                  <a:srgbClr val="521C78"/>
                </a:solidFill>
                <a:latin typeface="Segoe UI Light" panose="020B0502040204020203" pitchFamily="34" charset="0"/>
              </a:rPr>
              <a:t>(proyecto de NOM cuidados Paliativos 2007)</a:t>
            </a:r>
            <a:endParaRPr lang="es-ES_tradnl" altLang="es-MX" sz="1800" b="1" dirty="0" smtClean="0">
              <a:solidFill>
                <a:srgbClr val="521C78"/>
              </a:solidFill>
              <a:latin typeface="Segoe UI Light" panose="020B0502040204020203" pitchFamily="34" charset="0"/>
            </a:endParaRPr>
          </a:p>
          <a:p>
            <a:pPr marL="1200150" lvl="2" indent="-285750" algn="l">
              <a:buFont typeface="Arial" panose="020B0604020202020204" pitchFamily="34" charset="0"/>
              <a:buChar char="•"/>
            </a:pPr>
            <a:r>
              <a:rPr lang="es-ES_tradnl" altLang="es-MX" i="1" dirty="0" smtClean="0">
                <a:solidFill>
                  <a:srgbClr val="521C78"/>
                </a:solidFill>
                <a:latin typeface="Segoe UI Light" panose="020B0502040204020203" pitchFamily="34" charset="0"/>
              </a:rPr>
              <a:t>33 %</a:t>
            </a:r>
          </a:p>
          <a:p>
            <a:pPr algn="l"/>
            <a:r>
              <a:rPr lang="es-ES_tradnl" altLang="es-MX" sz="1800" b="1" dirty="0" smtClean="0">
                <a:solidFill>
                  <a:srgbClr val="521C78"/>
                </a:solidFill>
                <a:latin typeface="Segoe UI Light" panose="020B0502040204020203" pitchFamily="34" charset="0"/>
              </a:rPr>
              <a:t>Porcentaje de personas que pudieron beneficiarse de Cuidados Paliativos Nuevo León </a:t>
            </a:r>
            <a:r>
              <a:rPr lang="es-ES_tradnl" altLang="es-MX" sz="1800" i="1" dirty="0" smtClean="0">
                <a:solidFill>
                  <a:srgbClr val="521C78"/>
                </a:solidFill>
                <a:latin typeface="Segoe UI Light" panose="020B0502040204020203" pitchFamily="34" charset="0"/>
              </a:rPr>
              <a:t>(INEGI)</a:t>
            </a:r>
          </a:p>
          <a:p>
            <a:pPr marL="1200150" lvl="2" indent="-285750" algn="l">
              <a:buFont typeface="Arial" panose="020B0604020202020204" pitchFamily="34" charset="0"/>
              <a:buChar char="•"/>
            </a:pPr>
            <a:r>
              <a:rPr lang="es-ES_tradnl" altLang="es-MX" i="1" dirty="0" smtClean="0">
                <a:solidFill>
                  <a:srgbClr val="521C78"/>
                </a:solidFill>
                <a:latin typeface="Segoe UI Light" panose="020B0502040204020203" pitchFamily="34" charset="0"/>
              </a:rPr>
              <a:t>Cuidados Paliativos antes, durante y después del Fallecimiento.- </a:t>
            </a:r>
            <a:r>
              <a:rPr lang="es-MX" altLang="es-MX" i="1" dirty="0" smtClean="0">
                <a:solidFill>
                  <a:srgbClr val="521C78"/>
                </a:solidFill>
                <a:latin typeface="Segoe UI Light" panose="020B0502040204020203" pitchFamily="34" charset="0"/>
              </a:rPr>
              <a:t>64 % </a:t>
            </a:r>
          </a:p>
        </p:txBody>
      </p:sp>
      <p:pic>
        <p:nvPicPr>
          <p:cNvPr id="6" name="Imagen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379" y="6089050"/>
            <a:ext cx="911216" cy="55682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2553649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9" name="Título 1"/>
          <p:cNvSpPr txBox="1">
            <a:spLocks/>
          </p:cNvSpPr>
          <p:nvPr/>
        </p:nvSpPr>
        <p:spPr bwMode="auto">
          <a:xfrm>
            <a:off x="140674" y="70336"/>
            <a:ext cx="90000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s-MX" altLang="es-MX" sz="4000" b="1" dirty="0" smtClean="0">
                <a:solidFill>
                  <a:srgbClr val="521C78"/>
                </a:solidFill>
                <a:latin typeface="Segoe UI Light" panose="020B0502040204020203" pitchFamily="34" charset="0"/>
              </a:rPr>
              <a:t>REFERENCIA</a:t>
            </a:r>
            <a:r>
              <a:rPr lang="es-MX" altLang="es-MX" sz="4000" dirty="0" smtClean="0">
                <a:solidFill>
                  <a:srgbClr val="521C78"/>
                </a:solidFill>
                <a:latin typeface="Segoe UI Light" panose="020B0502040204020203" pitchFamily="34" charset="0"/>
              </a:rPr>
              <a:t> en el Mundo a CP</a:t>
            </a:r>
          </a:p>
        </p:txBody>
      </p:sp>
      <p:sp>
        <p:nvSpPr>
          <p:cNvPr id="20" name="6 Marcador de contenido"/>
          <p:cNvSpPr txBox="1">
            <a:spLocks/>
          </p:cNvSpPr>
          <p:nvPr/>
        </p:nvSpPr>
        <p:spPr bwMode="auto">
          <a:xfrm>
            <a:off x="1245942" y="1511668"/>
            <a:ext cx="6658341" cy="386922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_tradnl" altLang="es-MX" sz="2000" b="1" dirty="0" smtClean="0">
                <a:solidFill>
                  <a:srgbClr val="521C78"/>
                </a:solidFill>
                <a:latin typeface="Segoe UI Light" panose="020B0502040204020203" pitchFamily="34" charset="0"/>
              </a:rPr>
              <a:t>2005</a:t>
            </a:r>
          </a:p>
          <a:p>
            <a:pPr lvl="1" algn="l"/>
            <a:r>
              <a:rPr lang="es-ES_tradnl" altLang="es-MX" sz="1800" b="1" dirty="0" smtClean="0">
                <a:solidFill>
                  <a:srgbClr val="521C78"/>
                </a:solidFill>
                <a:latin typeface="Segoe UI Light" panose="020B0502040204020203" pitchFamily="34" charset="0"/>
              </a:rPr>
              <a:t>EUA.-  </a:t>
            </a:r>
            <a:r>
              <a:rPr lang="es-ES_tradnl" altLang="es-MX" sz="1800" i="1" dirty="0" smtClean="0">
                <a:solidFill>
                  <a:srgbClr val="521C78"/>
                </a:solidFill>
                <a:latin typeface="Segoe UI Light" panose="020B0502040204020203" pitchFamily="34" charset="0"/>
              </a:rPr>
              <a:t>50 días antes de la muerte</a:t>
            </a:r>
          </a:p>
          <a:p>
            <a:pPr lvl="1" algn="l"/>
            <a:r>
              <a:rPr lang="es-ES_tradnl" altLang="es-MX" sz="1800" b="1" dirty="0" smtClean="0">
                <a:solidFill>
                  <a:srgbClr val="521C78"/>
                </a:solidFill>
                <a:latin typeface="Segoe UI Light" panose="020B0502040204020203" pitchFamily="34" charset="0"/>
              </a:rPr>
              <a:t>Japón.-  </a:t>
            </a:r>
            <a:r>
              <a:rPr lang="es-ES_tradnl" altLang="es-MX" sz="1800" i="1" dirty="0" smtClean="0">
                <a:solidFill>
                  <a:srgbClr val="521C78"/>
                </a:solidFill>
                <a:latin typeface="Segoe UI Light" panose="020B0502040204020203" pitchFamily="34" charset="0"/>
              </a:rPr>
              <a:t>30 a 60 días antes de la muerte (más del 90% de una referencia apropiada a muy tardía)</a:t>
            </a:r>
          </a:p>
          <a:p>
            <a:pPr algn="l"/>
            <a:r>
              <a:rPr lang="es-MX" altLang="es-MX" sz="2000" b="1" dirty="0" smtClean="0">
                <a:solidFill>
                  <a:srgbClr val="521C78"/>
                </a:solidFill>
                <a:latin typeface="Segoe UI Light" panose="020B0502040204020203" pitchFamily="34" charset="0"/>
              </a:rPr>
              <a:t>2011</a:t>
            </a:r>
          </a:p>
          <a:p>
            <a:pPr lvl="1" algn="l"/>
            <a:r>
              <a:rPr lang="es-MX" altLang="es-MX" sz="1800" b="1" dirty="0" smtClean="0">
                <a:solidFill>
                  <a:srgbClr val="521C78"/>
                </a:solidFill>
                <a:latin typeface="Segoe UI Light" panose="020B0502040204020203" pitchFamily="34" charset="0"/>
              </a:rPr>
              <a:t>EUA.- </a:t>
            </a:r>
            <a:r>
              <a:rPr lang="es-MX" altLang="es-MX" sz="1800" i="1" dirty="0" smtClean="0">
                <a:solidFill>
                  <a:srgbClr val="521C78"/>
                </a:solidFill>
                <a:latin typeface="Segoe UI Light" panose="020B0502040204020203" pitchFamily="34" charset="0"/>
              </a:rPr>
              <a:t>6.2 meses / 50% de referencias</a:t>
            </a:r>
          </a:p>
          <a:p>
            <a:pPr lvl="1" algn="l"/>
            <a:r>
              <a:rPr lang="es-MX" altLang="es-MX" sz="1800" b="1" dirty="0" smtClean="0">
                <a:solidFill>
                  <a:srgbClr val="521C78"/>
                </a:solidFill>
                <a:latin typeface="Segoe UI Light" panose="020B0502040204020203" pitchFamily="34" charset="0"/>
              </a:rPr>
              <a:t>Japón.- </a:t>
            </a:r>
            <a:r>
              <a:rPr lang="es-MX" altLang="es-MX" sz="1800" i="1" dirty="0" smtClean="0">
                <a:solidFill>
                  <a:srgbClr val="521C78"/>
                </a:solidFill>
                <a:latin typeface="Segoe UI Light" panose="020B0502040204020203" pitchFamily="34" charset="0"/>
              </a:rPr>
              <a:t>68 días antes de la muerte / 100% de referencias</a:t>
            </a:r>
          </a:p>
          <a:p>
            <a:pPr algn="l"/>
            <a:r>
              <a:rPr lang="es-MX" altLang="es-MX" sz="2000" b="1" dirty="0" smtClean="0">
                <a:solidFill>
                  <a:srgbClr val="521C78"/>
                </a:solidFill>
                <a:latin typeface="Segoe UI Light" panose="020B0502040204020203" pitchFamily="34" charset="0"/>
              </a:rPr>
              <a:t>México 2013</a:t>
            </a:r>
          </a:p>
          <a:p>
            <a:pPr lvl="1" algn="l"/>
            <a:r>
              <a:rPr lang="es-MX" altLang="es-MX" sz="1800" b="1" dirty="0" smtClean="0">
                <a:solidFill>
                  <a:srgbClr val="521C78"/>
                </a:solidFill>
                <a:latin typeface="Segoe UI Light" panose="020B0502040204020203" pitchFamily="34" charset="0"/>
              </a:rPr>
              <a:t>?</a:t>
            </a:r>
          </a:p>
        </p:txBody>
      </p:sp>
      <p:pic>
        <p:nvPicPr>
          <p:cNvPr id="6" name="Imagen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379" y="6089050"/>
            <a:ext cx="911216" cy="55682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86467442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9" name="Título 1"/>
          <p:cNvSpPr txBox="1">
            <a:spLocks/>
          </p:cNvSpPr>
          <p:nvPr/>
        </p:nvSpPr>
        <p:spPr bwMode="auto">
          <a:xfrm>
            <a:off x="140674" y="70336"/>
            <a:ext cx="90000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s-MX" altLang="es-MX" sz="4000" b="1" dirty="0" smtClean="0">
                <a:solidFill>
                  <a:srgbClr val="521C78"/>
                </a:solidFill>
                <a:latin typeface="Segoe UI Light" panose="020B0502040204020203" pitchFamily="34" charset="0"/>
              </a:rPr>
              <a:t>REFERENCIA</a:t>
            </a:r>
          </a:p>
        </p:txBody>
      </p:sp>
      <p:pic>
        <p:nvPicPr>
          <p:cNvPr id="6" name="Imagen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379" y="6089050"/>
            <a:ext cx="911216" cy="556824"/>
          </a:xfrm>
          <a:prstGeom prst="roundRect">
            <a:avLst>
              <a:gd name="adj" fmla="val 8594"/>
            </a:avLst>
          </a:prstGeom>
          <a:solidFill>
            <a:srgbClr val="FFFFFF">
              <a:shade val="85000"/>
            </a:srgbClr>
          </a:solidFill>
          <a:ln>
            <a:noFill/>
          </a:ln>
          <a:effectLst/>
        </p:spPr>
      </p:pic>
      <p:cxnSp>
        <p:nvCxnSpPr>
          <p:cNvPr id="7" name="Conector curvado 6"/>
          <p:cNvCxnSpPr>
            <a:stCxn id="16" idx="0"/>
            <a:endCxn id="8" idx="2"/>
          </p:cNvCxnSpPr>
          <p:nvPr/>
        </p:nvCxnSpPr>
        <p:spPr>
          <a:xfrm rot="16200000" flipV="1">
            <a:off x="6470299" y="2023083"/>
            <a:ext cx="702709" cy="819479"/>
          </a:xfrm>
          <a:prstGeom prst="curvedConnector3">
            <a:avLst>
              <a:gd name="adj1" fmla="val 50000"/>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CuadroTexto 7"/>
          <p:cNvSpPr txBox="1">
            <a:spLocks noChangeArrowheads="1"/>
          </p:cNvSpPr>
          <p:nvPr/>
        </p:nvSpPr>
        <p:spPr bwMode="auto">
          <a:xfrm>
            <a:off x="4810729" y="1435137"/>
            <a:ext cx="32023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MX" altLang="es-MX" sz="1800" dirty="0">
                <a:solidFill>
                  <a:srgbClr val="FF0000"/>
                </a:solidFill>
              </a:rPr>
              <a:t>AQUÍ HACEN LA</a:t>
            </a:r>
          </a:p>
          <a:p>
            <a:pPr algn="ctr">
              <a:lnSpc>
                <a:spcPct val="100000"/>
              </a:lnSpc>
              <a:spcBef>
                <a:spcPct val="0"/>
              </a:spcBef>
              <a:buFontTx/>
              <a:buNone/>
            </a:pPr>
            <a:r>
              <a:rPr lang="es-MX" altLang="es-MX" sz="1800" dirty="0">
                <a:solidFill>
                  <a:srgbClr val="FF0000"/>
                </a:solidFill>
              </a:rPr>
              <a:t>REFERENCIA</a:t>
            </a:r>
          </a:p>
        </p:txBody>
      </p:sp>
      <p:grpSp>
        <p:nvGrpSpPr>
          <p:cNvPr id="9" name="Grupo 8"/>
          <p:cNvGrpSpPr>
            <a:grpSpLocks/>
          </p:cNvGrpSpPr>
          <p:nvPr/>
        </p:nvGrpSpPr>
        <p:grpSpPr bwMode="auto">
          <a:xfrm>
            <a:off x="450989" y="2164363"/>
            <a:ext cx="7486372" cy="2743588"/>
            <a:chOff x="9525" y="4000500"/>
            <a:chExt cx="3912225" cy="1433513"/>
          </a:xfrm>
        </p:grpSpPr>
        <p:cxnSp>
          <p:nvCxnSpPr>
            <p:cNvPr id="10" name="Conector recto 9"/>
            <p:cNvCxnSpPr/>
            <p:nvPr/>
          </p:nvCxnSpPr>
          <p:spPr>
            <a:xfrm flipV="1">
              <a:off x="285794" y="4857750"/>
              <a:ext cx="3635956" cy="19050"/>
            </a:xfrm>
            <a:prstGeom prst="line">
              <a:avLst/>
            </a:prstGeom>
            <a:ln w="38100">
              <a:solidFill>
                <a:srgbClr val="521C78"/>
              </a:solidFill>
            </a:ln>
          </p:spPr>
          <p:style>
            <a:lnRef idx="1">
              <a:schemeClr val="accent1"/>
            </a:lnRef>
            <a:fillRef idx="0">
              <a:schemeClr val="accent1"/>
            </a:fillRef>
            <a:effectRef idx="0">
              <a:schemeClr val="accent1"/>
            </a:effectRef>
            <a:fontRef idx="minor">
              <a:schemeClr val="tx1"/>
            </a:fontRef>
          </p:style>
        </p:cxnSp>
        <p:sp>
          <p:nvSpPr>
            <p:cNvPr id="11" name="CuadroTexto 92"/>
            <p:cNvSpPr txBox="1">
              <a:spLocks noChangeArrowheads="1"/>
            </p:cNvSpPr>
            <p:nvPr/>
          </p:nvSpPr>
          <p:spPr bwMode="auto">
            <a:xfrm>
              <a:off x="1446788" y="4000500"/>
              <a:ext cx="13901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MX" altLang="es-MX" sz="1800">
                  <a:solidFill>
                    <a:srgbClr val="521C78"/>
                  </a:solidFill>
                </a:rPr>
                <a:t>Mala Actitud</a:t>
              </a:r>
            </a:p>
          </p:txBody>
        </p:sp>
        <p:sp>
          <p:nvSpPr>
            <p:cNvPr id="12" name="CuadroTexto 93"/>
            <p:cNvSpPr txBox="1">
              <a:spLocks noChangeArrowheads="1"/>
            </p:cNvSpPr>
            <p:nvPr/>
          </p:nvSpPr>
          <p:spPr bwMode="auto">
            <a:xfrm>
              <a:off x="1346972" y="4825484"/>
              <a:ext cx="15135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MX" altLang="es-MX" sz="1800">
                  <a:solidFill>
                    <a:srgbClr val="521C78"/>
                  </a:solidFill>
                </a:rPr>
                <a:t>Buena Actitud</a:t>
              </a:r>
            </a:p>
          </p:txBody>
        </p:sp>
        <p:pic>
          <p:nvPicPr>
            <p:cNvPr id="13" name="Imagen 8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51502">
              <a:off x="9525" y="4886325"/>
              <a:ext cx="131445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8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030480" flipH="1">
              <a:off x="333375" y="4412728"/>
              <a:ext cx="666750" cy="33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Conector recto 14"/>
            <p:cNvCxnSpPr/>
            <p:nvPr/>
          </p:nvCxnSpPr>
          <p:spPr>
            <a:xfrm flipV="1">
              <a:off x="342953" y="4581525"/>
              <a:ext cx="3574444" cy="1880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Imagen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58132" y="4324350"/>
              <a:ext cx="38938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n 9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43124" y="4433867"/>
              <a:ext cx="381002" cy="25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n 9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504265">
              <a:off x="1080262" y="4533358"/>
              <a:ext cx="462789" cy="30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n 133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94380" y="4448175"/>
              <a:ext cx="37389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10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679955" y="4495800"/>
              <a:ext cx="37389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Conector recto 22"/>
            <p:cNvCxnSpPr/>
            <p:nvPr/>
          </p:nvCxnSpPr>
          <p:spPr>
            <a:xfrm>
              <a:off x="314370" y="5372100"/>
              <a:ext cx="35744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Conector curvado 23"/>
          <p:cNvCxnSpPr>
            <a:endCxn id="8" idx="2"/>
          </p:cNvCxnSpPr>
          <p:nvPr/>
        </p:nvCxnSpPr>
        <p:spPr>
          <a:xfrm rot="16200000" flipV="1">
            <a:off x="5789131" y="2704250"/>
            <a:ext cx="2707988" cy="1462423"/>
          </a:xfrm>
          <a:prstGeom prst="curvedConnector3">
            <a:avLst>
              <a:gd name="adj1" fmla="val 100298"/>
            </a:avLst>
          </a:prstGeom>
          <a:ln w="19050">
            <a:solidFill>
              <a:srgbClr val="FF000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05113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Título 3"/>
          <p:cNvSpPr txBox="1">
            <a:spLocks/>
          </p:cNvSpPr>
          <p:nvPr/>
        </p:nvSpPr>
        <p:spPr bwMode="auto">
          <a:xfrm>
            <a:off x="1947262" y="3069000"/>
            <a:ext cx="5249475"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s-MX" sz="4000" b="1" dirty="0" smtClean="0">
                <a:solidFill>
                  <a:schemeClr val="bg1"/>
                </a:solidFill>
                <a:latin typeface="Segoe UI Light" panose="020B0502040204020203" pitchFamily="34" charset="0"/>
              </a:rPr>
              <a:t>ORGANIZACIÓN</a:t>
            </a:r>
            <a:endParaRPr lang="es-MX" sz="4000" dirty="0">
              <a:solidFill>
                <a:schemeClr val="bg1"/>
              </a:solidFill>
              <a:latin typeface="Segoe UI Light" panose="020B0502040204020203" pitchFamily="34" charset="0"/>
            </a:endParaRPr>
          </a:p>
        </p:txBody>
      </p:sp>
      <p:pic>
        <p:nvPicPr>
          <p:cNvPr id="6" name="Imagen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6877" y="1649796"/>
            <a:ext cx="1090244" cy="666224"/>
          </a:xfrm>
          <a:prstGeom prst="roundRect">
            <a:avLst>
              <a:gd name="adj" fmla="val 8594"/>
            </a:avLst>
          </a:prstGeom>
          <a:solidFill>
            <a:srgbClr val="FFFFFF">
              <a:shade val="85000"/>
            </a:srgbClr>
          </a:solidFill>
          <a:ln>
            <a:noFill/>
          </a:ln>
          <a:effectLst>
            <a:reflection blurRad="6350" stA="50000" endA="300" endPos="26000" dist="50800" dir="5400000" sy="-100000" algn="bl" rotWithShape="0"/>
          </a:effectLst>
        </p:spPr>
      </p:pic>
    </p:spTree>
    <p:extLst>
      <p:ext uri="{BB962C8B-B14F-4D97-AF65-F5344CB8AC3E}">
        <p14:creationId xmlns:p14="http://schemas.microsoft.com/office/powerpoint/2010/main" val="360225874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Título 1"/>
          <p:cNvSpPr txBox="1">
            <a:spLocks/>
          </p:cNvSpPr>
          <p:nvPr/>
        </p:nvSpPr>
        <p:spPr bwMode="auto">
          <a:xfrm>
            <a:off x="140675" y="61544"/>
            <a:ext cx="90000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s-MX" altLang="es-MX" sz="4000" b="1" dirty="0" smtClean="0">
                <a:solidFill>
                  <a:srgbClr val="521C78"/>
                </a:solidFill>
                <a:latin typeface="Segoe UI Light" panose="020B0502040204020203" pitchFamily="34" charset="0"/>
              </a:rPr>
              <a:t>Reducción</a:t>
            </a:r>
            <a:r>
              <a:rPr lang="es-MX" altLang="es-MX" sz="4000" dirty="0" smtClean="0">
                <a:solidFill>
                  <a:srgbClr val="521C78"/>
                </a:solidFill>
                <a:latin typeface="Segoe UI Light" panose="020B0502040204020203" pitchFamily="34" charset="0"/>
              </a:rPr>
              <a:t> de costos en CP</a:t>
            </a:r>
          </a:p>
        </p:txBody>
      </p:sp>
      <p:sp>
        <p:nvSpPr>
          <p:cNvPr id="5" name="177 CuadroTexto"/>
          <p:cNvSpPr txBox="1"/>
          <p:nvPr/>
        </p:nvSpPr>
        <p:spPr>
          <a:xfrm>
            <a:off x="413241" y="1761448"/>
            <a:ext cx="8321980" cy="3229602"/>
          </a:xfrm>
          <a:prstGeom prst="rect">
            <a:avLst/>
          </a:prstGeom>
          <a:noFill/>
        </p:spPr>
        <p:txBody>
          <a:bodyPr wrap="square" rtlCol="0" anchor="ctr" anchorCtr="1">
            <a:spAutoFit/>
          </a:bodyPr>
          <a:lstStyle/>
          <a:p>
            <a:pPr marL="3175" indent="-266700" algn="just">
              <a:lnSpc>
                <a:spcPct val="90000"/>
              </a:lnSpc>
              <a:spcBef>
                <a:spcPts val="1000"/>
              </a:spcBef>
            </a:pPr>
            <a:r>
              <a:rPr lang="es-MX" sz="2000" dirty="0" smtClean="0">
                <a:solidFill>
                  <a:srgbClr val="400080"/>
                </a:solidFill>
                <a:latin typeface="Segoe UI Light" panose="020B0502040204020203" pitchFamily="34" charset="0"/>
              </a:rPr>
              <a:t>Al </a:t>
            </a:r>
            <a:r>
              <a:rPr lang="es-MX" sz="2000" dirty="0">
                <a:solidFill>
                  <a:srgbClr val="400080"/>
                </a:solidFill>
                <a:latin typeface="Segoe UI Light" panose="020B0502040204020203" pitchFamily="34" charset="0"/>
              </a:rPr>
              <a:t>combinar el tratamiento curativo con los cuidados paliativos y/o de Hospicio se logra una reducción de costos, tenemos que en EUA a través de la investigación “</a:t>
            </a:r>
            <a:r>
              <a:rPr lang="es-MX" sz="2000" dirty="0" err="1">
                <a:solidFill>
                  <a:srgbClr val="400080"/>
                </a:solidFill>
                <a:latin typeface="Segoe UI Light" panose="020B0502040204020203" pitchFamily="34" charset="0"/>
              </a:rPr>
              <a:t>Cost</a:t>
            </a:r>
            <a:r>
              <a:rPr lang="es-MX" sz="2000" dirty="0">
                <a:solidFill>
                  <a:srgbClr val="400080"/>
                </a:solidFill>
                <a:latin typeface="Segoe UI Light" panose="020B0502040204020203" pitchFamily="34" charset="0"/>
              </a:rPr>
              <a:t> </a:t>
            </a:r>
            <a:r>
              <a:rPr lang="es-MX" sz="2000" dirty="0" err="1">
                <a:solidFill>
                  <a:srgbClr val="400080"/>
                </a:solidFill>
                <a:latin typeface="Segoe UI Light" panose="020B0502040204020203" pitchFamily="34" charset="0"/>
              </a:rPr>
              <a:t>Savings</a:t>
            </a:r>
            <a:r>
              <a:rPr lang="es-MX" sz="2000" dirty="0">
                <a:solidFill>
                  <a:srgbClr val="400080"/>
                </a:solidFill>
                <a:latin typeface="Segoe UI Light" panose="020B0502040204020203" pitchFamily="34" charset="0"/>
              </a:rPr>
              <a:t> </a:t>
            </a:r>
            <a:r>
              <a:rPr lang="es-MX" sz="2000" dirty="0" err="1">
                <a:solidFill>
                  <a:srgbClr val="400080"/>
                </a:solidFill>
                <a:latin typeface="Segoe UI Light" panose="020B0502040204020203" pitchFamily="34" charset="0"/>
              </a:rPr>
              <a:t>Associated</a:t>
            </a:r>
            <a:r>
              <a:rPr lang="es-MX" sz="2000" dirty="0">
                <a:solidFill>
                  <a:srgbClr val="400080"/>
                </a:solidFill>
                <a:latin typeface="Segoe UI Light" panose="020B0502040204020203" pitchFamily="34" charset="0"/>
              </a:rPr>
              <a:t> </a:t>
            </a:r>
            <a:r>
              <a:rPr lang="es-MX" sz="2000" dirty="0" err="1">
                <a:solidFill>
                  <a:srgbClr val="400080"/>
                </a:solidFill>
                <a:latin typeface="Segoe UI Light" panose="020B0502040204020203" pitchFamily="34" charset="0"/>
              </a:rPr>
              <a:t>With</a:t>
            </a:r>
            <a:r>
              <a:rPr lang="es-MX" sz="2000" dirty="0">
                <a:solidFill>
                  <a:srgbClr val="400080"/>
                </a:solidFill>
                <a:latin typeface="Segoe UI Light" panose="020B0502040204020203" pitchFamily="34" charset="0"/>
              </a:rPr>
              <a:t> US Hospital Palliative Care Consultation </a:t>
            </a:r>
            <a:r>
              <a:rPr lang="es-MX" sz="2000" dirty="0" err="1">
                <a:solidFill>
                  <a:srgbClr val="400080"/>
                </a:solidFill>
                <a:latin typeface="Segoe UI Light" panose="020B0502040204020203" pitchFamily="34" charset="0"/>
              </a:rPr>
              <a:t>Programs</a:t>
            </a:r>
            <a:r>
              <a:rPr lang="es-MX" sz="2000" dirty="0">
                <a:solidFill>
                  <a:srgbClr val="400080"/>
                </a:solidFill>
                <a:latin typeface="Segoe UI Light" panose="020B0502040204020203" pitchFamily="34" charset="0"/>
              </a:rPr>
              <a:t>” del MD R. Sean Morrison, obtuvieron los siguientes </a:t>
            </a:r>
            <a:r>
              <a:rPr lang="es-MX" sz="2000" dirty="0" smtClean="0">
                <a:solidFill>
                  <a:srgbClr val="400080"/>
                </a:solidFill>
                <a:latin typeface="Segoe UI Light" panose="020B0502040204020203" pitchFamily="34" charset="0"/>
              </a:rPr>
              <a:t>resultados: </a:t>
            </a:r>
            <a:endParaRPr lang="es-MX" sz="2000" dirty="0">
              <a:solidFill>
                <a:srgbClr val="400080"/>
              </a:solidFill>
              <a:latin typeface="Segoe UI Light" panose="020B0502040204020203" pitchFamily="34" charset="0"/>
            </a:endParaRPr>
          </a:p>
          <a:p>
            <a:pPr marL="917575" lvl="2" indent="-266700" algn="just">
              <a:lnSpc>
                <a:spcPct val="90000"/>
              </a:lnSpc>
              <a:spcBef>
                <a:spcPts val="1000"/>
              </a:spcBef>
              <a:buFont typeface="Arial" pitchFamily="34" charset="0"/>
              <a:buChar char="•"/>
            </a:pPr>
            <a:r>
              <a:rPr lang="es-MX" i="1" dirty="0" smtClean="0">
                <a:solidFill>
                  <a:srgbClr val="400080"/>
                </a:solidFill>
                <a:latin typeface="Segoe UI Light" panose="020B0502040204020203" pitchFamily="34" charset="0"/>
              </a:rPr>
              <a:t>De 2,278 </a:t>
            </a:r>
            <a:r>
              <a:rPr lang="es-MX" i="1" dirty="0">
                <a:solidFill>
                  <a:srgbClr val="400080"/>
                </a:solidFill>
                <a:latin typeface="Segoe UI Light" panose="020B0502040204020203" pitchFamily="34" charset="0"/>
              </a:rPr>
              <a:t>pacientes de cuidados paliativos que murieron, se emparejaron a </a:t>
            </a:r>
            <a:r>
              <a:rPr lang="es-MX" i="1" dirty="0" smtClean="0">
                <a:solidFill>
                  <a:srgbClr val="400080"/>
                </a:solidFill>
                <a:latin typeface="Segoe UI Light" panose="020B0502040204020203" pitchFamily="34" charset="0"/>
              </a:rPr>
              <a:t>2,124 </a:t>
            </a:r>
            <a:r>
              <a:rPr lang="es-MX" i="1" dirty="0">
                <a:solidFill>
                  <a:srgbClr val="400080"/>
                </a:solidFill>
                <a:latin typeface="Segoe UI Light" panose="020B0502040204020203" pitchFamily="34" charset="0"/>
              </a:rPr>
              <a:t>de la atención habitual a pacientes; teniendo un ahorro neto de US $ 4,908.00 y un ahorro por día de admisión de US $ 374.00 </a:t>
            </a:r>
          </a:p>
          <a:p>
            <a:pPr marL="917575" lvl="2" indent="-266700" algn="just">
              <a:lnSpc>
                <a:spcPct val="90000"/>
              </a:lnSpc>
              <a:spcBef>
                <a:spcPts val="1000"/>
              </a:spcBef>
              <a:buFont typeface="Arial" pitchFamily="34" charset="0"/>
              <a:buChar char="•"/>
            </a:pPr>
            <a:r>
              <a:rPr lang="es-MX" i="1" dirty="0" smtClean="0">
                <a:solidFill>
                  <a:srgbClr val="400080"/>
                </a:solidFill>
                <a:latin typeface="Segoe UI Light" panose="020B0502040204020203" pitchFamily="34" charset="0"/>
              </a:rPr>
              <a:t>De </a:t>
            </a:r>
            <a:r>
              <a:rPr lang="es-MX" i="1" dirty="0">
                <a:solidFill>
                  <a:srgbClr val="400080"/>
                </a:solidFill>
                <a:latin typeface="Segoe UI Light" panose="020B0502040204020203" pitchFamily="34" charset="0"/>
              </a:rPr>
              <a:t>los 242 pacientes que sobrevivieron en cuidados </a:t>
            </a:r>
            <a:r>
              <a:rPr lang="es-MX" i="1" dirty="0" smtClean="0">
                <a:solidFill>
                  <a:srgbClr val="400080"/>
                </a:solidFill>
                <a:latin typeface="Segoe UI Light" panose="020B0502040204020203" pitchFamily="34" charset="0"/>
              </a:rPr>
              <a:t>paliativos, comparados con lo de </a:t>
            </a:r>
            <a:r>
              <a:rPr lang="es-MX" i="1" dirty="0">
                <a:solidFill>
                  <a:srgbClr val="400080"/>
                </a:solidFill>
                <a:latin typeface="Segoe UI Light" panose="020B0502040204020203" pitchFamily="34" charset="0"/>
              </a:rPr>
              <a:t>atención </a:t>
            </a:r>
            <a:r>
              <a:rPr lang="es-MX" i="1" dirty="0" smtClean="0">
                <a:solidFill>
                  <a:srgbClr val="400080"/>
                </a:solidFill>
                <a:latin typeface="Segoe UI Light" panose="020B0502040204020203" pitchFamily="34" charset="0"/>
              </a:rPr>
              <a:t>habitual; </a:t>
            </a:r>
            <a:r>
              <a:rPr lang="es-MX" i="1" dirty="0">
                <a:solidFill>
                  <a:srgbClr val="400080"/>
                </a:solidFill>
                <a:latin typeface="Segoe UI Light" panose="020B0502040204020203" pitchFamily="34" charset="0"/>
              </a:rPr>
              <a:t>tuvieron un ahorro neto de US $ 1,696.00 y un ahorro por día de admisión de US $ 279.00 </a:t>
            </a:r>
          </a:p>
        </p:txBody>
      </p:sp>
      <p:pic>
        <p:nvPicPr>
          <p:cNvPr id="6" name="Imagen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379" y="6089050"/>
            <a:ext cx="911216" cy="55682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19551584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Título 1"/>
          <p:cNvSpPr txBox="1">
            <a:spLocks/>
          </p:cNvSpPr>
          <p:nvPr/>
        </p:nvSpPr>
        <p:spPr bwMode="auto">
          <a:xfrm>
            <a:off x="140675" y="61544"/>
            <a:ext cx="90000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s-MX" altLang="es-MX" sz="4000" b="1" dirty="0" smtClean="0">
                <a:solidFill>
                  <a:srgbClr val="521C78"/>
                </a:solidFill>
                <a:latin typeface="Segoe UI Light" panose="020B0502040204020203" pitchFamily="34" charset="0"/>
              </a:rPr>
              <a:t>Organización</a:t>
            </a:r>
            <a:r>
              <a:rPr lang="es-MX" altLang="es-MX" sz="4000" dirty="0" smtClean="0">
                <a:solidFill>
                  <a:srgbClr val="521C78"/>
                </a:solidFill>
                <a:latin typeface="Segoe UI Light" panose="020B0502040204020203" pitchFamily="34" charset="0"/>
              </a:rPr>
              <a:t> Cuidados Paliativos</a:t>
            </a:r>
            <a:endParaRPr lang="es-MX" altLang="es-MX" sz="4000" b="1" dirty="0" smtClean="0">
              <a:solidFill>
                <a:srgbClr val="521C78"/>
              </a:solidFill>
              <a:latin typeface="Segoe UI Light" panose="020B0502040204020203" pitchFamily="34" charset="0"/>
            </a:endParaRPr>
          </a:p>
        </p:txBody>
      </p:sp>
      <p:grpSp>
        <p:nvGrpSpPr>
          <p:cNvPr id="47" name="Grupo 46"/>
          <p:cNvGrpSpPr/>
          <p:nvPr/>
        </p:nvGrpSpPr>
        <p:grpSpPr>
          <a:xfrm>
            <a:off x="1627813" y="905566"/>
            <a:ext cx="5867862" cy="4858844"/>
            <a:chOff x="226200" y="712364"/>
            <a:chExt cx="8719210" cy="7219884"/>
          </a:xfrm>
        </p:grpSpPr>
        <p:sp>
          <p:nvSpPr>
            <p:cNvPr id="48" name="Rounded Rectangle 97"/>
            <p:cNvSpPr/>
            <p:nvPr/>
          </p:nvSpPr>
          <p:spPr>
            <a:xfrm>
              <a:off x="2463400" y="3108249"/>
              <a:ext cx="1980000" cy="3420000"/>
            </a:xfrm>
            <a:prstGeom prst="roundRect">
              <a:avLst>
                <a:gd name="adj" fmla="val 5549"/>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100"/>
            </a:p>
          </p:txBody>
        </p:sp>
        <p:sp>
          <p:nvSpPr>
            <p:cNvPr id="49" name="Rounded Rectangle 98"/>
            <p:cNvSpPr/>
            <p:nvPr/>
          </p:nvSpPr>
          <p:spPr>
            <a:xfrm>
              <a:off x="4688533" y="3108249"/>
              <a:ext cx="1980000" cy="3420000"/>
            </a:xfrm>
            <a:prstGeom prst="roundRect">
              <a:avLst>
                <a:gd name="adj" fmla="val 5549"/>
              </a:avLst>
            </a:prstGeom>
            <a:noFill/>
            <a:ln>
              <a:solidFill>
                <a:srgbClr val="00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100"/>
            </a:p>
          </p:txBody>
        </p:sp>
        <p:sp>
          <p:nvSpPr>
            <p:cNvPr id="50" name="Rounded Rectangle 99"/>
            <p:cNvSpPr/>
            <p:nvPr/>
          </p:nvSpPr>
          <p:spPr>
            <a:xfrm>
              <a:off x="6959600" y="3108248"/>
              <a:ext cx="1980000" cy="4824000"/>
            </a:xfrm>
            <a:prstGeom prst="roundRect">
              <a:avLst>
                <a:gd name="adj" fmla="val 5549"/>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100"/>
            </a:p>
          </p:txBody>
        </p:sp>
        <p:sp>
          <p:nvSpPr>
            <p:cNvPr id="51" name="Rounded Rectangle 96"/>
            <p:cNvSpPr/>
            <p:nvPr/>
          </p:nvSpPr>
          <p:spPr>
            <a:xfrm>
              <a:off x="226200" y="3108249"/>
              <a:ext cx="1980000" cy="3420000"/>
            </a:xfrm>
            <a:prstGeom prst="roundRect">
              <a:avLst>
                <a:gd name="adj" fmla="val 5549"/>
              </a:avLst>
            </a:prstGeom>
            <a:no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100"/>
            </a:p>
          </p:txBody>
        </p:sp>
        <p:sp>
          <p:nvSpPr>
            <p:cNvPr id="52" name="Rounded Rectangle 4"/>
            <p:cNvSpPr/>
            <p:nvPr/>
          </p:nvSpPr>
          <p:spPr>
            <a:xfrm>
              <a:off x="3334754" y="1759115"/>
              <a:ext cx="2520000" cy="540000"/>
            </a:xfrm>
            <a:prstGeom prst="roundRect">
              <a:avLst/>
            </a:prstGeom>
            <a:solidFill>
              <a:srgbClr val="521C78"/>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sz="1000" b="1">
                  <a:solidFill>
                    <a:schemeClr val="bg1"/>
                  </a:solidFill>
                  <a:latin typeface="Arial"/>
                  <a:cs typeface="Arial"/>
                </a:rPr>
                <a:t>Coordinación PSCP</a:t>
              </a:r>
            </a:p>
          </p:txBody>
        </p:sp>
        <p:sp>
          <p:nvSpPr>
            <p:cNvPr id="53" name="Rounded Rectangle 5"/>
            <p:cNvSpPr/>
            <p:nvPr/>
          </p:nvSpPr>
          <p:spPr>
            <a:xfrm>
              <a:off x="2463400" y="3108248"/>
              <a:ext cx="1980000" cy="540000"/>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sz="1000" b="1" dirty="0" smtClean="0">
                  <a:latin typeface="Arial"/>
                  <a:cs typeface="Arial"/>
                </a:rPr>
                <a:t>Psicológico</a:t>
              </a:r>
              <a:endParaRPr lang="es-ES_tradnl" sz="1000" b="1" dirty="0">
                <a:latin typeface="Arial"/>
                <a:cs typeface="Arial"/>
              </a:endParaRPr>
            </a:p>
          </p:txBody>
        </p:sp>
        <p:sp>
          <p:nvSpPr>
            <p:cNvPr id="54" name="Rounded Rectangle 6"/>
            <p:cNvSpPr/>
            <p:nvPr/>
          </p:nvSpPr>
          <p:spPr>
            <a:xfrm>
              <a:off x="226200" y="3108248"/>
              <a:ext cx="1980000" cy="540000"/>
            </a:xfrm>
            <a:prstGeom prst="roundRect">
              <a:avLst/>
            </a:prstGeom>
            <a:solidFill>
              <a:srgbClr val="0033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sz="1000" b="1" dirty="0" smtClean="0">
                  <a:latin typeface="Arial"/>
                  <a:cs typeface="Arial"/>
                </a:rPr>
                <a:t>Bio-Fisiológico</a:t>
              </a:r>
              <a:endParaRPr lang="es-ES_tradnl" sz="1000" b="1" dirty="0">
                <a:latin typeface="Arial"/>
                <a:cs typeface="Arial"/>
              </a:endParaRPr>
            </a:p>
          </p:txBody>
        </p:sp>
        <p:sp>
          <p:nvSpPr>
            <p:cNvPr id="55" name="Rounded Rectangle 7"/>
            <p:cNvSpPr/>
            <p:nvPr/>
          </p:nvSpPr>
          <p:spPr>
            <a:xfrm>
              <a:off x="6937800" y="3108248"/>
              <a:ext cx="1980000" cy="540000"/>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sz="1000" b="1" dirty="0">
                  <a:solidFill>
                    <a:schemeClr val="tx1"/>
                  </a:solidFill>
                  <a:latin typeface="Arial"/>
                  <a:cs typeface="Arial"/>
                </a:rPr>
                <a:t>Social</a:t>
              </a:r>
            </a:p>
          </p:txBody>
        </p:sp>
        <p:sp>
          <p:nvSpPr>
            <p:cNvPr id="56" name="Rounded Rectangle 8"/>
            <p:cNvSpPr/>
            <p:nvPr/>
          </p:nvSpPr>
          <p:spPr>
            <a:xfrm>
              <a:off x="4700600" y="3108248"/>
              <a:ext cx="1980000" cy="540000"/>
            </a:xfrm>
            <a:prstGeom prst="roundRect">
              <a:avLst/>
            </a:prstGeom>
            <a:solidFill>
              <a:srgbClr val="00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sz="1000" b="1" dirty="0" smtClean="0">
                  <a:latin typeface="Arial"/>
                  <a:cs typeface="Arial"/>
                </a:rPr>
                <a:t>Espiritual</a:t>
              </a:r>
              <a:endParaRPr lang="es-ES_tradnl" sz="1000" b="1" dirty="0">
                <a:latin typeface="Arial"/>
                <a:cs typeface="Arial"/>
              </a:endParaRPr>
            </a:p>
          </p:txBody>
        </p:sp>
        <p:sp>
          <p:nvSpPr>
            <p:cNvPr id="57" name="Rounded Rectangle 9"/>
            <p:cNvSpPr/>
            <p:nvPr/>
          </p:nvSpPr>
          <p:spPr>
            <a:xfrm>
              <a:off x="316200" y="3804637"/>
              <a:ext cx="1800000" cy="540000"/>
            </a:xfrm>
            <a:prstGeom prst="roundRect">
              <a:avLst/>
            </a:prstGeom>
            <a:solidFill>
              <a:srgbClr val="008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sz="1000" b="1" dirty="0" smtClean="0">
                  <a:latin typeface="Arial"/>
                  <a:cs typeface="Arial"/>
                </a:rPr>
                <a:t>Medico Paliativo</a:t>
              </a:r>
              <a:endParaRPr lang="es-ES_tradnl" sz="1000" b="1" dirty="0">
                <a:latin typeface="Arial"/>
                <a:cs typeface="Arial"/>
              </a:endParaRPr>
            </a:p>
          </p:txBody>
        </p:sp>
        <p:sp>
          <p:nvSpPr>
            <p:cNvPr id="58" name="Rounded Rectangle 10"/>
            <p:cNvSpPr/>
            <p:nvPr/>
          </p:nvSpPr>
          <p:spPr>
            <a:xfrm>
              <a:off x="316200" y="4501026"/>
              <a:ext cx="1800000" cy="540000"/>
            </a:xfrm>
            <a:prstGeom prst="roundRect">
              <a:avLst/>
            </a:prstGeom>
            <a:solidFill>
              <a:srgbClr val="008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sz="1000" b="1" dirty="0" smtClean="0">
                  <a:latin typeface="Arial"/>
                  <a:cs typeface="Arial"/>
                </a:rPr>
                <a:t>Enfermera</a:t>
              </a:r>
              <a:endParaRPr lang="es-ES_tradnl" sz="1000" b="1" dirty="0">
                <a:latin typeface="Arial"/>
                <a:cs typeface="Arial"/>
              </a:endParaRPr>
            </a:p>
          </p:txBody>
        </p:sp>
        <p:sp>
          <p:nvSpPr>
            <p:cNvPr id="59" name="Rounded Rectangle 11"/>
            <p:cNvSpPr/>
            <p:nvPr/>
          </p:nvSpPr>
          <p:spPr>
            <a:xfrm>
              <a:off x="316200" y="5197415"/>
              <a:ext cx="1800000" cy="540000"/>
            </a:xfrm>
            <a:prstGeom prst="roundRect">
              <a:avLst/>
            </a:prstGeom>
            <a:solidFill>
              <a:srgbClr val="008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sz="1000" b="1" dirty="0">
                  <a:latin typeface="Arial"/>
                  <a:cs typeface="Arial"/>
                </a:rPr>
                <a:t>Nutrición</a:t>
              </a:r>
            </a:p>
          </p:txBody>
        </p:sp>
        <p:sp>
          <p:nvSpPr>
            <p:cNvPr id="60" name="Rounded Rectangle 12"/>
            <p:cNvSpPr/>
            <p:nvPr/>
          </p:nvSpPr>
          <p:spPr>
            <a:xfrm>
              <a:off x="316200" y="5893804"/>
              <a:ext cx="1800000" cy="540000"/>
            </a:xfrm>
            <a:prstGeom prst="roundRect">
              <a:avLst/>
            </a:prstGeom>
            <a:solidFill>
              <a:srgbClr val="008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sz="1000" b="1" dirty="0">
                  <a:latin typeface="Arial"/>
                  <a:cs typeface="Arial"/>
                </a:rPr>
                <a:t>Terapia de Rehabilitación</a:t>
              </a:r>
            </a:p>
          </p:txBody>
        </p:sp>
        <p:sp>
          <p:nvSpPr>
            <p:cNvPr id="61" name="Rounded Rectangle 13"/>
            <p:cNvSpPr/>
            <p:nvPr/>
          </p:nvSpPr>
          <p:spPr>
            <a:xfrm>
              <a:off x="2553400" y="3804637"/>
              <a:ext cx="1800000" cy="540000"/>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sz="1000" b="1" dirty="0">
                  <a:latin typeface="Arial"/>
                  <a:cs typeface="Arial"/>
                </a:rPr>
                <a:t>Psiquiatra</a:t>
              </a:r>
            </a:p>
          </p:txBody>
        </p:sp>
        <p:sp>
          <p:nvSpPr>
            <p:cNvPr id="62" name="Rounded Rectangle 14"/>
            <p:cNvSpPr/>
            <p:nvPr/>
          </p:nvSpPr>
          <p:spPr>
            <a:xfrm>
              <a:off x="2553400" y="4501026"/>
              <a:ext cx="1800000" cy="540000"/>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sz="1000" b="1" dirty="0" smtClean="0">
                  <a:latin typeface="Arial"/>
                  <a:cs typeface="Arial"/>
                </a:rPr>
                <a:t>Psicólogo</a:t>
              </a:r>
              <a:endParaRPr lang="es-ES_tradnl" sz="1000" b="1" dirty="0">
                <a:latin typeface="Arial"/>
                <a:cs typeface="Arial"/>
              </a:endParaRPr>
            </a:p>
          </p:txBody>
        </p:sp>
        <p:sp>
          <p:nvSpPr>
            <p:cNvPr id="63" name="Rounded Rectangle 15"/>
            <p:cNvSpPr/>
            <p:nvPr/>
          </p:nvSpPr>
          <p:spPr>
            <a:xfrm>
              <a:off x="2553400" y="5197415"/>
              <a:ext cx="1800000" cy="540000"/>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sz="1000" b="1" dirty="0">
                  <a:latin typeface="Arial"/>
                  <a:cs typeface="Arial"/>
                </a:rPr>
                <a:t>Terapia Ocupacional</a:t>
              </a:r>
            </a:p>
          </p:txBody>
        </p:sp>
        <p:sp>
          <p:nvSpPr>
            <p:cNvPr id="64" name="Rounded Rectangle 16"/>
            <p:cNvSpPr/>
            <p:nvPr/>
          </p:nvSpPr>
          <p:spPr>
            <a:xfrm>
              <a:off x="2553400" y="5893804"/>
              <a:ext cx="1800000" cy="540000"/>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sz="1000" b="1" dirty="0" smtClean="0">
                  <a:latin typeface="Arial"/>
                  <a:cs typeface="Arial"/>
                </a:rPr>
                <a:t>Tanatología</a:t>
              </a:r>
              <a:endParaRPr lang="es-ES_tradnl" sz="1000" b="1" dirty="0">
                <a:latin typeface="Arial"/>
                <a:cs typeface="Arial"/>
              </a:endParaRPr>
            </a:p>
          </p:txBody>
        </p:sp>
        <p:sp>
          <p:nvSpPr>
            <p:cNvPr id="65" name="Rounded Rectangle 17"/>
            <p:cNvSpPr/>
            <p:nvPr/>
          </p:nvSpPr>
          <p:spPr>
            <a:xfrm>
              <a:off x="4790600" y="3804637"/>
              <a:ext cx="1800000" cy="540000"/>
            </a:xfrm>
            <a:prstGeom prst="roundRect">
              <a:avLst/>
            </a:prstGeom>
            <a:solidFill>
              <a:srgbClr val="3333FF"/>
            </a:solidFill>
            <a:ln w="38100" cmpd="dbl">
              <a:solidFill>
                <a:srgbClr val="FF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sz="1000" b="1" dirty="0">
                  <a:latin typeface="Arial"/>
                  <a:cs typeface="Arial"/>
                </a:rPr>
                <a:t>Capellán</a:t>
              </a:r>
            </a:p>
          </p:txBody>
        </p:sp>
        <p:sp>
          <p:nvSpPr>
            <p:cNvPr id="66" name="Rounded Rectangle 18"/>
            <p:cNvSpPr/>
            <p:nvPr/>
          </p:nvSpPr>
          <p:spPr>
            <a:xfrm>
              <a:off x="4790600" y="4501026"/>
              <a:ext cx="1800000" cy="540000"/>
            </a:xfrm>
            <a:prstGeom prst="roundRect">
              <a:avLst/>
            </a:prstGeom>
            <a:solidFill>
              <a:srgbClr val="3333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sz="1000" b="1" dirty="0" smtClean="0">
                  <a:latin typeface="Arial"/>
                  <a:cs typeface="Arial"/>
                </a:rPr>
                <a:t>Agente de Pastoral</a:t>
              </a:r>
              <a:endParaRPr lang="es-ES_tradnl" sz="1000" b="1" dirty="0">
                <a:latin typeface="Arial"/>
                <a:cs typeface="Arial"/>
              </a:endParaRPr>
            </a:p>
          </p:txBody>
        </p:sp>
        <p:sp>
          <p:nvSpPr>
            <p:cNvPr id="67" name="Rounded Rectangle 19"/>
            <p:cNvSpPr/>
            <p:nvPr/>
          </p:nvSpPr>
          <p:spPr>
            <a:xfrm>
              <a:off x="4790600" y="5197415"/>
              <a:ext cx="1800000" cy="540000"/>
            </a:xfrm>
            <a:prstGeom prst="roundRect">
              <a:avLst/>
            </a:prstGeom>
            <a:solidFill>
              <a:srgbClr val="3333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sz="1000" b="1" dirty="0">
                  <a:latin typeface="Arial"/>
                  <a:cs typeface="Arial"/>
                </a:rPr>
                <a:t>Ministro de la Comunión</a:t>
              </a:r>
            </a:p>
          </p:txBody>
        </p:sp>
        <p:sp>
          <p:nvSpPr>
            <p:cNvPr id="68" name="Rounded Rectangle 20"/>
            <p:cNvSpPr/>
            <p:nvPr/>
          </p:nvSpPr>
          <p:spPr>
            <a:xfrm>
              <a:off x="4790600" y="5893804"/>
              <a:ext cx="1800000" cy="540000"/>
            </a:xfrm>
            <a:prstGeom prst="roundRect">
              <a:avLst/>
            </a:prstGeom>
            <a:solidFill>
              <a:srgbClr val="3333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sz="1000" b="1" dirty="0">
                  <a:latin typeface="Arial"/>
                  <a:cs typeface="Arial"/>
                </a:rPr>
                <a:t>Otros Lideres Religiosos</a:t>
              </a:r>
            </a:p>
          </p:txBody>
        </p:sp>
        <p:sp>
          <p:nvSpPr>
            <p:cNvPr id="69" name="Rounded Rectangle 21"/>
            <p:cNvSpPr/>
            <p:nvPr/>
          </p:nvSpPr>
          <p:spPr>
            <a:xfrm>
              <a:off x="7027800" y="6592933"/>
              <a:ext cx="1800000" cy="540000"/>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sz="1000" b="1" dirty="0" smtClean="0">
                  <a:solidFill>
                    <a:schemeClr val="tx1"/>
                  </a:solidFill>
                  <a:latin typeface="Arial"/>
                  <a:cs typeface="Arial"/>
                </a:rPr>
                <a:t>Voluntariado</a:t>
              </a:r>
              <a:endParaRPr lang="es-ES_tradnl" sz="1000" b="1" dirty="0">
                <a:solidFill>
                  <a:schemeClr val="tx1"/>
                </a:solidFill>
                <a:latin typeface="Arial"/>
                <a:cs typeface="Arial"/>
              </a:endParaRPr>
            </a:p>
          </p:txBody>
        </p:sp>
        <p:sp>
          <p:nvSpPr>
            <p:cNvPr id="70" name="Rounded Rectangle 22"/>
            <p:cNvSpPr/>
            <p:nvPr/>
          </p:nvSpPr>
          <p:spPr>
            <a:xfrm>
              <a:off x="7027800" y="3805185"/>
              <a:ext cx="1800000" cy="540000"/>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sz="1000" b="1" dirty="0" smtClean="0">
                  <a:solidFill>
                    <a:schemeClr val="tx1"/>
                  </a:solidFill>
                  <a:latin typeface="Arial"/>
                  <a:cs typeface="Arial"/>
                </a:rPr>
                <a:t>Trabajo Social</a:t>
              </a:r>
              <a:endParaRPr lang="es-ES_tradnl" sz="1000" b="1" dirty="0">
                <a:solidFill>
                  <a:schemeClr val="tx1"/>
                </a:solidFill>
                <a:latin typeface="Arial"/>
                <a:cs typeface="Arial"/>
              </a:endParaRPr>
            </a:p>
          </p:txBody>
        </p:sp>
        <p:sp>
          <p:nvSpPr>
            <p:cNvPr id="71" name="Rounded Rectangle 23"/>
            <p:cNvSpPr/>
            <p:nvPr/>
          </p:nvSpPr>
          <p:spPr>
            <a:xfrm>
              <a:off x="7027800" y="4502122"/>
              <a:ext cx="1800000" cy="540000"/>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sz="1000" b="1" dirty="0">
                  <a:solidFill>
                    <a:schemeClr val="tx1"/>
                  </a:solidFill>
                  <a:latin typeface="Arial"/>
                  <a:cs typeface="Arial"/>
                </a:rPr>
                <a:t>Consultoría Legal</a:t>
              </a:r>
            </a:p>
          </p:txBody>
        </p:sp>
        <p:sp>
          <p:nvSpPr>
            <p:cNvPr id="72" name="Rounded Rectangle 24"/>
            <p:cNvSpPr/>
            <p:nvPr/>
          </p:nvSpPr>
          <p:spPr>
            <a:xfrm>
              <a:off x="7027800" y="5199059"/>
              <a:ext cx="1800000" cy="540000"/>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sz="1000" b="1" dirty="0" smtClean="0">
                  <a:solidFill>
                    <a:schemeClr val="tx1"/>
                  </a:solidFill>
                  <a:latin typeface="Arial"/>
                  <a:cs typeface="Arial"/>
                </a:rPr>
                <a:t>RSA</a:t>
              </a:r>
              <a:endParaRPr lang="es-ES_tradnl" sz="1000" b="1" dirty="0">
                <a:solidFill>
                  <a:schemeClr val="tx1"/>
                </a:solidFill>
                <a:latin typeface="Arial"/>
                <a:cs typeface="Arial"/>
              </a:endParaRPr>
            </a:p>
          </p:txBody>
        </p:sp>
        <p:sp>
          <p:nvSpPr>
            <p:cNvPr id="73" name="Rounded Rectangle 25"/>
            <p:cNvSpPr/>
            <p:nvPr/>
          </p:nvSpPr>
          <p:spPr>
            <a:xfrm>
              <a:off x="7027800" y="5895996"/>
              <a:ext cx="1800000" cy="540000"/>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sz="1000" b="1" dirty="0" smtClean="0">
                  <a:solidFill>
                    <a:schemeClr val="tx1"/>
                  </a:solidFill>
                  <a:latin typeface="Arial"/>
                  <a:cs typeface="Arial"/>
                </a:rPr>
                <a:t>Grupos de Apoyo</a:t>
              </a:r>
              <a:endParaRPr lang="es-ES_tradnl" sz="1000" b="1" dirty="0">
                <a:solidFill>
                  <a:schemeClr val="tx1"/>
                </a:solidFill>
                <a:latin typeface="Arial"/>
                <a:cs typeface="Arial"/>
              </a:endParaRPr>
            </a:p>
          </p:txBody>
        </p:sp>
        <p:sp>
          <p:nvSpPr>
            <p:cNvPr id="74" name="Rounded Rectangle 27"/>
            <p:cNvSpPr/>
            <p:nvPr/>
          </p:nvSpPr>
          <p:spPr>
            <a:xfrm>
              <a:off x="3329912" y="712364"/>
              <a:ext cx="2520000" cy="540000"/>
            </a:xfrm>
            <a:prstGeom prst="roundRect">
              <a:avLst/>
            </a:prstGeom>
            <a:solidFill>
              <a:srgbClr val="521C78"/>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sz="1000" b="1" dirty="0" smtClean="0">
                  <a:solidFill>
                    <a:schemeClr val="bg1"/>
                  </a:solidFill>
                  <a:latin typeface="Arial"/>
                  <a:cs typeface="Arial"/>
                </a:rPr>
                <a:t>Comité Asesor de Cuidados Paliativos</a:t>
              </a:r>
            </a:p>
          </p:txBody>
        </p:sp>
        <p:sp>
          <p:nvSpPr>
            <p:cNvPr id="75" name="Rounded Rectangle 29"/>
            <p:cNvSpPr/>
            <p:nvPr/>
          </p:nvSpPr>
          <p:spPr>
            <a:xfrm>
              <a:off x="6425410" y="1759115"/>
              <a:ext cx="2520000" cy="540000"/>
            </a:xfrm>
            <a:prstGeom prst="roundRect">
              <a:avLst/>
            </a:prstGeom>
            <a:solidFill>
              <a:srgbClr val="521C78"/>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sz="1000" b="1" dirty="0" smtClean="0">
                  <a:solidFill>
                    <a:schemeClr val="bg1"/>
                  </a:solidFill>
                  <a:latin typeface="Arial"/>
                  <a:cs typeface="Arial"/>
                </a:rPr>
                <a:t>Equipo Base de</a:t>
              </a:r>
            </a:p>
            <a:p>
              <a:pPr algn="ctr"/>
              <a:r>
                <a:rPr lang="es-ES_tradnl" sz="1000" b="1" dirty="0" smtClean="0">
                  <a:solidFill>
                    <a:schemeClr val="bg1"/>
                  </a:solidFill>
                  <a:latin typeface="Arial"/>
                  <a:cs typeface="Arial"/>
                </a:rPr>
                <a:t>Cuidados Paliativos</a:t>
              </a:r>
            </a:p>
          </p:txBody>
        </p:sp>
        <p:cxnSp>
          <p:nvCxnSpPr>
            <p:cNvPr id="76" name="Elbow Connector 39"/>
            <p:cNvCxnSpPr>
              <a:stCxn id="74" idx="2"/>
              <a:endCxn id="52" idx="0"/>
            </p:cNvCxnSpPr>
            <p:nvPr/>
          </p:nvCxnSpPr>
          <p:spPr>
            <a:xfrm rot="16200000" flipH="1">
              <a:off x="4338958" y="1503317"/>
              <a:ext cx="506750" cy="4843"/>
            </a:xfrm>
            <a:prstGeom prst="bentConnector3">
              <a:avLst>
                <a:gd name="adj1" fmla="val 50000"/>
              </a:avLst>
            </a:prstGeom>
            <a:ln>
              <a:solidFill>
                <a:srgbClr val="521C78"/>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77" name="Elbow Connector 43"/>
            <p:cNvCxnSpPr>
              <a:stCxn id="52" idx="2"/>
              <a:endCxn id="54" idx="0"/>
            </p:cNvCxnSpPr>
            <p:nvPr/>
          </p:nvCxnSpPr>
          <p:spPr>
            <a:xfrm rot="5400000">
              <a:off x="2500911" y="1014404"/>
              <a:ext cx="809133" cy="3378554"/>
            </a:xfrm>
            <a:prstGeom prst="bentConnector3">
              <a:avLst>
                <a:gd name="adj1" fmla="val 50000"/>
              </a:avLst>
            </a:prstGeom>
            <a:ln>
              <a:solidFill>
                <a:srgbClr val="521C78"/>
              </a:solidFill>
              <a:tailEnd type="arrow"/>
            </a:ln>
          </p:spPr>
          <p:style>
            <a:lnRef idx="2">
              <a:schemeClr val="accent1"/>
            </a:lnRef>
            <a:fillRef idx="0">
              <a:schemeClr val="accent1"/>
            </a:fillRef>
            <a:effectRef idx="1">
              <a:schemeClr val="accent1"/>
            </a:effectRef>
            <a:fontRef idx="minor">
              <a:schemeClr val="tx1"/>
            </a:fontRef>
          </p:style>
        </p:cxnSp>
        <p:cxnSp>
          <p:nvCxnSpPr>
            <p:cNvPr id="78" name="Elbow Connector 45"/>
            <p:cNvCxnSpPr>
              <a:stCxn id="52" idx="2"/>
              <a:endCxn id="53" idx="0"/>
            </p:cNvCxnSpPr>
            <p:nvPr/>
          </p:nvCxnSpPr>
          <p:spPr>
            <a:xfrm rot="5400000">
              <a:off x="3619511" y="2133004"/>
              <a:ext cx="809133" cy="1141354"/>
            </a:xfrm>
            <a:prstGeom prst="bentConnector3">
              <a:avLst>
                <a:gd name="adj1" fmla="val 50000"/>
              </a:avLst>
            </a:prstGeom>
            <a:ln>
              <a:solidFill>
                <a:srgbClr val="521C78"/>
              </a:solidFill>
              <a:tailEnd type="arrow"/>
            </a:ln>
          </p:spPr>
          <p:style>
            <a:lnRef idx="2">
              <a:schemeClr val="accent1"/>
            </a:lnRef>
            <a:fillRef idx="0">
              <a:schemeClr val="accent1"/>
            </a:fillRef>
            <a:effectRef idx="1">
              <a:schemeClr val="accent1"/>
            </a:effectRef>
            <a:fontRef idx="minor">
              <a:schemeClr val="tx1"/>
            </a:fontRef>
          </p:style>
        </p:cxnSp>
        <p:cxnSp>
          <p:nvCxnSpPr>
            <p:cNvPr id="79" name="Elbow Connector 47"/>
            <p:cNvCxnSpPr>
              <a:stCxn id="52" idx="2"/>
              <a:endCxn id="55" idx="0"/>
            </p:cNvCxnSpPr>
            <p:nvPr/>
          </p:nvCxnSpPr>
          <p:spPr>
            <a:xfrm rot="16200000" flipH="1">
              <a:off x="5856711" y="1037158"/>
              <a:ext cx="809133" cy="3333046"/>
            </a:xfrm>
            <a:prstGeom prst="bentConnector3">
              <a:avLst>
                <a:gd name="adj1" fmla="val 50000"/>
              </a:avLst>
            </a:prstGeom>
            <a:ln>
              <a:solidFill>
                <a:srgbClr val="521C78"/>
              </a:solidFill>
              <a:tailEnd type="arrow"/>
            </a:ln>
          </p:spPr>
          <p:style>
            <a:lnRef idx="2">
              <a:schemeClr val="accent1"/>
            </a:lnRef>
            <a:fillRef idx="0">
              <a:schemeClr val="accent1"/>
            </a:fillRef>
            <a:effectRef idx="1">
              <a:schemeClr val="accent1"/>
            </a:effectRef>
            <a:fontRef idx="minor">
              <a:schemeClr val="tx1"/>
            </a:fontRef>
          </p:style>
        </p:cxnSp>
        <p:cxnSp>
          <p:nvCxnSpPr>
            <p:cNvPr id="80" name="Elbow Connector 49"/>
            <p:cNvCxnSpPr>
              <a:stCxn id="52" idx="2"/>
              <a:endCxn id="56" idx="0"/>
            </p:cNvCxnSpPr>
            <p:nvPr/>
          </p:nvCxnSpPr>
          <p:spPr>
            <a:xfrm rot="16200000" flipH="1">
              <a:off x="4738111" y="2155758"/>
              <a:ext cx="809133" cy="1095846"/>
            </a:xfrm>
            <a:prstGeom prst="bentConnector3">
              <a:avLst>
                <a:gd name="adj1" fmla="val 50000"/>
              </a:avLst>
            </a:prstGeom>
            <a:ln>
              <a:solidFill>
                <a:srgbClr val="521C78"/>
              </a:solidFill>
              <a:tailEnd type="arrow"/>
            </a:ln>
          </p:spPr>
          <p:style>
            <a:lnRef idx="2">
              <a:schemeClr val="accent1"/>
            </a:lnRef>
            <a:fillRef idx="0">
              <a:schemeClr val="accent1"/>
            </a:fillRef>
            <a:effectRef idx="1">
              <a:schemeClr val="accent1"/>
            </a:effectRef>
            <a:fontRef idx="minor">
              <a:schemeClr val="tx1"/>
            </a:fontRef>
          </p:style>
        </p:cxnSp>
        <p:cxnSp>
          <p:nvCxnSpPr>
            <p:cNvPr id="81" name="Elbow Connector 65"/>
            <p:cNvCxnSpPr>
              <a:stCxn id="74" idx="3"/>
              <a:endCxn id="75" idx="0"/>
            </p:cNvCxnSpPr>
            <p:nvPr/>
          </p:nvCxnSpPr>
          <p:spPr>
            <a:xfrm>
              <a:off x="5849912" y="982364"/>
              <a:ext cx="1835498" cy="776750"/>
            </a:xfrm>
            <a:prstGeom prst="bentConnector2">
              <a:avLst/>
            </a:prstGeom>
            <a:ln>
              <a:solidFill>
                <a:srgbClr val="521C78"/>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82" name="31 Conector recto de flecha"/>
            <p:cNvCxnSpPr>
              <a:stCxn id="52" idx="3"/>
              <a:endCxn id="75" idx="1"/>
            </p:cNvCxnSpPr>
            <p:nvPr/>
          </p:nvCxnSpPr>
          <p:spPr>
            <a:xfrm>
              <a:off x="5854754" y="2029115"/>
              <a:ext cx="570656" cy="0"/>
            </a:xfrm>
            <a:prstGeom prst="straightConnector1">
              <a:avLst/>
            </a:prstGeom>
            <a:ln>
              <a:solidFill>
                <a:srgbClr val="521C78"/>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83" name="Rounded Rectangle 26"/>
            <p:cNvSpPr/>
            <p:nvPr/>
          </p:nvSpPr>
          <p:spPr>
            <a:xfrm>
              <a:off x="7027800" y="7289867"/>
              <a:ext cx="1800000" cy="540000"/>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sz="1000" b="1" dirty="0">
                  <a:solidFill>
                    <a:schemeClr val="tx1"/>
                  </a:solidFill>
                  <a:latin typeface="Arial"/>
                  <a:cs typeface="Arial"/>
                </a:rPr>
                <a:t>Bioética</a:t>
              </a:r>
            </a:p>
          </p:txBody>
        </p:sp>
      </p:grpSp>
      <p:pic>
        <p:nvPicPr>
          <p:cNvPr id="42" name="Imagen 4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379" y="6089050"/>
            <a:ext cx="911216" cy="55682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95829215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n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2" name="CuadroTexto 42"/>
          <p:cNvSpPr txBox="1">
            <a:spLocks noChangeArrowheads="1"/>
          </p:cNvSpPr>
          <p:nvPr/>
        </p:nvSpPr>
        <p:spPr bwMode="auto">
          <a:xfrm>
            <a:off x="2095500" y="1341309"/>
            <a:ext cx="42291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es-MX" altLang="es-MX" sz="2000" dirty="0">
                <a:solidFill>
                  <a:srgbClr val="521C78"/>
                </a:solidFill>
                <a:latin typeface="Segoe UI Light" panose="020B0502040204020203" pitchFamily="34" charset="0"/>
              </a:rPr>
              <a:t>Plan </a:t>
            </a:r>
          </a:p>
          <a:p>
            <a:pPr>
              <a:lnSpc>
                <a:spcPct val="100000"/>
              </a:lnSpc>
              <a:spcBef>
                <a:spcPct val="0"/>
              </a:spcBef>
            </a:pPr>
            <a:r>
              <a:rPr lang="es-MX" altLang="es-MX" sz="2000" dirty="0">
                <a:solidFill>
                  <a:srgbClr val="521C78"/>
                </a:solidFill>
                <a:latin typeface="Segoe UI Light" panose="020B0502040204020203" pitchFamily="34" charset="0"/>
                <a:sym typeface="Wingdings" panose="05000000000000000000" pitchFamily="2" charset="2"/>
              </a:rPr>
              <a:t>Perfiles</a:t>
            </a:r>
            <a:endParaRPr lang="es-MX" altLang="es-MX" sz="2000" dirty="0">
              <a:solidFill>
                <a:srgbClr val="521C78"/>
              </a:solidFill>
              <a:latin typeface="Segoe UI Light" panose="020B0502040204020203" pitchFamily="34" charset="0"/>
            </a:endParaRPr>
          </a:p>
          <a:p>
            <a:pPr>
              <a:lnSpc>
                <a:spcPct val="100000"/>
              </a:lnSpc>
              <a:spcBef>
                <a:spcPct val="0"/>
              </a:spcBef>
            </a:pPr>
            <a:r>
              <a:rPr lang="es-MX" altLang="es-MX" sz="2000" dirty="0">
                <a:solidFill>
                  <a:srgbClr val="521C78"/>
                </a:solidFill>
                <a:latin typeface="Segoe UI Light" panose="020B0502040204020203" pitchFamily="34" charset="0"/>
              </a:rPr>
              <a:t>Política</a:t>
            </a:r>
          </a:p>
          <a:p>
            <a:pPr>
              <a:lnSpc>
                <a:spcPct val="100000"/>
              </a:lnSpc>
              <a:spcBef>
                <a:spcPct val="0"/>
              </a:spcBef>
            </a:pPr>
            <a:r>
              <a:rPr lang="es-MX" altLang="es-MX" sz="2000" dirty="0">
                <a:solidFill>
                  <a:srgbClr val="521C78"/>
                </a:solidFill>
                <a:latin typeface="Segoe UI Light" panose="020B0502040204020203" pitchFamily="34" charset="0"/>
              </a:rPr>
              <a:t>Consentimiento Informado</a:t>
            </a:r>
          </a:p>
          <a:p>
            <a:pPr>
              <a:lnSpc>
                <a:spcPct val="100000"/>
              </a:lnSpc>
              <a:spcBef>
                <a:spcPct val="0"/>
              </a:spcBef>
            </a:pPr>
            <a:r>
              <a:rPr lang="es-MX" altLang="es-MX" sz="2000" dirty="0" smtClean="0">
                <a:solidFill>
                  <a:srgbClr val="521C78"/>
                </a:solidFill>
                <a:latin typeface="Segoe UI Light" panose="020B0502040204020203" pitchFamily="34" charset="0"/>
              </a:rPr>
              <a:t>Procedimiento</a:t>
            </a:r>
            <a:endParaRPr lang="es-MX" altLang="es-MX" sz="2000" dirty="0">
              <a:solidFill>
                <a:srgbClr val="521C78"/>
              </a:solidFill>
              <a:latin typeface="Segoe UI Light" panose="020B0502040204020203" pitchFamily="34" charset="0"/>
            </a:endParaRPr>
          </a:p>
          <a:p>
            <a:pPr>
              <a:lnSpc>
                <a:spcPct val="100000"/>
              </a:lnSpc>
              <a:spcBef>
                <a:spcPct val="0"/>
              </a:spcBef>
            </a:pPr>
            <a:r>
              <a:rPr lang="es-MX" altLang="es-MX" sz="2000" dirty="0">
                <a:solidFill>
                  <a:srgbClr val="521C78"/>
                </a:solidFill>
                <a:latin typeface="Segoe UI Light" panose="020B0502040204020203" pitchFamily="34" charset="0"/>
              </a:rPr>
              <a:t>Documentación y Formatos</a:t>
            </a:r>
          </a:p>
          <a:p>
            <a:pPr>
              <a:lnSpc>
                <a:spcPct val="100000"/>
              </a:lnSpc>
              <a:spcBef>
                <a:spcPct val="0"/>
              </a:spcBef>
            </a:pPr>
            <a:r>
              <a:rPr lang="es-ES" altLang="es-MX" sz="2000" dirty="0" smtClean="0">
                <a:solidFill>
                  <a:srgbClr val="521C78"/>
                </a:solidFill>
                <a:latin typeface="Segoe UI Light" panose="020B0502040204020203" pitchFamily="34" charset="0"/>
              </a:rPr>
              <a:t>Expediente </a:t>
            </a:r>
            <a:r>
              <a:rPr lang="es-ES" altLang="es-MX" sz="2000" dirty="0">
                <a:solidFill>
                  <a:srgbClr val="521C78"/>
                </a:solidFill>
                <a:latin typeface="Segoe UI Light" panose="020B0502040204020203" pitchFamily="34" charset="0"/>
              </a:rPr>
              <a:t>Clínico</a:t>
            </a:r>
          </a:p>
          <a:p>
            <a:pPr>
              <a:lnSpc>
                <a:spcPct val="100000"/>
              </a:lnSpc>
              <a:spcBef>
                <a:spcPct val="0"/>
              </a:spcBef>
            </a:pPr>
            <a:r>
              <a:rPr lang="es-ES" altLang="es-MX" sz="2000" dirty="0">
                <a:solidFill>
                  <a:srgbClr val="521C78"/>
                </a:solidFill>
                <a:latin typeface="Segoe UI Light" panose="020B0502040204020203" pitchFamily="34" charset="0"/>
              </a:rPr>
              <a:t>Instalaciones</a:t>
            </a:r>
          </a:p>
        </p:txBody>
      </p:sp>
      <p:pic>
        <p:nvPicPr>
          <p:cNvPr id="16" name="Imagen 15"/>
          <p:cNvPicPr>
            <a:picLocks noChangeAspect="1"/>
          </p:cNvPicPr>
          <p:nvPr/>
        </p:nvPicPr>
        <p:blipFill rotWithShape="1">
          <a:blip r:embed="rId4"/>
          <a:srcRect l="33454" t="16669" r="33028" b="13598"/>
          <a:stretch/>
        </p:blipFill>
        <p:spPr>
          <a:xfrm>
            <a:off x="785813" y="4281488"/>
            <a:ext cx="968375" cy="1260475"/>
          </a:xfrm>
          <a:prstGeom prst="rect">
            <a:avLst/>
          </a:prstGeom>
          <a:ln>
            <a:solidFill>
              <a:schemeClr val="tx1"/>
            </a:solidFill>
          </a:ln>
          <a:effectLst>
            <a:outerShdw blurRad="292100" dist="139700" dir="2700000" algn="tl" rotWithShape="0">
              <a:srgbClr val="333333">
                <a:alpha val="65000"/>
              </a:srgbClr>
            </a:outerShdw>
          </a:effectLst>
        </p:spPr>
      </p:pic>
      <p:pic>
        <p:nvPicPr>
          <p:cNvPr id="18" name="Imagen 17"/>
          <p:cNvPicPr>
            <a:picLocks noChangeAspect="1"/>
          </p:cNvPicPr>
          <p:nvPr/>
        </p:nvPicPr>
        <p:blipFill rotWithShape="1">
          <a:blip r:embed="rId5"/>
          <a:srcRect l="33454" t="19536" r="32943" b="10870"/>
          <a:stretch/>
        </p:blipFill>
        <p:spPr>
          <a:xfrm>
            <a:off x="4316413" y="4281488"/>
            <a:ext cx="973137" cy="1260475"/>
          </a:xfrm>
          <a:prstGeom prst="rect">
            <a:avLst/>
          </a:prstGeom>
          <a:ln>
            <a:solidFill>
              <a:schemeClr val="tx1"/>
            </a:solidFill>
          </a:ln>
          <a:effectLst>
            <a:outerShdw blurRad="292100" dist="139700" dir="2700000" algn="tl" rotWithShape="0">
              <a:srgbClr val="333333">
                <a:alpha val="65000"/>
              </a:srgbClr>
            </a:outerShdw>
          </a:effectLst>
        </p:spPr>
      </p:pic>
      <p:pic>
        <p:nvPicPr>
          <p:cNvPr id="19" name="Imagen 18"/>
          <p:cNvPicPr>
            <a:picLocks noChangeAspect="1"/>
          </p:cNvPicPr>
          <p:nvPr/>
        </p:nvPicPr>
        <p:blipFill rotWithShape="1">
          <a:blip r:embed="rId6"/>
          <a:srcRect l="33710" t="20763" r="31919" b="8277"/>
          <a:stretch/>
        </p:blipFill>
        <p:spPr>
          <a:xfrm>
            <a:off x="5494338" y="4281488"/>
            <a:ext cx="976312" cy="1260475"/>
          </a:xfrm>
          <a:prstGeom prst="rect">
            <a:avLst/>
          </a:prstGeom>
          <a:ln>
            <a:solidFill>
              <a:schemeClr val="tx1"/>
            </a:solidFill>
          </a:ln>
          <a:effectLst>
            <a:outerShdw blurRad="292100" dist="139700" dir="2700000" algn="tl" rotWithShape="0">
              <a:srgbClr val="333333">
                <a:alpha val="65000"/>
              </a:srgbClr>
            </a:outerShdw>
          </a:effectLst>
        </p:spPr>
      </p:pic>
      <p:pic>
        <p:nvPicPr>
          <p:cNvPr id="20" name="Imagen 19"/>
          <p:cNvPicPr>
            <a:picLocks noChangeAspect="1"/>
          </p:cNvPicPr>
          <p:nvPr/>
        </p:nvPicPr>
        <p:blipFill>
          <a:blip r:embed="rId7"/>
          <a:stretch>
            <a:fillRect/>
          </a:stretch>
        </p:blipFill>
        <p:spPr>
          <a:xfrm>
            <a:off x="7858125" y="4281488"/>
            <a:ext cx="1049338" cy="1260475"/>
          </a:xfrm>
          <a:prstGeom prst="rect">
            <a:avLst/>
          </a:prstGeom>
          <a:ln>
            <a:solidFill>
              <a:schemeClr val="tx1"/>
            </a:solidFill>
          </a:ln>
          <a:effectLst>
            <a:outerShdw blurRad="292100" dist="139700" dir="2700000" algn="tl" rotWithShape="0">
              <a:srgbClr val="333333">
                <a:alpha val="65000"/>
              </a:srgbClr>
            </a:outerShdw>
          </a:effectLst>
        </p:spPr>
      </p:pic>
      <p:pic>
        <p:nvPicPr>
          <p:cNvPr id="21" name="Imagen 20"/>
          <p:cNvPicPr>
            <a:picLocks noChangeAspect="1"/>
          </p:cNvPicPr>
          <p:nvPr/>
        </p:nvPicPr>
        <p:blipFill>
          <a:blip r:embed="rId8"/>
          <a:stretch>
            <a:fillRect/>
          </a:stretch>
        </p:blipFill>
        <p:spPr>
          <a:xfrm>
            <a:off x="5919788" y="1527175"/>
            <a:ext cx="2811462" cy="2111375"/>
          </a:xfrm>
          <a:prstGeom prst="rect">
            <a:avLst/>
          </a:prstGeom>
          <a:ln>
            <a:solidFill>
              <a:schemeClr val="tx1"/>
            </a:solidFill>
          </a:ln>
          <a:effectLst>
            <a:outerShdw blurRad="292100" dist="139700" dir="2700000" algn="tl" rotWithShape="0">
              <a:srgbClr val="333333">
                <a:alpha val="65000"/>
              </a:srgbClr>
            </a:outerShdw>
          </a:effectLst>
        </p:spPr>
      </p:pic>
      <p:pic>
        <p:nvPicPr>
          <p:cNvPr id="22" name="Imagen 21"/>
          <p:cNvPicPr>
            <a:picLocks noChangeAspect="1"/>
          </p:cNvPicPr>
          <p:nvPr/>
        </p:nvPicPr>
        <p:blipFill rotWithShape="1">
          <a:blip r:embed="rId9"/>
          <a:srcRect l="20727" t="14913" r="42281" b="8576"/>
          <a:stretch/>
        </p:blipFill>
        <p:spPr>
          <a:xfrm>
            <a:off x="1958975" y="4281488"/>
            <a:ext cx="974725" cy="1260475"/>
          </a:xfrm>
          <a:prstGeom prst="rect">
            <a:avLst/>
          </a:prstGeom>
          <a:ln>
            <a:solidFill>
              <a:schemeClr val="tx1"/>
            </a:solidFill>
          </a:ln>
          <a:effectLst>
            <a:outerShdw blurRad="292100" dist="139700" dir="2700000" algn="tl" rotWithShape="0">
              <a:srgbClr val="333333">
                <a:alpha val="65000"/>
              </a:srgbClr>
            </a:outerShdw>
          </a:effectLst>
        </p:spPr>
      </p:pic>
      <p:pic>
        <p:nvPicPr>
          <p:cNvPr id="24" name="Imagen 23"/>
          <p:cNvPicPr>
            <a:picLocks noChangeAspect="1"/>
          </p:cNvPicPr>
          <p:nvPr/>
        </p:nvPicPr>
        <p:blipFill rotWithShape="1">
          <a:blip r:embed="rId10"/>
          <a:srcRect l="21028" t="14752" r="42080" b="8897"/>
          <a:stretch/>
        </p:blipFill>
        <p:spPr>
          <a:xfrm>
            <a:off x="3138488" y="4281488"/>
            <a:ext cx="973137" cy="1260475"/>
          </a:xfrm>
          <a:prstGeom prst="rect">
            <a:avLst/>
          </a:prstGeom>
          <a:ln>
            <a:solidFill>
              <a:schemeClr val="tx1"/>
            </a:solidFill>
          </a:ln>
          <a:effectLst>
            <a:outerShdw blurRad="292100" dist="139700" dir="2700000" algn="tl" rotWithShape="0">
              <a:srgbClr val="333333">
                <a:alpha val="65000"/>
              </a:srgbClr>
            </a:outerShdw>
          </a:effectLst>
        </p:spPr>
      </p:pic>
      <p:pic>
        <p:nvPicPr>
          <p:cNvPr id="29" name="Imagen 28"/>
          <p:cNvPicPr>
            <a:picLocks noChangeAspect="1"/>
          </p:cNvPicPr>
          <p:nvPr/>
        </p:nvPicPr>
        <p:blipFill rotWithShape="1">
          <a:blip r:embed="rId11"/>
          <a:srcRect l="20831" t="11484" r="41983" b="11961"/>
          <a:stretch/>
        </p:blipFill>
        <p:spPr>
          <a:xfrm>
            <a:off x="6675438" y="4281488"/>
            <a:ext cx="977900" cy="1260475"/>
          </a:xfrm>
          <a:prstGeom prst="rect">
            <a:avLst/>
          </a:prstGeom>
          <a:ln>
            <a:solidFill>
              <a:schemeClr val="tx1"/>
            </a:solidFill>
          </a:ln>
          <a:effectLst>
            <a:outerShdw blurRad="292100" dist="139700" dir="2700000" algn="tl" rotWithShape="0">
              <a:srgbClr val="333333">
                <a:alpha val="65000"/>
              </a:srgbClr>
            </a:outerShdw>
          </a:effectLst>
        </p:spPr>
      </p:pic>
      <p:sp>
        <p:nvSpPr>
          <p:cNvPr id="15" name="Título 1"/>
          <p:cNvSpPr txBox="1">
            <a:spLocks/>
          </p:cNvSpPr>
          <p:nvPr/>
        </p:nvSpPr>
        <p:spPr bwMode="auto">
          <a:xfrm>
            <a:off x="140675" y="61544"/>
            <a:ext cx="90000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s-MX" altLang="es-MX" sz="4000" b="1" dirty="0" smtClean="0">
                <a:solidFill>
                  <a:srgbClr val="521C78"/>
                </a:solidFill>
                <a:latin typeface="Segoe UI Light" panose="020B0502040204020203" pitchFamily="34" charset="0"/>
              </a:rPr>
              <a:t>Documentación</a:t>
            </a:r>
            <a:r>
              <a:rPr lang="es-MX" altLang="es-MX" sz="4000" dirty="0" smtClean="0">
                <a:solidFill>
                  <a:srgbClr val="521C78"/>
                </a:solidFill>
                <a:latin typeface="Segoe UI Light" panose="020B0502040204020203" pitchFamily="34" charset="0"/>
              </a:rPr>
              <a:t> Cuidados Paliativos</a:t>
            </a:r>
            <a:endParaRPr lang="es-MX" altLang="es-MX" sz="4000" b="1" dirty="0" smtClean="0">
              <a:solidFill>
                <a:srgbClr val="521C78"/>
              </a:solidFill>
              <a:latin typeface="Segoe UI Light" panose="020B0502040204020203" pitchFamily="34" charset="0"/>
            </a:endParaRPr>
          </a:p>
        </p:txBody>
      </p:sp>
    </p:spTree>
    <p:extLst>
      <p:ext uri="{BB962C8B-B14F-4D97-AF65-F5344CB8AC3E}">
        <p14:creationId xmlns:p14="http://schemas.microsoft.com/office/powerpoint/2010/main" val="251052965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Título 3"/>
          <p:cNvSpPr txBox="1">
            <a:spLocks/>
          </p:cNvSpPr>
          <p:nvPr/>
        </p:nvSpPr>
        <p:spPr bwMode="auto">
          <a:xfrm>
            <a:off x="1275348" y="3069000"/>
            <a:ext cx="660719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s-MX" sz="4000" b="1" dirty="0" smtClean="0">
                <a:solidFill>
                  <a:schemeClr val="bg1"/>
                </a:solidFill>
                <a:latin typeface="Segoe UI Light" panose="020B0502040204020203" pitchFamily="34" charset="0"/>
              </a:rPr>
              <a:t>ENFERMEDAD </a:t>
            </a:r>
            <a:r>
              <a:rPr lang="es-MX" sz="4400" dirty="0">
                <a:solidFill>
                  <a:schemeClr val="bg1"/>
                </a:solidFill>
                <a:latin typeface="Segoe UI Light" panose="020B0502040204020203" pitchFamily="34" charset="0"/>
              </a:rPr>
              <a:t>≠</a:t>
            </a:r>
            <a:r>
              <a:rPr lang="es-MX" sz="4000" b="1" dirty="0" smtClean="0">
                <a:solidFill>
                  <a:schemeClr val="bg1"/>
                </a:solidFill>
                <a:latin typeface="Segoe UI Light" panose="020B0502040204020203" pitchFamily="34" charset="0"/>
              </a:rPr>
              <a:t> PACIENTE</a:t>
            </a:r>
            <a:endParaRPr lang="es-MX" sz="4000" dirty="0">
              <a:solidFill>
                <a:schemeClr val="bg1"/>
              </a:solidFill>
              <a:latin typeface="Segoe UI Light" panose="020B0502040204020203" pitchFamily="34" charset="0"/>
            </a:endParaRPr>
          </a:p>
        </p:txBody>
      </p:sp>
      <p:pic>
        <p:nvPicPr>
          <p:cNvPr id="4" name="Imagen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6877" y="1649796"/>
            <a:ext cx="1090244" cy="666224"/>
          </a:xfrm>
          <a:prstGeom prst="roundRect">
            <a:avLst>
              <a:gd name="adj" fmla="val 8594"/>
            </a:avLst>
          </a:prstGeom>
          <a:solidFill>
            <a:srgbClr val="FFFFFF">
              <a:shade val="85000"/>
            </a:srgbClr>
          </a:solidFill>
          <a:ln>
            <a:noFill/>
          </a:ln>
          <a:effectLst>
            <a:reflection blurRad="6350" stA="50000" endA="300" endPos="26000" dist="50800" dir="5400000" sy="-100000" algn="bl" rotWithShape="0"/>
          </a:effectLst>
        </p:spPr>
      </p:pic>
    </p:spTree>
    <p:extLst>
      <p:ext uri="{BB962C8B-B14F-4D97-AF65-F5344CB8AC3E}">
        <p14:creationId xmlns:p14="http://schemas.microsoft.com/office/powerpoint/2010/main" val="94267754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6" name="Título 3"/>
          <p:cNvSpPr txBox="1">
            <a:spLocks/>
          </p:cNvSpPr>
          <p:nvPr/>
        </p:nvSpPr>
        <p:spPr bwMode="auto">
          <a:xfrm>
            <a:off x="140672" y="0"/>
            <a:ext cx="900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s-MX" sz="4000" dirty="0" smtClean="0">
                <a:solidFill>
                  <a:srgbClr val="521C78"/>
                </a:solidFill>
                <a:latin typeface="Segoe UI Light" panose="020B0502040204020203" pitchFamily="34" charset="0"/>
              </a:rPr>
              <a:t>Enfermedad </a:t>
            </a:r>
            <a:r>
              <a:rPr lang="es-MX" sz="4000" b="1" dirty="0" smtClean="0">
                <a:solidFill>
                  <a:srgbClr val="521C78"/>
                </a:solidFill>
                <a:latin typeface="Segoe UI Light" panose="020B0502040204020203" pitchFamily="34" charset="0"/>
              </a:rPr>
              <a:t>Crónico-Degenerativa</a:t>
            </a:r>
            <a:endParaRPr lang="es-MX" sz="4000" b="1" dirty="0">
              <a:solidFill>
                <a:srgbClr val="521C78"/>
              </a:solidFill>
              <a:latin typeface="Segoe UI Light" panose="020B0502040204020203" pitchFamily="34" charset="0"/>
            </a:endParaRPr>
          </a:p>
        </p:txBody>
      </p:sp>
      <p:sp>
        <p:nvSpPr>
          <p:cNvPr id="4" name="Rectángulo 3"/>
          <p:cNvSpPr/>
          <p:nvPr/>
        </p:nvSpPr>
        <p:spPr>
          <a:xfrm>
            <a:off x="844059" y="1902469"/>
            <a:ext cx="7464669" cy="2585323"/>
          </a:xfrm>
          <a:prstGeom prst="rect">
            <a:avLst/>
          </a:prstGeom>
        </p:spPr>
        <p:txBody>
          <a:bodyPr wrap="square">
            <a:spAutoFit/>
          </a:bodyPr>
          <a:lstStyle/>
          <a:p>
            <a:pPr algn="just"/>
            <a:r>
              <a:rPr lang="es-MX" b="0" i="0" u="none" strike="noStrike" baseline="0" dirty="0" smtClean="0">
                <a:solidFill>
                  <a:srgbClr val="521C78"/>
                </a:solidFill>
                <a:latin typeface="Segoe UI Light" panose="020B0502040204020203" pitchFamily="34" charset="0"/>
              </a:rPr>
              <a:t>Es el proceso y status causado por una afección en un ser vivo que altera su estado ontológico de salud. Este puede ser provocado por diversos factores (intrínsecos o extrínsecos) al organismo, causando una alteración en el sujeto a nivel Bio-fisiológico, psicológico, espiritual o social provocando un desequilibrio. Se deben investigar: </a:t>
            </a:r>
          </a:p>
          <a:p>
            <a:pPr marL="742950" lvl="1" indent="-285750" algn="just">
              <a:buFont typeface="Arial" panose="020B0604020202020204" pitchFamily="34" charset="0"/>
              <a:buChar char="•"/>
            </a:pPr>
            <a:r>
              <a:rPr lang="es-MX" b="0" i="0" u="none" strike="noStrike" baseline="0" dirty="0" smtClean="0">
                <a:solidFill>
                  <a:srgbClr val="521C78"/>
                </a:solidFill>
                <a:latin typeface="Segoe UI Light" panose="020B0502040204020203" pitchFamily="34" charset="0"/>
              </a:rPr>
              <a:t>Las características propias de cada ser vivo </a:t>
            </a:r>
          </a:p>
          <a:p>
            <a:pPr marL="742950" lvl="1" indent="-285750" algn="just">
              <a:buFont typeface="Arial" panose="020B0604020202020204" pitchFamily="34" charset="0"/>
              <a:buChar char="•"/>
            </a:pPr>
            <a:r>
              <a:rPr lang="es-MX" b="0" i="0" u="none" strike="noStrike" baseline="0" dirty="0" smtClean="0">
                <a:solidFill>
                  <a:srgbClr val="521C78"/>
                </a:solidFill>
                <a:latin typeface="Segoe UI Light" panose="020B0502040204020203" pitchFamily="34" charset="0"/>
              </a:rPr>
              <a:t>Las características propias de cada enfermedad </a:t>
            </a:r>
          </a:p>
          <a:p>
            <a:pPr marL="742950" lvl="1" indent="-285750" algn="just">
              <a:buFont typeface="Arial" panose="020B0604020202020204" pitchFamily="34" charset="0"/>
              <a:buChar char="•"/>
            </a:pPr>
            <a:r>
              <a:rPr lang="es-MX" b="0" i="0" u="none" strike="noStrike" baseline="0" dirty="0" smtClean="0">
                <a:solidFill>
                  <a:srgbClr val="521C78"/>
                </a:solidFill>
                <a:latin typeface="Segoe UI Light" panose="020B0502040204020203" pitchFamily="34" charset="0"/>
              </a:rPr>
              <a:t>Los componentes de la enfermedad </a:t>
            </a:r>
          </a:p>
          <a:p>
            <a:pPr marL="742950" lvl="1" indent="-285750" algn="just">
              <a:buFont typeface="Arial" panose="020B0604020202020204" pitchFamily="34" charset="0"/>
              <a:buChar char="•"/>
            </a:pPr>
            <a:r>
              <a:rPr lang="es-MX" b="0" i="0" u="none" strike="noStrike" baseline="0" dirty="0" smtClean="0">
                <a:solidFill>
                  <a:srgbClr val="521C78"/>
                </a:solidFill>
                <a:latin typeface="Segoe UI Light" panose="020B0502040204020203" pitchFamily="34" charset="0"/>
              </a:rPr>
              <a:t>Los procesos de la enfermedad </a:t>
            </a:r>
          </a:p>
        </p:txBody>
      </p:sp>
      <p:pic>
        <p:nvPicPr>
          <p:cNvPr id="7" name="Imagen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379" y="6089050"/>
            <a:ext cx="911216" cy="55682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59841579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pSp>
        <p:nvGrpSpPr>
          <p:cNvPr id="72" name="Grupo 71"/>
          <p:cNvGrpSpPr>
            <a:grpSpLocks/>
          </p:cNvGrpSpPr>
          <p:nvPr/>
        </p:nvGrpSpPr>
        <p:grpSpPr bwMode="auto">
          <a:xfrm>
            <a:off x="3608388" y="1609725"/>
            <a:ext cx="1231900" cy="4141788"/>
            <a:chOff x="3607755" y="1610511"/>
            <a:chExt cx="1233075" cy="4140826"/>
          </a:xfrm>
        </p:grpSpPr>
        <p:sp>
          <p:nvSpPr>
            <p:cNvPr id="73" name="Rectángulo 72"/>
            <p:cNvSpPr/>
            <p:nvPr/>
          </p:nvSpPr>
          <p:spPr>
            <a:xfrm rot="16200000">
              <a:off x="1663755" y="3555337"/>
              <a:ext cx="4140000" cy="252000"/>
            </a:xfrm>
            <a:prstGeom prst="rect">
              <a:avLst/>
            </a:prstGeom>
            <a:solidFill>
              <a:srgbClr val="75726C"/>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MX" sz="1400" b="1" dirty="0">
                  <a:solidFill>
                    <a:schemeClr val="bg1"/>
                  </a:solidFill>
                  <a:latin typeface="Segoe UI Light" panose="020B0502040204020203" pitchFamily="34" charset="0"/>
                </a:rPr>
                <a:t>Urgencias</a:t>
              </a:r>
            </a:p>
          </p:txBody>
        </p:sp>
        <p:sp>
          <p:nvSpPr>
            <p:cNvPr id="74" name="Rectángulo 73"/>
            <p:cNvSpPr/>
            <p:nvPr/>
          </p:nvSpPr>
          <p:spPr>
            <a:xfrm rot="16200000">
              <a:off x="2710780" y="2837062"/>
              <a:ext cx="2700000" cy="252000"/>
            </a:xfrm>
            <a:prstGeom prst="rect">
              <a:avLst/>
            </a:prstGeom>
            <a:solidFill>
              <a:srgbClr val="75726C"/>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MX" sz="1400" b="1" dirty="0">
                  <a:solidFill>
                    <a:schemeClr val="bg1"/>
                  </a:solidFill>
                  <a:latin typeface="Segoe UI Light" panose="020B0502040204020203" pitchFamily="34" charset="0"/>
                </a:rPr>
                <a:t>Cirugía</a:t>
              </a:r>
            </a:p>
          </p:txBody>
        </p:sp>
        <p:sp>
          <p:nvSpPr>
            <p:cNvPr id="75" name="Rectángulo 74"/>
            <p:cNvSpPr/>
            <p:nvPr/>
          </p:nvSpPr>
          <p:spPr>
            <a:xfrm rot="16200000">
              <a:off x="3037805" y="2834511"/>
              <a:ext cx="2700000" cy="252000"/>
            </a:xfrm>
            <a:prstGeom prst="rect">
              <a:avLst/>
            </a:prstGeom>
            <a:solidFill>
              <a:srgbClr val="75726C"/>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MX" sz="1400" b="1" dirty="0">
                  <a:solidFill>
                    <a:schemeClr val="bg1"/>
                  </a:solidFill>
                  <a:latin typeface="Segoe UI Light" panose="020B0502040204020203" pitchFamily="34" charset="0"/>
                </a:rPr>
                <a:t>Hospitalización</a:t>
              </a:r>
            </a:p>
          </p:txBody>
        </p:sp>
        <p:sp>
          <p:nvSpPr>
            <p:cNvPr id="76" name="Rectángulo 75"/>
            <p:cNvSpPr/>
            <p:nvPr/>
          </p:nvSpPr>
          <p:spPr>
            <a:xfrm rot="16200000">
              <a:off x="3364830" y="2844036"/>
              <a:ext cx="2700000" cy="252000"/>
            </a:xfrm>
            <a:prstGeom prst="rect">
              <a:avLst/>
            </a:prstGeom>
            <a:solidFill>
              <a:srgbClr val="75726C"/>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MX" sz="1400" b="1" dirty="0">
                  <a:solidFill>
                    <a:schemeClr val="bg1"/>
                  </a:solidFill>
                  <a:latin typeface="Segoe UI Light" panose="020B0502040204020203" pitchFamily="34" charset="0"/>
                </a:rPr>
                <a:t>Ambulatorio</a:t>
              </a:r>
            </a:p>
          </p:txBody>
        </p:sp>
      </p:grpSp>
      <p:grpSp>
        <p:nvGrpSpPr>
          <p:cNvPr id="77" name="Grupo 76"/>
          <p:cNvGrpSpPr>
            <a:grpSpLocks/>
          </p:cNvGrpSpPr>
          <p:nvPr/>
        </p:nvGrpSpPr>
        <p:grpSpPr bwMode="auto">
          <a:xfrm>
            <a:off x="5360988" y="1611313"/>
            <a:ext cx="1231900" cy="4140200"/>
            <a:chOff x="5360355" y="1611336"/>
            <a:chExt cx="1233075" cy="4140000"/>
          </a:xfrm>
        </p:grpSpPr>
        <p:sp>
          <p:nvSpPr>
            <p:cNvPr id="78" name="Rectángulo 77"/>
            <p:cNvSpPr/>
            <p:nvPr/>
          </p:nvSpPr>
          <p:spPr>
            <a:xfrm rot="16200000">
              <a:off x="3416355" y="3555336"/>
              <a:ext cx="4140000" cy="252000"/>
            </a:xfrm>
            <a:prstGeom prst="rect">
              <a:avLst/>
            </a:prstGeom>
            <a:solidFill>
              <a:srgbClr val="75726C"/>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MX" sz="1400" b="1" dirty="0">
                  <a:solidFill>
                    <a:schemeClr val="bg1"/>
                  </a:solidFill>
                  <a:latin typeface="Segoe UI Light" panose="020B0502040204020203" pitchFamily="34" charset="0"/>
                </a:rPr>
                <a:t>Urgencias</a:t>
              </a:r>
            </a:p>
          </p:txBody>
        </p:sp>
        <p:sp>
          <p:nvSpPr>
            <p:cNvPr id="79" name="Rectángulo 78"/>
            <p:cNvSpPr/>
            <p:nvPr/>
          </p:nvSpPr>
          <p:spPr>
            <a:xfrm rot="16200000">
              <a:off x="4697380" y="2604336"/>
              <a:ext cx="2232000" cy="252000"/>
            </a:xfrm>
            <a:prstGeom prst="rect">
              <a:avLst/>
            </a:prstGeom>
            <a:solidFill>
              <a:srgbClr val="75726C"/>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MX" sz="1400" b="1" dirty="0">
                  <a:solidFill>
                    <a:schemeClr val="bg1"/>
                  </a:solidFill>
                  <a:latin typeface="Segoe UI Light" panose="020B0502040204020203" pitchFamily="34" charset="0"/>
                </a:rPr>
                <a:t>Cirugía</a:t>
              </a:r>
            </a:p>
          </p:txBody>
        </p:sp>
        <p:sp>
          <p:nvSpPr>
            <p:cNvPr id="80" name="Rectángulo 79"/>
            <p:cNvSpPr/>
            <p:nvPr/>
          </p:nvSpPr>
          <p:spPr>
            <a:xfrm rot="16200000">
              <a:off x="5024405" y="2601786"/>
              <a:ext cx="2232000" cy="252000"/>
            </a:xfrm>
            <a:prstGeom prst="rect">
              <a:avLst/>
            </a:prstGeom>
            <a:solidFill>
              <a:srgbClr val="75726C"/>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MX" sz="1400" b="1" dirty="0">
                  <a:solidFill>
                    <a:schemeClr val="bg1"/>
                  </a:solidFill>
                  <a:latin typeface="Segoe UI Light" panose="020B0502040204020203" pitchFamily="34" charset="0"/>
                </a:rPr>
                <a:t>Hospitalización</a:t>
              </a:r>
            </a:p>
          </p:txBody>
        </p:sp>
        <p:sp>
          <p:nvSpPr>
            <p:cNvPr id="81" name="Rectángulo 80"/>
            <p:cNvSpPr/>
            <p:nvPr/>
          </p:nvSpPr>
          <p:spPr>
            <a:xfrm rot="16200000">
              <a:off x="5351430" y="2601786"/>
              <a:ext cx="2232000" cy="252000"/>
            </a:xfrm>
            <a:prstGeom prst="rect">
              <a:avLst/>
            </a:prstGeom>
            <a:solidFill>
              <a:srgbClr val="75726C"/>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MX" sz="1400" b="1" dirty="0">
                  <a:solidFill>
                    <a:schemeClr val="bg1"/>
                  </a:solidFill>
                  <a:latin typeface="Segoe UI Light" panose="020B0502040204020203" pitchFamily="34" charset="0"/>
                </a:rPr>
                <a:t>Domicilio</a:t>
              </a:r>
            </a:p>
          </p:txBody>
        </p:sp>
      </p:grpSp>
      <p:grpSp>
        <p:nvGrpSpPr>
          <p:cNvPr id="82" name="Grupo 81"/>
          <p:cNvGrpSpPr>
            <a:grpSpLocks/>
          </p:cNvGrpSpPr>
          <p:nvPr/>
        </p:nvGrpSpPr>
        <p:grpSpPr bwMode="auto">
          <a:xfrm>
            <a:off x="1846263" y="1611313"/>
            <a:ext cx="1231900" cy="4140200"/>
            <a:chOff x="1845630" y="1611335"/>
            <a:chExt cx="1233075" cy="4140001"/>
          </a:xfrm>
        </p:grpSpPr>
        <p:sp>
          <p:nvSpPr>
            <p:cNvPr id="83" name="Rectángulo 82"/>
            <p:cNvSpPr/>
            <p:nvPr/>
          </p:nvSpPr>
          <p:spPr>
            <a:xfrm rot="16200000">
              <a:off x="-98370" y="3555335"/>
              <a:ext cx="4140000" cy="252000"/>
            </a:xfrm>
            <a:prstGeom prst="rect">
              <a:avLst/>
            </a:prstGeom>
            <a:solidFill>
              <a:srgbClr val="75726C"/>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MX" sz="1400" b="1" dirty="0">
                  <a:solidFill>
                    <a:schemeClr val="bg1"/>
                  </a:solidFill>
                  <a:latin typeface="Segoe UI Light" panose="020B0502040204020203" pitchFamily="34" charset="0"/>
                </a:rPr>
                <a:t>Urgencias</a:t>
              </a:r>
            </a:p>
          </p:txBody>
        </p:sp>
        <p:sp>
          <p:nvSpPr>
            <p:cNvPr id="84" name="Rectángulo 83"/>
            <p:cNvSpPr/>
            <p:nvPr/>
          </p:nvSpPr>
          <p:spPr>
            <a:xfrm rot="16200000">
              <a:off x="228655" y="3555336"/>
              <a:ext cx="4140000" cy="252000"/>
            </a:xfrm>
            <a:prstGeom prst="rect">
              <a:avLst/>
            </a:prstGeom>
            <a:solidFill>
              <a:srgbClr val="75726C"/>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MX" sz="1400" b="1" dirty="0">
                  <a:solidFill>
                    <a:schemeClr val="bg1"/>
                  </a:solidFill>
                  <a:latin typeface="Segoe UI Light" panose="020B0502040204020203" pitchFamily="34" charset="0"/>
                </a:rPr>
                <a:t>Cirugía</a:t>
              </a:r>
            </a:p>
          </p:txBody>
        </p:sp>
        <p:sp>
          <p:nvSpPr>
            <p:cNvPr id="85" name="Rectángulo 84"/>
            <p:cNvSpPr/>
            <p:nvPr/>
          </p:nvSpPr>
          <p:spPr>
            <a:xfrm rot="16200000">
              <a:off x="1023680" y="3087336"/>
              <a:ext cx="3204000" cy="252000"/>
            </a:xfrm>
            <a:prstGeom prst="rect">
              <a:avLst/>
            </a:prstGeom>
            <a:solidFill>
              <a:srgbClr val="75726C"/>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MX" sz="1400" b="1" dirty="0">
                  <a:solidFill>
                    <a:schemeClr val="bg1"/>
                  </a:solidFill>
                  <a:latin typeface="Segoe UI Light" panose="020B0502040204020203" pitchFamily="34" charset="0"/>
                </a:rPr>
                <a:t>Hospitalización</a:t>
              </a:r>
            </a:p>
          </p:txBody>
        </p:sp>
        <p:sp>
          <p:nvSpPr>
            <p:cNvPr id="86" name="Rectángulo 85"/>
            <p:cNvSpPr/>
            <p:nvPr/>
          </p:nvSpPr>
          <p:spPr>
            <a:xfrm rot="16200000">
              <a:off x="1350705" y="3087336"/>
              <a:ext cx="3204000" cy="252000"/>
            </a:xfrm>
            <a:prstGeom prst="rect">
              <a:avLst/>
            </a:prstGeom>
            <a:solidFill>
              <a:srgbClr val="75726C"/>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MX" sz="1400" b="1" dirty="0">
                  <a:solidFill>
                    <a:schemeClr val="bg1"/>
                  </a:solidFill>
                  <a:latin typeface="Segoe UI Light" panose="020B0502040204020203" pitchFamily="34" charset="0"/>
                </a:rPr>
                <a:t>Ambulatorio</a:t>
              </a:r>
            </a:p>
          </p:txBody>
        </p:sp>
      </p:grpSp>
      <p:sp>
        <p:nvSpPr>
          <p:cNvPr id="87" name="CuadroTexto 2"/>
          <p:cNvSpPr txBox="1">
            <a:spLocks noChangeArrowheads="1"/>
          </p:cNvSpPr>
          <p:nvPr/>
        </p:nvSpPr>
        <p:spPr bwMode="auto">
          <a:xfrm>
            <a:off x="140672" y="17584"/>
            <a:ext cx="900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4000" b="1" dirty="0">
                <a:solidFill>
                  <a:srgbClr val="521C78"/>
                </a:solidFill>
                <a:latin typeface="Segoe UI Light" panose="020B0502040204020203" pitchFamily="34" charset="0"/>
              </a:rPr>
              <a:t>Hospitales</a:t>
            </a:r>
          </a:p>
        </p:txBody>
      </p:sp>
      <p:grpSp>
        <p:nvGrpSpPr>
          <p:cNvPr id="88" name="Grupo 87"/>
          <p:cNvGrpSpPr>
            <a:grpSpLocks/>
          </p:cNvGrpSpPr>
          <p:nvPr/>
        </p:nvGrpSpPr>
        <p:grpSpPr bwMode="auto">
          <a:xfrm>
            <a:off x="439738" y="4857750"/>
            <a:ext cx="8313737" cy="847725"/>
            <a:chOff x="439800" y="4857749"/>
            <a:chExt cx="8313675" cy="847726"/>
          </a:xfrm>
        </p:grpSpPr>
        <p:grpSp>
          <p:nvGrpSpPr>
            <p:cNvPr id="89" name="Grupo 6"/>
            <p:cNvGrpSpPr>
              <a:grpSpLocks/>
            </p:cNvGrpSpPr>
            <p:nvPr/>
          </p:nvGrpSpPr>
          <p:grpSpPr bwMode="auto">
            <a:xfrm>
              <a:off x="439800" y="4935594"/>
              <a:ext cx="6367424" cy="734703"/>
              <a:chOff x="612000" y="2162175"/>
              <a:chExt cx="4680000" cy="540000"/>
            </a:xfrm>
          </p:grpSpPr>
          <p:sp>
            <p:nvSpPr>
              <p:cNvPr id="91" name="Rectángulo 90"/>
              <p:cNvSpPr/>
              <p:nvPr/>
            </p:nvSpPr>
            <p:spPr>
              <a:xfrm>
                <a:off x="612000" y="2162175"/>
                <a:ext cx="4680000" cy="540000"/>
              </a:xfrm>
              <a:prstGeom prst="rect">
                <a:avLst/>
              </a:prstGeom>
              <a:solidFill>
                <a:srgbClr val="B199C2"/>
              </a:solidFill>
              <a:ln>
                <a:solidFill>
                  <a:srgbClr val="521C78"/>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2400" b="1" dirty="0">
                    <a:solidFill>
                      <a:srgbClr val="521C78"/>
                    </a:solidFill>
                    <a:latin typeface="Segoe UI Light" panose="020B0502040204020203" pitchFamily="34" charset="0"/>
                  </a:rPr>
                  <a:t>Nivel I</a:t>
                </a:r>
              </a:p>
            </p:txBody>
          </p:sp>
          <p:sp>
            <p:nvSpPr>
              <p:cNvPr id="92" name="Rectángulo 91"/>
              <p:cNvSpPr/>
              <p:nvPr/>
            </p:nvSpPr>
            <p:spPr>
              <a:xfrm>
                <a:off x="1650225" y="2270175"/>
                <a:ext cx="900000" cy="324000"/>
              </a:xfrm>
              <a:prstGeom prst="rect">
                <a:avLst/>
              </a:prstGeom>
              <a:solidFill>
                <a:srgbClr val="521C78"/>
              </a:solidFill>
              <a:ln>
                <a:solidFill>
                  <a:srgbClr val="521C78"/>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a:solidFill>
                      <a:srgbClr val="B199C2"/>
                    </a:solidFill>
                    <a:latin typeface="Segoe UI Light" panose="020B0502040204020203" pitchFamily="34" charset="0"/>
                  </a:rPr>
                  <a:t>Agudo</a:t>
                </a:r>
              </a:p>
            </p:txBody>
          </p:sp>
          <p:sp>
            <p:nvSpPr>
              <p:cNvPr id="93" name="Rectángulo 92"/>
              <p:cNvSpPr/>
              <p:nvPr/>
            </p:nvSpPr>
            <p:spPr>
              <a:xfrm>
                <a:off x="2940863" y="2270175"/>
                <a:ext cx="900000" cy="324000"/>
              </a:xfrm>
              <a:prstGeom prst="rect">
                <a:avLst/>
              </a:prstGeom>
              <a:solidFill>
                <a:srgbClr val="521C78"/>
              </a:solidFill>
              <a:ln>
                <a:solidFill>
                  <a:srgbClr val="521C78"/>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a:solidFill>
                      <a:srgbClr val="B199C2"/>
                    </a:solidFill>
                    <a:latin typeface="Segoe UI Light" panose="020B0502040204020203" pitchFamily="34" charset="0"/>
                  </a:rPr>
                  <a:t>Crónico</a:t>
                </a:r>
              </a:p>
            </p:txBody>
          </p:sp>
        </p:grpSp>
        <p:pic>
          <p:nvPicPr>
            <p:cNvPr id="90" name="Imagen 89"/>
            <p:cNvPicPr>
              <a:picLocks noChangeAspect="1"/>
            </p:cNvPicPr>
            <p:nvPr/>
          </p:nvPicPr>
          <p:blipFill>
            <a:blip r:embed="rId3"/>
            <a:stretch>
              <a:fillRect/>
            </a:stretch>
          </p:blipFill>
          <p:spPr>
            <a:xfrm>
              <a:off x="7058038" y="4857749"/>
              <a:ext cx="1695437" cy="847726"/>
            </a:xfrm>
            <a:prstGeom prst="rect">
              <a:avLst/>
            </a:prstGeom>
            <a:ln>
              <a:solidFill>
                <a:srgbClr val="521C78"/>
              </a:solidFill>
            </a:ln>
            <a:effectLst>
              <a:outerShdw blurRad="292100" dist="139700" dir="2700000" algn="tl" rotWithShape="0">
                <a:srgbClr val="333333">
                  <a:alpha val="65000"/>
                </a:srgbClr>
              </a:outerShdw>
            </a:effectLst>
          </p:spPr>
        </p:pic>
      </p:grpSp>
      <p:grpSp>
        <p:nvGrpSpPr>
          <p:cNvPr id="94" name="Grupo 93"/>
          <p:cNvGrpSpPr>
            <a:grpSpLocks/>
          </p:cNvGrpSpPr>
          <p:nvPr/>
        </p:nvGrpSpPr>
        <p:grpSpPr bwMode="auto">
          <a:xfrm>
            <a:off x="439738" y="2914650"/>
            <a:ext cx="8242300" cy="873125"/>
            <a:chOff x="439800" y="2914971"/>
            <a:chExt cx="8242238" cy="873215"/>
          </a:xfrm>
        </p:grpSpPr>
        <p:grpSp>
          <p:nvGrpSpPr>
            <p:cNvPr id="95" name="Grupo 38"/>
            <p:cNvGrpSpPr>
              <a:grpSpLocks/>
            </p:cNvGrpSpPr>
            <p:nvPr/>
          </p:nvGrpSpPr>
          <p:grpSpPr bwMode="auto">
            <a:xfrm>
              <a:off x="439800" y="2965265"/>
              <a:ext cx="6367424" cy="734703"/>
              <a:chOff x="602475" y="3584325"/>
              <a:chExt cx="4680000" cy="540000"/>
            </a:xfrm>
          </p:grpSpPr>
          <p:sp>
            <p:nvSpPr>
              <p:cNvPr id="97" name="Rectángulo 96"/>
              <p:cNvSpPr/>
              <p:nvPr/>
            </p:nvSpPr>
            <p:spPr>
              <a:xfrm>
                <a:off x="602475" y="3584325"/>
                <a:ext cx="4680000" cy="540000"/>
              </a:xfrm>
              <a:prstGeom prst="rect">
                <a:avLst/>
              </a:prstGeom>
              <a:solidFill>
                <a:srgbClr val="B199C2"/>
              </a:solidFill>
              <a:ln>
                <a:solidFill>
                  <a:srgbClr val="521C78"/>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2400" b="1" dirty="0">
                    <a:solidFill>
                      <a:srgbClr val="521C78"/>
                    </a:solidFill>
                    <a:latin typeface="Segoe UI Light" panose="020B0502040204020203" pitchFamily="34" charset="0"/>
                  </a:rPr>
                  <a:t>Nivel III</a:t>
                </a:r>
              </a:p>
            </p:txBody>
          </p:sp>
          <p:sp>
            <p:nvSpPr>
              <p:cNvPr id="98" name="Rectángulo 97"/>
              <p:cNvSpPr/>
              <p:nvPr/>
            </p:nvSpPr>
            <p:spPr>
              <a:xfrm>
                <a:off x="1640700" y="3692325"/>
                <a:ext cx="900000" cy="324000"/>
              </a:xfrm>
              <a:prstGeom prst="rect">
                <a:avLst/>
              </a:prstGeom>
              <a:solidFill>
                <a:srgbClr val="521C78"/>
              </a:solidFill>
              <a:ln>
                <a:solidFill>
                  <a:srgbClr val="521C78"/>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a:solidFill>
                      <a:srgbClr val="B199C2"/>
                    </a:solidFill>
                    <a:latin typeface="Segoe UI Light" panose="020B0502040204020203" pitchFamily="34" charset="0"/>
                  </a:rPr>
                  <a:t>Agudo</a:t>
                </a:r>
              </a:p>
            </p:txBody>
          </p:sp>
          <p:sp>
            <p:nvSpPr>
              <p:cNvPr id="99" name="Rectángulo 98"/>
              <p:cNvSpPr/>
              <p:nvPr/>
            </p:nvSpPr>
            <p:spPr>
              <a:xfrm>
                <a:off x="2931338" y="3692325"/>
                <a:ext cx="900000" cy="324000"/>
              </a:xfrm>
              <a:prstGeom prst="rect">
                <a:avLst/>
              </a:prstGeom>
              <a:solidFill>
                <a:srgbClr val="521C78"/>
              </a:solidFill>
              <a:ln>
                <a:solidFill>
                  <a:srgbClr val="521C78"/>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a:solidFill>
                      <a:srgbClr val="B199C2"/>
                    </a:solidFill>
                    <a:latin typeface="Segoe UI Light" panose="020B0502040204020203" pitchFamily="34" charset="0"/>
                  </a:rPr>
                  <a:t>Crónico</a:t>
                </a:r>
              </a:p>
            </p:txBody>
          </p:sp>
          <p:sp>
            <p:nvSpPr>
              <p:cNvPr id="100" name="Rectángulo 99"/>
              <p:cNvSpPr/>
              <p:nvPr/>
            </p:nvSpPr>
            <p:spPr>
              <a:xfrm>
                <a:off x="4221975" y="3692325"/>
                <a:ext cx="900000" cy="324000"/>
              </a:xfrm>
              <a:prstGeom prst="rect">
                <a:avLst/>
              </a:prstGeom>
              <a:solidFill>
                <a:srgbClr val="521C78"/>
              </a:solidFill>
              <a:ln>
                <a:solidFill>
                  <a:srgbClr val="521C78"/>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a:solidFill>
                      <a:srgbClr val="B199C2"/>
                    </a:solidFill>
                    <a:latin typeface="Segoe UI Light" panose="020B0502040204020203" pitchFamily="34" charset="0"/>
                  </a:rPr>
                  <a:t>Paliativo</a:t>
                </a:r>
              </a:p>
            </p:txBody>
          </p:sp>
        </p:grpSp>
        <p:pic>
          <p:nvPicPr>
            <p:cNvPr id="96" name="Imagen 95"/>
            <p:cNvPicPr>
              <a:picLocks noChangeAspect="1"/>
            </p:cNvPicPr>
            <p:nvPr/>
          </p:nvPicPr>
          <p:blipFill>
            <a:blip r:embed="rId4"/>
            <a:stretch>
              <a:fillRect/>
            </a:stretch>
          </p:blipFill>
          <p:spPr>
            <a:xfrm>
              <a:off x="7129475" y="2914971"/>
              <a:ext cx="1552563" cy="873215"/>
            </a:xfrm>
            <a:prstGeom prst="rect">
              <a:avLst/>
            </a:prstGeom>
            <a:ln>
              <a:solidFill>
                <a:srgbClr val="521C78"/>
              </a:solidFill>
            </a:ln>
            <a:effectLst>
              <a:outerShdw blurRad="292100" dist="139700" dir="2700000" algn="tl" rotWithShape="0">
                <a:srgbClr val="333333">
                  <a:alpha val="65000"/>
                </a:srgbClr>
              </a:outerShdw>
            </a:effectLst>
          </p:spPr>
        </p:pic>
      </p:grpSp>
      <p:grpSp>
        <p:nvGrpSpPr>
          <p:cNvPr id="101" name="Grupo 100"/>
          <p:cNvGrpSpPr>
            <a:grpSpLocks/>
          </p:cNvGrpSpPr>
          <p:nvPr/>
        </p:nvGrpSpPr>
        <p:grpSpPr bwMode="auto">
          <a:xfrm>
            <a:off x="439738" y="3894138"/>
            <a:ext cx="8228012" cy="857250"/>
            <a:chOff x="439800" y="3824321"/>
            <a:chExt cx="8227950" cy="857504"/>
          </a:xfrm>
        </p:grpSpPr>
        <p:grpSp>
          <p:nvGrpSpPr>
            <p:cNvPr id="102" name="Grupo 37"/>
            <p:cNvGrpSpPr>
              <a:grpSpLocks/>
            </p:cNvGrpSpPr>
            <p:nvPr/>
          </p:nvGrpSpPr>
          <p:grpSpPr bwMode="auto">
            <a:xfrm>
              <a:off x="439800" y="3893279"/>
              <a:ext cx="6367424" cy="734703"/>
              <a:chOff x="612000" y="2889000"/>
              <a:chExt cx="4680000" cy="540000"/>
            </a:xfrm>
          </p:grpSpPr>
          <p:sp>
            <p:nvSpPr>
              <p:cNvPr id="104" name="Rectángulo 103"/>
              <p:cNvSpPr/>
              <p:nvPr/>
            </p:nvSpPr>
            <p:spPr>
              <a:xfrm>
                <a:off x="612000" y="2889000"/>
                <a:ext cx="4680000" cy="540000"/>
              </a:xfrm>
              <a:prstGeom prst="rect">
                <a:avLst/>
              </a:prstGeom>
              <a:solidFill>
                <a:srgbClr val="B199C2"/>
              </a:solidFill>
              <a:ln>
                <a:solidFill>
                  <a:srgbClr val="521C78"/>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2400" b="1" dirty="0">
                    <a:solidFill>
                      <a:srgbClr val="521C78"/>
                    </a:solidFill>
                    <a:latin typeface="Segoe UI Light" panose="020B0502040204020203" pitchFamily="34" charset="0"/>
                  </a:rPr>
                  <a:t>Nivel II</a:t>
                </a:r>
              </a:p>
            </p:txBody>
          </p:sp>
          <p:sp>
            <p:nvSpPr>
              <p:cNvPr id="105" name="Rectángulo 104"/>
              <p:cNvSpPr/>
              <p:nvPr/>
            </p:nvSpPr>
            <p:spPr>
              <a:xfrm>
                <a:off x="1650225" y="2997000"/>
                <a:ext cx="900000" cy="324000"/>
              </a:xfrm>
              <a:prstGeom prst="rect">
                <a:avLst/>
              </a:prstGeom>
              <a:solidFill>
                <a:srgbClr val="521C78"/>
              </a:solidFill>
              <a:ln>
                <a:solidFill>
                  <a:srgbClr val="521C78"/>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a:solidFill>
                      <a:srgbClr val="B199C2"/>
                    </a:solidFill>
                    <a:latin typeface="Segoe UI Light" panose="020B0502040204020203" pitchFamily="34" charset="0"/>
                  </a:rPr>
                  <a:t>Agudo</a:t>
                </a:r>
              </a:p>
            </p:txBody>
          </p:sp>
          <p:sp>
            <p:nvSpPr>
              <p:cNvPr id="106" name="Rectángulo 105"/>
              <p:cNvSpPr/>
              <p:nvPr/>
            </p:nvSpPr>
            <p:spPr>
              <a:xfrm>
                <a:off x="2940863" y="2997000"/>
                <a:ext cx="900000" cy="324000"/>
              </a:xfrm>
              <a:prstGeom prst="rect">
                <a:avLst/>
              </a:prstGeom>
              <a:solidFill>
                <a:srgbClr val="521C78"/>
              </a:solidFill>
              <a:ln>
                <a:solidFill>
                  <a:srgbClr val="521C78"/>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a:solidFill>
                      <a:srgbClr val="B199C2"/>
                    </a:solidFill>
                    <a:latin typeface="Segoe UI Light" panose="020B0502040204020203" pitchFamily="34" charset="0"/>
                  </a:rPr>
                  <a:t>Crónico</a:t>
                </a:r>
              </a:p>
            </p:txBody>
          </p:sp>
          <p:sp>
            <p:nvSpPr>
              <p:cNvPr id="107" name="Rectángulo 106"/>
              <p:cNvSpPr/>
              <p:nvPr/>
            </p:nvSpPr>
            <p:spPr>
              <a:xfrm>
                <a:off x="4231500" y="2997000"/>
                <a:ext cx="900000" cy="324000"/>
              </a:xfrm>
              <a:prstGeom prst="rect">
                <a:avLst/>
              </a:prstGeom>
              <a:solidFill>
                <a:srgbClr val="521C78"/>
              </a:solidFill>
              <a:ln>
                <a:solidFill>
                  <a:srgbClr val="521C78"/>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a:solidFill>
                      <a:srgbClr val="B199C2"/>
                    </a:solidFill>
                    <a:latin typeface="Segoe UI Light" panose="020B0502040204020203" pitchFamily="34" charset="0"/>
                  </a:rPr>
                  <a:t>Paliativo</a:t>
                </a:r>
              </a:p>
            </p:txBody>
          </p:sp>
        </p:grpSp>
        <p:pic>
          <p:nvPicPr>
            <p:cNvPr id="103" name="Imagen 102"/>
            <p:cNvPicPr>
              <a:picLocks noChangeAspect="1"/>
            </p:cNvPicPr>
            <p:nvPr/>
          </p:nvPicPr>
          <p:blipFill>
            <a:blip r:embed="rId5"/>
            <a:stretch>
              <a:fillRect/>
            </a:stretch>
          </p:blipFill>
          <p:spPr>
            <a:xfrm>
              <a:off x="7143761" y="3824321"/>
              <a:ext cx="1523989" cy="857504"/>
            </a:xfrm>
            <a:prstGeom prst="rect">
              <a:avLst/>
            </a:prstGeom>
            <a:ln>
              <a:solidFill>
                <a:srgbClr val="521C78"/>
              </a:solidFill>
            </a:ln>
            <a:effectLst>
              <a:outerShdw blurRad="292100" dist="139700" dir="2700000" algn="tl" rotWithShape="0">
                <a:srgbClr val="333333">
                  <a:alpha val="65000"/>
                </a:srgbClr>
              </a:outerShdw>
            </a:effectLst>
          </p:spPr>
        </p:pic>
      </p:grpSp>
      <p:sp>
        <p:nvSpPr>
          <p:cNvPr id="108" name="Rectángulo 107"/>
          <p:cNvSpPr>
            <a:spLocks noChangeArrowheads="1"/>
          </p:cNvSpPr>
          <p:nvPr/>
        </p:nvSpPr>
        <p:spPr bwMode="auto">
          <a:xfrm>
            <a:off x="2076450" y="833438"/>
            <a:ext cx="838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MX" sz="1400">
                <a:solidFill>
                  <a:srgbClr val="521C78"/>
                </a:solidFill>
              </a:rPr>
              <a:t>Pediatría</a:t>
            </a:r>
          </a:p>
          <a:p>
            <a:pPr algn="ctr">
              <a:lnSpc>
                <a:spcPct val="100000"/>
              </a:lnSpc>
              <a:spcBef>
                <a:spcPct val="0"/>
              </a:spcBef>
              <a:buFontTx/>
              <a:buNone/>
            </a:pPr>
            <a:r>
              <a:rPr lang="es-ES" altLang="es-MX" sz="1400">
                <a:solidFill>
                  <a:srgbClr val="521C78"/>
                </a:solidFill>
              </a:rPr>
              <a:t>Adultos</a:t>
            </a:r>
          </a:p>
          <a:p>
            <a:pPr algn="ctr">
              <a:lnSpc>
                <a:spcPct val="100000"/>
              </a:lnSpc>
              <a:spcBef>
                <a:spcPct val="0"/>
              </a:spcBef>
              <a:buFontTx/>
              <a:buNone/>
            </a:pPr>
            <a:r>
              <a:rPr lang="es-ES" altLang="es-MX" sz="1400">
                <a:solidFill>
                  <a:srgbClr val="521C78"/>
                </a:solidFill>
              </a:rPr>
              <a:t>Geriatría</a:t>
            </a:r>
          </a:p>
        </p:txBody>
      </p:sp>
      <p:sp>
        <p:nvSpPr>
          <p:cNvPr id="109" name="Rectángulo 108"/>
          <p:cNvSpPr>
            <a:spLocks noChangeArrowheads="1"/>
          </p:cNvSpPr>
          <p:nvPr/>
        </p:nvSpPr>
        <p:spPr bwMode="auto">
          <a:xfrm>
            <a:off x="3824288" y="833438"/>
            <a:ext cx="838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MX" sz="1400">
                <a:solidFill>
                  <a:srgbClr val="521C78"/>
                </a:solidFill>
              </a:rPr>
              <a:t>Pediatría</a:t>
            </a:r>
          </a:p>
          <a:p>
            <a:pPr algn="ctr">
              <a:lnSpc>
                <a:spcPct val="100000"/>
              </a:lnSpc>
              <a:spcBef>
                <a:spcPct val="0"/>
              </a:spcBef>
              <a:buFontTx/>
              <a:buNone/>
            </a:pPr>
            <a:r>
              <a:rPr lang="es-ES" altLang="es-MX" sz="1400">
                <a:solidFill>
                  <a:srgbClr val="521C78"/>
                </a:solidFill>
              </a:rPr>
              <a:t>Adultos</a:t>
            </a:r>
          </a:p>
          <a:p>
            <a:pPr algn="ctr">
              <a:lnSpc>
                <a:spcPct val="100000"/>
              </a:lnSpc>
              <a:spcBef>
                <a:spcPct val="0"/>
              </a:spcBef>
              <a:buFontTx/>
              <a:buNone/>
            </a:pPr>
            <a:r>
              <a:rPr lang="es-ES" altLang="es-MX" sz="1400">
                <a:solidFill>
                  <a:srgbClr val="521C78"/>
                </a:solidFill>
              </a:rPr>
              <a:t>Geriatría</a:t>
            </a:r>
          </a:p>
        </p:txBody>
      </p:sp>
      <p:sp>
        <p:nvSpPr>
          <p:cNvPr id="110" name="Rectángulo 109"/>
          <p:cNvSpPr>
            <a:spLocks noChangeArrowheads="1"/>
          </p:cNvSpPr>
          <p:nvPr/>
        </p:nvSpPr>
        <p:spPr bwMode="auto">
          <a:xfrm>
            <a:off x="5572125" y="833438"/>
            <a:ext cx="838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MX" sz="1400">
                <a:solidFill>
                  <a:srgbClr val="521C78"/>
                </a:solidFill>
              </a:rPr>
              <a:t>Pediatría</a:t>
            </a:r>
          </a:p>
          <a:p>
            <a:pPr algn="ctr">
              <a:lnSpc>
                <a:spcPct val="100000"/>
              </a:lnSpc>
              <a:spcBef>
                <a:spcPct val="0"/>
              </a:spcBef>
              <a:buFontTx/>
              <a:buNone/>
            </a:pPr>
            <a:r>
              <a:rPr lang="es-ES" altLang="es-MX" sz="1400">
                <a:solidFill>
                  <a:srgbClr val="521C78"/>
                </a:solidFill>
              </a:rPr>
              <a:t>Adultos</a:t>
            </a:r>
          </a:p>
          <a:p>
            <a:pPr algn="ctr">
              <a:lnSpc>
                <a:spcPct val="100000"/>
              </a:lnSpc>
              <a:spcBef>
                <a:spcPct val="0"/>
              </a:spcBef>
              <a:buFontTx/>
              <a:buNone/>
            </a:pPr>
            <a:r>
              <a:rPr lang="es-ES" altLang="es-MX" sz="1400">
                <a:solidFill>
                  <a:srgbClr val="521C78"/>
                </a:solidFill>
              </a:rPr>
              <a:t>Geriatría</a:t>
            </a:r>
          </a:p>
        </p:txBody>
      </p:sp>
      <p:sp>
        <p:nvSpPr>
          <p:cNvPr id="111" name="CuadroTexto 110"/>
          <p:cNvSpPr txBox="1">
            <a:spLocks/>
          </p:cNvSpPr>
          <p:nvPr/>
        </p:nvSpPr>
        <p:spPr>
          <a:xfrm rot="-2700000">
            <a:off x="4199395" y="5331531"/>
            <a:ext cx="2160000" cy="5400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spAutoFit/>
          </a:bodyPr>
          <a:lstStyle/>
          <a:p>
            <a:pPr algn="ctr">
              <a:defRPr/>
            </a:pPr>
            <a:r>
              <a:rPr lang="es-MX" b="1" dirty="0">
                <a:solidFill>
                  <a:srgbClr val="800000"/>
                </a:solidFill>
              </a:rPr>
              <a:t>ONCOLOGÍA</a:t>
            </a:r>
          </a:p>
        </p:txBody>
      </p:sp>
      <p:sp>
        <p:nvSpPr>
          <p:cNvPr id="112" name="CuadroTexto 111"/>
          <p:cNvSpPr txBox="1">
            <a:spLocks/>
          </p:cNvSpPr>
          <p:nvPr/>
        </p:nvSpPr>
        <p:spPr>
          <a:xfrm rot="-2700000">
            <a:off x="4810311" y="1562149"/>
            <a:ext cx="2160000" cy="5400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spAutoFit/>
          </a:bodyPr>
          <a:lstStyle/>
          <a:p>
            <a:pPr algn="ctr">
              <a:defRPr/>
            </a:pPr>
            <a:r>
              <a:rPr lang="es-MX" b="1" dirty="0">
                <a:solidFill>
                  <a:srgbClr val="800000"/>
                </a:solidFill>
              </a:rPr>
              <a:t>CARDIOLOGÍA</a:t>
            </a:r>
          </a:p>
        </p:txBody>
      </p:sp>
      <p:sp>
        <p:nvSpPr>
          <p:cNvPr id="113" name="CuadroTexto 112"/>
          <p:cNvSpPr txBox="1">
            <a:spLocks/>
          </p:cNvSpPr>
          <p:nvPr/>
        </p:nvSpPr>
        <p:spPr>
          <a:xfrm rot="-2700000">
            <a:off x="4237966" y="4258423"/>
            <a:ext cx="2160000" cy="5400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spAutoFit/>
          </a:bodyPr>
          <a:lstStyle/>
          <a:p>
            <a:pPr algn="ctr">
              <a:defRPr/>
            </a:pPr>
            <a:r>
              <a:rPr lang="es-MX" b="1" dirty="0">
                <a:solidFill>
                  <a:srgbClr val="800000"/>
                </a:solidFill>
              </a:rPr>
              <a:t>TRAUMATOLOGÍA</a:t>
            </a:r>
          </a:p>
        </p:txBody>
      </p:sp>
      <p:sp>
        <p:nvSpPr>
          <p:cNvPr id="114" name="CuadroTexto 113"/>
          <p:cNvSpPr txBox="1">
            <a:spLocks/>
          </p:cNvSpPr>
          <p:nvPr/>
        </p:nvSpPr>
        <p:spPr>
          <a:xfrm rot="-2700000">
            <a:off x="4014241" y="3344024"/>
            <a:ext cx="2160000" cy="5400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spAutoFit/>
          </a:bodyPr>
          <a:lstStyle/>
          <a:p>
            <a:pPr algn="ctr">
              <a:defRPr/>
            </a:pPr>
            <a:r>
              <a:rPr lang="es-MX" b="1" dirty="0">
                <a:solidFill>
                  <a:srgbClr val="800000"/>
                </a:solidFill>
              </a:rPr>
              <a:t>NEUMOLOGÍA</a:t>
            </a:r>
          </a:p>
        </p:txBody>
      </p:sp>
      <p:sp>
        <p:nvSpPr>
          <p:cNvPr id="115" name="CuadroTexto 114"/>
          <p:cNvSpPr txBox="1">
            <a:spLocks/>
          </p:cNvSpPr>
          <p:nvPr/>
        </p:nvSpPr>
        <p:spPr>
          <a:xfrm rot="-2700000">
            <a:off x="2990071" y="2482638"/>
            <a:ext cx="2160000" cy="5400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spAutoFit/>
          </a:bodyPr>
          <a:lstStyle/>
          <a:p>
            <a:pPr algn="ctr">
              <a:defRPr/>
            </a:pPr>
            <a:r>
              <a:rPr lang="es-MX" b="1" dirty="0">
                <a:solidFill>
                  <a:srgbClr val="800000"/>
                </a:solidFill>
              </a:rPr>
              <a:t>NEFROLOGÍA</a:t>
            </a:r>
          </a:p>
        </p:txBody>
      </p:sp>
      <p:sp>
        <p:nvSpPr>
          <p:cNvPr id="116" name="CuadroTexto 115"/>
          <p:cNvSpPr txBox="1">
            <a:spLocks/>
          </p:cNvSpPr>
          <p:nvPr/>
        </p:nvSpPr>
        <p:spPr>
          <a:xfrm rot="-2700000">
            <a:off x="1269129" y="3159000"/>
            <a:ext cx="2160000" cy="5400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spAutoFit/>
          </a:bodyPr>
          <a:lstStyle/>
          <a:p>
            <a:pPr algn="ctr">
              <a:defRPr/>
            </a:pPr>
            <a:r>
              <a:rPr lang="es-MX" b="1" dirty="0">
                <a:solidFill>
                  <a:srgbClr val="800000"/>
                </a:solidFill>
              </a:rPr>
              <a:t>NEUMOLOGÍA</a:t>
            </a:r>
          </a:p>
        </p:txBody>
      </p:sp>
      <p:sp>
        <p:nvSpPr>
          <p:cNvPr id="117" name="CuadroTexto 116"/>
          <p:cNvSpPr txBox="1">
            <a:spLocks/>
          </p:cNvSpPr>
          <p:nvPr/>
        </p:nvSpPr>
        <p:spPr>
          <a:xfrm rot="-2700000">
            <a:off x="1294740" y="4113594"/>
            <a:ext cx="2160000" cy="5400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spAutoFit/>
          </a:bodyPr>
          <a:lstStyle/>
          <a:p>
            <a:pPr algn="ctr">
              <a:defRPr/>
            </a:pPr>
            <a:r>
              <a:rPr lang="es-MX" b="1" dirty="0">
                <a:solidFill>
                  <a:srgbClr val="800000"/>
                </a:solidFill>
              </a:rPr>
              <a:t>CIRUGÍA</a:t>
            </a:r>
          </a:p>
        </p:txBody>
      </p:sp>
      <p:sp>
        <p:nvSpPr>
          <p:cNvPr id="118" name="CuadroTexto 117"/>
          <p:cNvSpPr txBox="1">
            <a:spLocks/>
          </p:cNvSpPr>
          <p:nvPr/>
        </p:nvSpPr>
        <p:spPr>
          <a:xfrm rot="-2700000">
            <a:off x="2283410" y="5057130"/>
            <a:ext cx="2160000" cy="5400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spAutoFit/>
          </a:bodyPr>
          <a:lstStyle/>
          <a:p>
            <a:pPr algn="ctr">
              <a:defRPr/>
            </a:pPr>
            <a:r>
              <a:rPr lang="es-MX" b="1" dirty="0">
                <a:solidFill>
                  <a:srgbClr val="800000"/>
                </a:solidFill>
              </a:rPr>
              <a:t>UROLOGÍA</a:t>
            </a:r>
          </a:p>
        </p:txBody>
      </p:sp>
      <p:sp>
        <p:nvSpPr>
          <p:cNvPr id="119" name="CuadroTexto 118"/>
          <p:cNvSpPr txBox="1">
            <a:spLocks/>
          </p:cNvSpPr>
          <p:nvPr/>
        </p:nvSpPr>
        <p:spPr>
          <a:xfrm rot="-2700000">
            <a:off x="6073837" y="3823247"/>
            <a:ext cx="2160000" cy="5400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spAutoFit/>
          </a:bodyPr>
          <a:lstStyle/>
          <a:p>
            <a:pPr algn="ctr">
              <a:defRPr/>
            </a:pPr>
            <a:r>
              <a:rPr lang="es-MX" b="1" dirty="0">
                <a:solidFill>
                  <a:srgbClr val="800000"/>
                </a:solidFill>
              </a:rPr>
              <a:t>PEDIATRÍA</a:t>
            </a:r>
          </a:p>
        </p:txBody>
      </p:sp>
      <p:sp>
        <p:nvSpPr>
          <p:cNvPr id="120" name="CuadroTexto 119"/>
          <p:cNvSpPr txBox="1">
            <a:spLocks/>
          </p:cNvSpPr>
          <p:nvPr/>
        </p:nvSpPr>
        <p:spPr>
          <a:xfrm rot="-2700000">
            <a:off x="6082020" y="2803512"/>
            <a:ext cx="2160000" cy="5400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spAutoFit/>
          </a:bodyPr>
          <a:lstStyle/>
          <a:p>
            <a:pPr algn="ctr">
              <a:defRPr/>
            </a:pPr>
            <a:r>
              <a:rPr lang="es-MX" b="1" dirty="0">
                <a:solidFill>
                  <a:srgbClr val="800000"/>
                </a:solidFill>
              </a:rPr>
              <a:t>NEUROLOGÍA</a:t>
            </a:r>
          </a:p>
        </p:txBody>
      </p:sp>
      <p:sp>
        <p:nvSpPr>
          <p:cNvPr id="121" name="CuadroTexto 120"/>
          <p:cNvSpPr txBox="1">
            <a:spLocks/>
          </p:cNvSpPr>
          <p:nvPr/>
        </p:nvSpPr>
        <p:spPr>
          <a:xfrm rot="-2700000">
            <a:off x="3085111" y="3264979"/>
            <a:ext cx="2160000" cy="5400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spAutoFit/>
          </a:bodyPr>
          <a:lstStyle/>
          <a:p>
            <a:pPr algn="ctr">
              <a:defRPr/>
            </a:pPr>
            <a:r>
              <a:rPr lang="es-MX" b="1" dirty="0">
                <a:solidFill>
                  <a:srgbClr val="800000"/>
                </a:solidFill>
              </a:rPr>
              <a:t>HEMATOLOGÍA</a:t>
            </a:r>
          </a:p>
        </p:txBody>
      </p:sp>
      <p:sp>
        <p:nvSpPr>
          <p:cNvPr id="122" name="CuadroTexto 121"/>
          <p:cNvSpPr txBox="1">
            <a:spLocks/>
          </p:cNvSpPr>
          <p:nvPr/>
        </p:nvSpPr>
        <p:spPr>
          <a:xfrm rot="-2700000">
            <a:off x="5880998" y="1832879"/>
            <a:ext cx="2160000" cy="5400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spAutoFit/>
          </a:bodyPr>
          <a:lstStyle/>
          <a:p>
            <a:pPr algn="ctr">
              <a:defRPr/>
            </a:pPr>
            <a:r>
              <a:rPr lang="es-MX" b="1" dirty="0">
                <a:solidFill>
                  <a:srgbClr val="800000"/>
                </a:solidFill>
              </a:rPr>
              <a:t>GINECOLOGÍA</a:t>
            </a:r>
          </a:p>
        </p:txBody>
      </p:sp>
      <p:sp>
        <p:nvSpPr>
          <p:cNvPr id="123" name="CuadroTexto 122"/>
          <p:cNvSpPr txBox="1">
            <a:spLocks/>
          </p:cNvSpPr>
          <p:nvPr/>
        </p:nvSpPr>
        <p:spPr>
          <a:xfrm rot="-2700000">
            <a:off x="3052972" y="1518695"/>
            <a:ext cx="2160000" cy="5400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spAutoFit/>
          </a:bodyPr>
          <a:lstStyle/>
          <a:p>
            <a:pPr algn="ctr">
              <a:defRPr/>
            </a:pPr>
            <a:r>
              <a:rPr lang="es-MX" b="1" dirty="0">
                <a:solidFill>
                  <a:srgbClr val="800000"/>
                </a:solidFill>
              </a:rPr>
              <a:t>ENDOCRINOLOGÍA</a:t>
            </a:r>
          </a:p>
        </p:txBody>
      </p:sp>
      <p:sp>
        <p:nvSpPr>
          <p:cNvPr id="124" name="CuadroTexto 123"/>
          <p:cNvSpPr txBox="1">
            <a:spLocks/>
          </p:cNvSpPr>
          <p:nvPr/>
        </p:nvSpPr>
        <p:spPr>
          <a:xfrm rot="-2700000">
            <a:off x="1376465" y="1905643"/>
            <a:ext cx="2160000" cy="5400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spAutoFit/>
          </a:bodyPr>
          <a:lstStyle/>
          <a:p>
            <a:pPr algn="ctr">
              <a:defRPr/>
            </a:pPr>
            <a:r>
              <a:rPr lang="es-MX" b="1" dirty="0">
                <a:solidFill>
                  <a:srgbClr val="800000"/>
                </a:solidFill>
              </a:rPr>
              <a:t>DERMATOLOGÍA</a:t>
            </a:r>
          </a:p>
        </p:txBody>
      </p:sp>
      <p:sp>
        <p:nvSpPr>
          <p:cNvPr id="125" name="CuadroTexto 124"/>
          <p:cNvSpPr txBox="1">
            <a:spLocks/>
          </p:cNvSpPr>
          <p:nvPr/>
        </p:nvSpPr>
        <p:spPr>
          <a:xfrm rot="2700000">
            <a:off x="1853563" y="5002583"/>
            <a:ext cx="2520000" cy="54000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spAutoFit/>
          </a:bodyPr>
          <a:lstStyle/>
          <a:p>
            <a:pPr algn="ctr">
              <a:defRPr/>
            </a:pPr>
            <a:r>
              <a:rPr lang="es-MX" sz="1600" b="1" dirty="0">
                <a:solidFill>
                  <a:srgbClr val="002060"/>
                </a:solidFill>
              </a:rPr>
              <a:t>LEY GENERAL DE SALUD</a:t>
            </a:r>
          </a:p>
        </p:txBody>
      </p:sp>
      <p:sp>
        <p:nvSpPr>
          <p:cNvPr id="126" name="CuadroTexto 125"/>
          <p:cNvSpPr txBox="1">
            <a:spLocks/>
          </p:cNvSpPr>
          <p:nvPr/>
        </p:nvSpPr>
        <p:spPr>
          <a:xfrm rot="2700000">
            <a:off x="4895142" y="1590728"/>
            <a:ext cx="2520000" cy="54000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spAutoFit/>
          </a:bodyPr>
          <a:lstStyle/>
          <a:p>
            <a:pPr algn="ctr">
              <a:defRPr/>
            </a:pPr>
            <a:r>
              <a:rPr lang="es-MX" sz="1600" b="1" dirty="0">
                <a:solidFill>
                  <a:srgbClr val="002060"/>
                </a:solidFill>
              </a:rPr>
              <a:t>REGLAMENTO LGS</a:t>
            </a:r>
          </a:p>
        </p:txBody>
      </p:sp>
      <p:sp>
        <p:nvSpPr>
          <p:cNvPr id="127" name="CuadroTexto 126"/>
          <p:cNvSpPr txBox="1">
            <a:spLocks/>
          </p:cNvSpPr>
          <p:nvPr/>
        </p:nvSpPr>
        <p:spPr>
          <a:xfrm rot="2700000">
            <a:off x="1559099" y="1658400"/>
            <a:ext cx="2520000" cy="54000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spAutoFit/>
          </a:bodyPr>
          <a:lstStyle/>
          <a:p>
            <a:pPr algn="ctr">
              <a:defRPr/>
            </a:pPr>
            <a:r>
              <a:rPr lang="es-MX" sz="1600" b="1" dirty="0">
                <a:solidFill>
                  <a:srgbClr val="002060"/>
                </a:solidFill>
              </a:rPr>
              <a:t>ESTANDARTES CSG</a:t>
            </a:r>
          </a:p>
        </p:txBody>
      </p:sp>
      <p:sp>
        <p:nvSpPr>
          <p:cNvPr id="128" name="CuadroTexto 127"/>
          <p:cNvSpPr txBox="1">
            <a:spLocks/>
          </p:cNvSpPr>
          <p:nvPr/>
        </p:nvSpPr>
        <p:spPr>
          <a:xfrm rot="2700000">
            <a:off x="6651681" y="2113640"/>
            <a:ext cx="2520000" cy="54000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spAutoFit/>
          </a:bodyPr>
          <a:lstStyle/>
          <a:p>
            <a:pPr algn="ctr">
              <a:defRPr/>
            </a:pPr>
            <a:r>
              <a:rPr lang="es-MX" sz="1600" b="1" dirty="0">
                <a:solidFill>
                  <a:srgbClr val="002060"/>
                </a:solidFill>
              </a:rPr>
              <a:t>NOM’s</a:t>
            </a:r>
          </a:p>
        </p:txBody>
      </p:sp>
      <p:sp>
        <p:nvSpPr>
          <p:cNvPr id="129" name="CuadroTexto 128"/>
          <p:cNvSpPr txBox="1">
            <a:spLocks/>
          </p:cNvSpPr>
          <p:nvPr/>
        </p:nvSpPr>
        <p:spPr>
          <a:xfrm rot="2700000">
            <a:off x="6674166" y="3525652"/>
            <a:ext cx="2520000" cy="54000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spAutoFit/>
          </a:bodyPr>
          <a:lstStyle/>
          <a:p>
            <a:pPr algn="ctr">
              <a:defRPr/>
            </a:pPr>
            <a:r>
              <a:rPr lang="es-MX" sz="1600" b="1" dirty="0">
                <a:solidFill>
                  <a:srgbClr val="002060"/>
                </a:solidFill>
              </a:rPr>
              <a:t>GUÍA DE PRÁCTICA CLÍNICA</a:t>
            </a:r>
          </a:p>
        </p:txBody>
      </p:sp>
      <p:sp>
        <p:nvSpPr>
          <p:cNvPr id="130" name="CuadroTexto 129"/>
          <p:cNvSpPr txBox="1">
            <a:spLocks/>
          </p:cNvSpPr>
          <p:nvPr/>
        </p:nvSpPr>
        <p:spPr>
          <a:xfrm rot="2700000">
            <a:off x="1329683" y="2575281"/>
            <a:ext cx="2520000" cy="54000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spAutoFit/>
          </a:bodyPr>
          <a:lstStyle/>
          <a:p>
            <a:pPr algn="ctr">
              <a:defRPr/>
            </a:pPr>
            <a:r>
              <a:rPr lang="es-MX" sz="1600" b="1" dirty="0">
                <a:solidFill>
                  <a:srgbClr val="002060"/>
                </a:solidFill>
              </a:rPr>
              <a:t>INVESTIGACIONES</a:t>
            </a:r>
          </a:p>
        </p:txBody>
      </p:sp>
      <p:sp>
        <p:nvSpPr>
          <p:cNvPr id="131" name="CuadroTexto 130"/>
          <p:cNvSpPr txBox="1">
            <a:spLocks/>
          </p:cNvSpPr>
          <p:nvPr/>
        </p:nvSpPr>
        <p:spPr>
          <a:xfrm rot="2700000">
            <a:off x="3736145" y="3441275"/>
            <a:ext cx="2520000" cy="54000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spAutoFit/>
          </a:bodyPr>
          <a:lstStyle/>
          <a:p>
            <a:pPr algn="ctr">
              <a:defRPr/>
            </a:pPr>
            <a:r>
              <a:rPr lang="es-MX" sz="1600" b="1" dirty="0">
                <a:solidFill>
                  <a:srgbClr val="002060"/>
                </a:solidFill>
              </a:rPr>
              <a:t>ARTICULOS PUBLICADOS EN </a:t>
            </a:r>
          </a:p>
          <a:p>
            <a:pPr algn="ctr">
              <a:defRPr/>
            </a:pPr>
            <a:r>
              <a:rPr lang="es-MX" sz="1600" b="1" dirty="0">
                <a:solidFill>
                  <a:srgbClr val="002060"/>
                </a:solidFill>
              </a:rPr>
              <a:t>REVISTAS INDEXADAS</a:t>
            </a:r>
          </a:p>
        </p:txBody>
      </p:sp>
      <p:sp>
        <p:nvSpPr>
          <p:cNvPr id="132" name="CuadroTexto 131"/>
          <p:cNvSpPr txBox="1">
            <a:spLocks/>
          </p:cNvSpPr>
          <p:nvPr/>
        </p:nvSpPr>
        <p:spPr>
          <a:xfrm rot="2700000">
            <a:off x="5120696" y="3962220"/>
            <a:ext cx="2520000" cy="54000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spAutoFit/>
          </a:bodyPr>
          <a:lstStyle/>
          <a:p>
            <a:pPr algn="ctr">
              <a:defRPr/>
            </a:pPr>
            <a:r>
              <a:rPr lang="es-MX" sz="1600" b="1" dirty="0">
                <a:solidFill>
                  <a:srgbClr val="002060"/>
                </a:solidFill>
              </a:rPr>
              <a:t>COFEPRIS</a:t>
            </a:r>
          </a:p>
        </p:txBody>
      </p:sp>
      <p:sp>
        <p:nvSpPr>
          <p:cNvPr id="133" name="CuadroTexto 132"/>
          <p:cNvSpPr txBox="1">
            <a:spLocks/>
          </p:cNvSpPr>
          <p:nvPr/>
        </p:nvSpPr>
        <p:spPr>
          <a:xfrm rot="2700000">
            <a:off x="2894057" y="1678138"/>
            <a:ext cx="2520000" cy="54000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spAutoFit/>
          </a:bodyPr>
          <a:lstStyle/>
          <a:p>
            <a:pPr algn="ctr">
              <a:defRPr/>
            </a:pPr>
            <a:r>
              <a:rPr lang="es-MX" sz="1600" b="1" dirty="0">
                <a:solidFill>
                  <a:srgbClr val="002060"/>
                </a:solidFill>
              </a:rPr>
              <a:t>SECRETARÍA DE SALUD</a:t>
            </a:r>
          </a:p>
        </p:txBody>
      </p:sp>
      <p:sp>
        <p:nvSpPr>
          <p:cNvPr id="134" name="CuadroTexto 133"/>
          <p:cNvSpPr txBox="1">
            <a:spLocks/>
          </p:cNvSpPr>
          <p:nvPr/>
        </p:nvSpPr>
        <p:spPr>
          <a:xfrm rot="2700000">
            <a:off x="1182122" y="3457133"/>
            <a:ext cx="2520000" cy="54000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spAutoFit/>
          </a:bodyPr>
          <a:lstStyle/>
          <a:p>
            <a:pPr algn="ctr">
              <a:defRPr/>
            </a:pPr>
            <a:r>
              <a:rPr lang="es-MX" sz="1600" b="1" dirty="0">
                <a:solidFill>
                  <a:srgbClr val="002060"/>
                </a:solidFill>
              </a:rPr>
              <a:t>COMITÉ HOISPITALARIO</a:t>
            </a:r>
          </a:p>
        </p:txBody>
      </p:sp>
      <p:sp>
        <p:nvSpPr>
          <p:cNvPr id="135" name="CuadroTexto 134"/>
          <p:cNvSpPr txBox="1">
            <a:spLocks/>
          </p:cNvSpPr>
          <p:nvPr/>
        </p:nvSpPr>
        <p:spPr>
          <a:xfrm rot="2700000">
            <a:off x="3547877" y="4105936"/>
            <a:ext cx="2520000" cy="54000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spAutoFit/>
          </a:bodyPr>
          <a:lstStyle/>
          <a:p>
            <a:pPr algn="ctr">
              <a:defRPr/>
            </a:pPr>
            <a:r>
              <a:rPr lang="es-MX" sz="1600" b="1" dirty="0">
                <a:solidFill>
                  <a:srgbClr val="002060"/>
                </a:solidFill>
              </a:rPr>
              <a:t>PLANES</a:t>
            </a:r>
          </a:p>
        </p:txBody>
      </p:sp>
      <p:sp>
        <p:nvSpPr>
          <p:cNvPr id="136" name="CuadroTexto 135"/>
          <p:cNvSpPr txBox="1">
            <a:spLocks/>
          </p:cNvSpPr>
          <p:nvPr/>
        </p:nvSpPr>
        <p:spPr>
          <a:xfrm rot="2700000">
            <a:off x="6008658" y="3760301"/>
            <a:ext cx="2520000" cy="54000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spAutoFit/>
          </a:bodyPr>
          <a:lstStyle/>
          <a:p>
            <a:pPr algn="ctr">
              <a:defRPr/>
            </a:pPr>
            <a:r>
              <a:rPr lang="es-MX" sz="1600" b="1" dirty="0">
                <a:solidFill>
                  <a:srgbClr val="002060"/>
                </a:solidFill>
              </a:rPr>
              <a:t>POLÍTICAS</a:t>
            </a:r>
          </a:p>
        </p:txBody>
      </p:sp>
      <p:sp>
        <p:nvSpPr>
          <p:cNvPr id="137" name="CuadroTexto 136"/>
          <p:cNvSpPr txBox="1">
            <a:spLocks/>
          </p:cNvSpPr>
          <p:nvPr/>
        </p:nvSpPr>
        <p:spPr>
          <a:xfrm rot="2700000">
            <a:off x="3311999" y="4738295"/>
            <a:ext cx="2520000" cy="54000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spAutoFit/>
          </a:bodyPr>
          <a:lstStyle/>
          <a:p>
            <a:pPr algn="ctr">
              <a:defRPr/>
            </a:pPr>
            <a:r>
              <a:rPr lang="es-MX" sz="1600" b="1" dirty="0">
                <a:solidFill>
                  <a:srgbClr val="002060"/>
                </a:solidFill>
              </a:rPr>
              <a:t>PROCEDIMIENTOS</a:t>
            </a:r>
          </a:p>
        </p:txBody>
      </p:sp>
      <p:sp>
        <p:nvSpPr>
          <p:cNvPr id="138" name="CuadroTexto 137"/>
          <p:cNvSpPr txBox="1">
            <a:spLocks/>
          </p:cNvSpPr>
          <p:nvPr/>
        </p:nvSpPr>
        <p:spPr>
          <a:xfrm rot="2700000">
            <a:off x="3828278" y="1630210"/>
            <a:ext cx="2520000" cy="54000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spAutoFit/>
          </a:bodyPr>
          <a:lstStyle/>
          <a:p>
            <a:pPr algn="ctr">
              <a:defRPr/>
            </a:pPr>
            <a:r>
              <a:rPr lang="es-MX" sz="1600" b="1" dirty="0">
                <a:solidFill>
                  <a:srgbClr val="002060"/>
                </a:solidFill>
              </a:rPr>
              <a:t>FORMATOS</a:t>
            </a:r>
          </a:p>
        </p:txBody>
      </p:sp>
      <p:sp>
        <p:nvSpPr>
          <p:cNvPr id="139" name="Rectángulo 138"/>
          <p:cNvSpPr/>
          <p:nvPr/>
        </p:nvSpPr>
        <p:spPr>
          <a:xfrm>
            <a:off x="1400035" y="1929027"/>
            <a:ext cx="6331669" cy="2585323"/>
          </a:xfrm>
          <a:prstGeom prst="rect">
            <a:avLst/>
          </a:prstGeom>
          <a:noFill/>
        </p:spPr>
        <p:txBody>
          <a:bodyPr wrap="none">
            <a:spAutoFit/>
          </a:bodyPr>
          <a:lstStyle/>
          <a:p>
            <a:pPr algn="ctr">
              <a:defRPr/>
            </a:pPr>
            <a:r>
              <a:rPr lang="es-ES" sz="5400" dirty="0">
                <a:ln w="28575">
                  <a:solidFill>
                    <a:schemeClr val="bg1"/>
                  </a:solidFill>
                </a:ln>
                <a:gradFill>
                  <a:gsLst>
                    <a:gs pos="0">
                      <a:srgbClr val="800000"/>
                    </a:gs>
                    <a:gs pos="50000">
                      <a:srgbClr val="C00000"/>
                    </a:gs>
                    <a:gs pos="100000">
                      <a:srgbClr val="FF0000"/>
                    </a:gs>
                  </a:gsLst>
                  <a:lin ang="5400000"/>
                </a:gradFill>
                <a:effectLst>
                  <a:reflection blurRad="6350" stA="53000" endA="300" endPos="35500" dist="12700" dir="5400000" sy="-90000" algn="bl" rotWithShape="0"/>
                </a:effectLst>
                <a:latin typeface="Arial Black" panose="020B0A04020102020204" pitchFamily="34" charset="0"/>
              </a:rPr>
              <a:t>¿Y DONDE ESTA</a:t>
            </a:r>
          </a:p>
          <a:p>
            <a:pPr algn="ctr">
              <a:defRPr/>
            </a:pPr>
            <a:r>
              <a:rPr lang="es-ES" sz="5400" dirty="0">
                <a:ln w="28575">
                  <a:solidFill>
                    <a:schemeClr val="bg1"/>
                  </a:solidFill>
                </a:ln>
                <a:gradFill>
                  <a:gsLst>
                    <a:gs pos="0">
                      <a:srgbClr val="800000"/>
                    </a:gs>
                    <a:gs pos="50000">
                      <a:srgbClr val="C00000"/>
                    </a:gs>
                    <a:gs pos="100000">
                      <a:srgbClr val="FF0000"/>
                    </a:gs>
                  </a:gsLst>
                  <a:lin ang="5400000"/>
                </a:gradFill>
                <a:effectLst>
                  <a:reflection blurRad="6350" stA="53000" endA="300" endPos="35500" dist="12700" dir="5400000" sy="-90000" algn="bl" rotWithShape="0"/>
                </a:effectLst>
                <a:latin typeface="Arial Black" panose="020B0A04020102020204" pitchFamily="34" charset="0"/>
              </a:rPr>
              <a:t>EL</a:t>
            </a:r>
          </a:p>
          <a:p>
            <a:pPr algn="ctr">
              <a:defRPr/>
            </a:pPr>
            <a:r>
              <a:rPr lang="es-ES" sz="5400" dirty="0" smtClean="0">
                <a:ln w="28575">
                  <a:solidFill>
                    <a:schemeClr val="bg1"/>
                  </a:solidFill>
                </a:ln>
                <a:gradFill>
                  <a:gsLst>
                    <a:gs pos="0">
                      <a:srgbClr val="800000"/>
                    </a:gs>
                    <a:gs pos="50000">
                      <a:srgbClr val="C00000"/>
                    </a:gs>
                    <a:gs pos="100000">
                      <a:srgbClr val="FF0000"/>
                    </a:gs>
                  </a:gsLst>
                  <a:lin ang="5400000"/>
                </a:gradFill>
                <a:effectLst>
                  <a:reflection blurRad="6350" stA="53000" endA="300" endPos="35500" dist="12700" dir="5400000" sy="-90000" algn="bl" rotWithShape="0"/>
                </a:effectLst>
                <a:latin typeface="Arial Black" panose="020B0A04020102020204" pitchFamily="34" charset="0"/>
              </a:rPr>
              <a:t>SACERDOTE?</a:t>
            </a:r>
            <a:endParaRPr lang="es-ES" sz="5400" dirty="0">
              <a:ln w="28575">
                <a:solidFill>
                  <a:schemeClr val="bg1"/>
                </a:solidFill>
              </a:ln>
              <a:gradFill>
                <a:gsLst>
                  <a:gs pos="0">
                    <a:srgbClr val="800000"/>
                  </a:gs>
                  <a:gs pos="50000">
                    <a:srgbClr val="C00000"/>
                  </a:gs>
                  <a:gs pos="100000">
                    <a:srgbClr val="FF0000"/>
                  </a:gs>
                </a:gsLst>
                <a:lin ang="5400000"/>
              </a:gradFill>
              <a:effectLst>
                <a:reflection blurRad="6350" stA="53000" endA="300" endPos="35500" dist="12700" dir="5400000" sy="-90000" algn="bl" rotWithShape="0"/>
              </a:effectLst>
              <a:latin typeface="Arial Black" panose="020B0A04020102020204" pitchFamily="34" charset="0"/>
            </a:endParaRPr>
          </a:p>
        </p:txBody>
      </p:sp>
      <p:pic>
        <p:nvPicPr>
          <p:cNvPr id="140" name="Imagen 13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379" y="6089050"/>
            <a:ext cx="911216" cy="55682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78682332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fade">
                                      <p:cBhvr>
                                        <p:cTn id="17" dur="5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childTnLst>
                                </p:cTn>
                              </p:par>
                              <p:par>
                                <p:cTn id="23" presetID="10"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par>
                                <p:cTn id="26" presetID="10" presetClass="entr" presetSubtype="0" fill="hold" nodeType="with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500"/>
                                        <p:tgtEl>
                                          <p:spTgt spid="7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8"/>
                                        </p:tgtEl>
                                        <p:attrNameLst>
                                          <p:attrName>style.visibility</p:attrName>
                                        </p:attrNameLst>
                                      </p:cBhvr>
                                      <p:to>
                                        <p:strVal val="visible"/>
                                      </p:to>
                                    </p:set>
                                    <p:animEffect transition="in" filter="fade">
                                      <p:cBhvr>
                                        <p:cTn id="33" dur="500"/>
                                        <p:tgtEl>
                                          <p:spTgt spid="10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fade">
                                      <p:cBhvr>
                                        <p:cTn id="36" dur="500"/>
                                        <p:tgtEl>
                                          <p:spTgt spid="10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0"/>
                                        </p:tgtEl>
                                        <p:attrNameLst>
                                          <p:attrName>style.visibility</p:attrName>
                                        </p:attrNameLst>
                                      </p:cBhvr>
                                      <p:to>
                                        <p:strVal val="visible"/>
                                      </p:to>
                                    </p:set>
                                    <p:animEffect transition="in" filter="fade">
                                      <p:cBhvr>
                                        <p:cTn id="39" dur="500"/>
                                        <p:tgtEl>
                                          <p:spTgt spid="1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4"/>
                                        </p:tgtEl>
                                        <p:attrNameLst>
                                          <p:attrName>style.visibility</p:attrName>
                                        </p:attrNameLst>
                                      </p:cBhvr>
                                      <p:to>
                                        <p:strVal val="visible"/>
                                      </p:to>
                                    </p:set>
                                    <p:animEffect transition="in" filter="fade">
                                      <p:cBhvr>
                                        <p:cTn id="44" dur="500"/>
                                        <p:tgtEl>
                                          <p:spTgt spid="124"/>
                                        </p:tgtEl>
                                      </p:cBhvr>
                                    </p:animEffect>
                                  </p:childTnLst>
                                </p:cTn>
                              </p:par>
                              <p:par>
                                <p:cTn id="45" presetID="10"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500"/>
                                        <p:tgtEl>
                                          <p:spTgt spid="115"/>
                                        </p:tgtEl>
                                      </p:cBhvr>
                                    </p:animEffect>
                                  </p:childTnLst>
                                </p:cTn>
                              </p:par>
                              <p:par>
                                <p:cTn id="48" presetID="10" presetClass="entr" presetSubtype="0" fill="hold" nodeType="withEffect">
                                  <p:stCondLst>
                                    <p:cond delay="0"/>
                                  </p:stCondLst>
                                  <p:childTnLst>
                                    <p:set>
                                      <p:cBhvr>
                                        <p:cTn id="49" dur="1" fill="hold">
                                          <p:stCondLst>
                                            <p:cond delay="0"/>
                                          </p:stCondLst>
                                        </p:cTn>
                                        <p:tgtEl>
                                          <p:spTgt spid="122"/>
                                        </p:tgtEl>
                                        <p:attrNameLst>
                                          <p:attrName>style.visibility</p:attrName>
                                        </p:attrNameLst>
                                      </p:cBhvr>
                                      <p:to>
                                        <p:strVal val="visible"/>
                                      </p:to>
                                    </p:set>
                                    <p:animEffect transition="in" filter="fade">
                                      <p:cBhvr>
                                        <p:cTn id="50" dur="500"/>
                                        <p:tgtEl>
                                          <p:spTgt spid="122"/>
                                        </p:tgtEl>
                                      </p:cBhvr>
                                    </p:animEffect>
                                  </p:childTnLst>
                                </p:cTn>
                              </p:par>
                              <p:par>
                                <p:cTn id="51" presetID="10" presetClass="entr" presetSubtype="0" fill="hold" nodeType="withEffect">
                                  <p:stCondLst>
                                    <p:cond delay="0"/>
                                  </p:stCondLst>
                                  <p:childTnLst>
                                    <p:set>
                                      <p:cBhvr>
                                        <p:cTn id="52" dur="1" fill="hold">
                                          <p:stCondLst>
                                            <p:cond delay="0"/>
                                          </p:stCondLst>
                                        </p:cTn>
                                        <p:tgtEl>
                                          <p:spTgt spid="113"/>
                                        </p:tgtEl>
                                        <p:attrNameLst>
                                          <p:attrName>style.visibility</p:attrName>
                                        </p:attrNameLst>
                                      </p:cBhvr>
                                      <p:to>
                                        <p:strVal val="visible"/>
                                      </p:to>
                                    </p:set>
                                    <p:animEffect transition="in" filter="fade">
                                      <p:cBhvr>
                                        <p:cTn id="53" dur="500"/>
                                        <p:tgtEl>
                                          <p:spTgt spid="113"/>
                                        </p:tgtEl>
                                      </p:cBhvr>
                                    </p:animEffect>
                                  </p:childTnLst>
                                </p:cTn>
                              </p:par>
                              <p:par>
                                <p:cTn id="54" presetID="10" presetClass="entr" presetSubtype="0" fill="hold" nodeType="withEffect">
                                  <p:stCondLst>
                                    <p:cond delay="0"/>
                                  </p:stCondLst>
                                  <p:childTnLst>
                                    <p:set>
                                      <p:cBhvr>
                                        <p:cTn id="55" dur="1" fill="hold">
                                          <p:stCondLst>
                                            <p:cond delay="0"/>
                                          </p:stCondLst>
                                        </p:cTn>
                                        <p:tgtEl>
                                          <p:spTgt spid="118"/>
                                        </p:tgtEl>
                                        <p:attrNameLst>
                                          <p:attrName>style.visibility</p:attrName>
                                        </p:attrNameLst>
                                      </p:cBhvr>
                                      <p:to>
                                        <p:strVal val="visible"/>
                                      </p:to>
                                    </p:set>
                                    <p:animEffect transition="in" filter="fade">
                                      <p:cBhvr>
                                        <p:cTn id="56" dur="500"/>
                                        <p:tgtEl>
                                          <p:spTgt spid="118"/>
                                        </p:tgtEl>
                                      </p:cBhvr>
                                    </p:animEffect>
                                  </p:childTnLst>
                                </p:cTn>
                              </p:par>
                              <p:par>
                                <p:cTn id="57" presetID="10" presetClass="entr" presetSubtype="0" fill="hold" nodeType="with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fade">
                                      <p:cBhvr>
                                        <p:cTn id="59" dur="500"/>
                                        <p:tgtEl>
                                          <p:spTgt spid="116"/>
                                        </p:tgtEl>
                                      </p:cBhvr>
                                    </p:animEffect>
                                  </p:childTnLst>
                                </p:cTn>
                              </p:par>
                              <p:par>
                                <p:cTn id="60" presetID="10" presetClass="entr" presetSubtype="0" fill="hold" nodeType="withEffect">
                                  <p:stCondLst>
                                    <p:cond delay="0"/>
                                  </p:stCondLst>
                                  <p:childTnLst>
                                    <p:set>
                                      <p:cBhvr>
                                        <p:cTn id="61" dur="1" fill="hold">
                                          <p:stCondLst>
                                            <p:cond delay="0"/>
                                          </p:stCondLst>
                                        </p:cTn>
                                        <p:tgtEl>
                                          <p:spTgt spid="117"/>
                                        </p:tgtEl>
                                        <p:attrNameLst>
                                          <p:attrName>style.visibility</p:attrName>
                                        </p:attrNameLst>
                                      </p:cBhvr>
                                      <p:to>
                                        <p:strVal val="visible"/>
                                      </p:to>
                                    </p:set>
                                    <p:animEffect transition="in" filter="fade">
                                      <p:cBhvr>
                                        <p:cTn id="62" dur="500"/>
                                        <p:tgtEl>
                                          <p:spTgt spid="117"/>
                                        </p:tgtEl>
                                      </p:cBhvr>
                                    </p:animEffect>
                                  </p:childTnLst>
                                </p:cTn>
                              </p:par>
                              <p:par>
                                <p:cTn id="63" presetID="10" presetClass="entr" presetSubtype="0" fill="hold" nodeType="withEffect">
                                  <p:stCondLst>
                                    <p:cond delay="0"/>
                                  </p:stCondLst>
                                  <p:childTnLst>
                                    <p:set>
                                      <p:cBhvr>
                                        <p:cTn id="64" dur="1" fill="hold">
                                          <p:stCondLst>
                                            <p:cond delay="0"/>
                                          </p:stCondLst>
                                        </p:cTn>
                                        <p:tgtEl>
                                          <p:spTgt spid="123"/>
                                        </p:tgtEl>
                                        <p:attrNameLst>
                                          <p:attrName>style.visibility</p:attrName>
                                        </p:attrNameLst>
                                      </p:cBhvr>
                                      <p:to>
                                        <p:strVal val="visible"/>
                                      </p:to>
                                    </p:set>
                                    <p:animEffect transition="in" filter="fade">
                                      <p:cBhvr>
                                        <p:cTn id="65" dur="500"/>
                                        <p:tgtEl>
                                          <p:spTgt spid="123"/>
                                        </p:tgtEl>
                                      </p:cBhvr>
                                    </p:animEffect>
                                  </p:childTnLst>
                                </p:cTn>
                              </p:par>
                              <p:par>
                                <p:cTn id="66" presetID="10" presetClass="entr" presetSubtype="0" fill="hold" nodeType="withEffect">
                                  <p:stCondLst>
                                    <p:cond delay="0"/>
                                  </p:stCondLst>
                                  <p:childTnLst>
                                    <p:set>
                                      <p:cBhvr>
                                        <p:cTn id="67" dur="1" fill="hold">
                                          <p:stCondLst>
                                            <p:cond delay="0"/>
                                          </p:stCondLst>
                                        </p:cTn>
                                        <p:tgtEl>
                                          <p:spTgt spid="112"/>
                                        </p:tgtEl>
                                        <p:attrNameLst>
                                          <p:attrName>style.visibility</p:attrName>
                                        </p:attrNameLst>
                                      </p:cBhvr>
                                      <p:to>
                                        <p:strVal val="visible"/>
                                      </p:to>
                                    </p:set>
                                    <p:animEffect transition="in" filter="fade">
                                      <p:cBhvr>
                                        <p:cTn id="68" dur="500"/>
                                        <p:tgtEl>
                                          <p:spTgt spid="112"/>
                                        </p:tgtEl>
                                      </p:cBhvr>
                                    </p:animEffect>
                                  </p:childTnLst>
                                </p:cTn>
                              </p:par>
                              <p:par>
                                <p:cTn id="69" presetID="10" presetClass="entr" presetSubtype="0" fill="hold" nodeType="withEffect">
                                  <p:stCondLst>
                                    <p:cond delay="0"/>
                                  </p:stCondLst>
                                  <p:childTnLst>
                                    <p:set>
                                      <p:cBhvr>
                                        <p:cTn id="70" dur="1" fill="hold">
                                          <p:stCondLst>
                                            <p:cond delay="0"/>
                                          </p:stCondLst>
                                        </p:cTn>
                                        <p:tgtEl>
                                          <p:spTgt spid="121"/>
                                        </p:tgtEl>
                                        <p:attrNameLst>
                                          <p:attrName>style.visibility</p:attrName>
                                        </p:attrNameLst>
                                      </p:cBhvr>
                                      <p:to>
                                        <p:strVal val="visible"/>
                                      </p:to>
                                    </p:set>
                                    <p:animEffect transition="in" filter="fade">
                                      <p:cBhvr>
                                        <p:cTn id="71" dur="500"/>
                                        <p:tgtEl>
                                          <p:spTgt spid="121"/>
                                        </p:tgtEl>
                                      </p:cBhvr>
                                    </p:animEffect>
                                  </p:childTnLst>
                                </p:cTn>
                              </p:par>
                              <p:par>
                                <p:cTn id="72" presetID="10" presetClass="entr" presetSubtype="0" fill="hold" nodeType="withEffect">
                                  <p:stCondLst>
                                    <p:cond delay="0"/>
                                  </p:stCondLst>
                                  <p:childTnLst>
                                    <p:set>
                                      <p:cBhvr>
                                        <p:cTn id="73" dur="1" fill="hold">
                                          <p:stCondLst>
                                            <p:cond delay="0"/>
                                          </p:stCondLst>
                                        </p:cTn>
                                        <p:tgtEl>
                                          <p:spTgt spid="114"/>
                                        </p:tgtEl>
                                        <p:attrNameLst>
                                          <p:attrName>style.visibility</p:attrName>
                                        </p:attrNameLst>
                                      </p:cBhvr>
                                      <p:to>
                                        <p:strVal val="visible"/>
                                      </p:to>
                                    </p:set>
                                    <p:animEffect transition="in" filter="fade">
                                      <p:cBhvr>
                                        <p:cTn id="74" dur="500"/>
                                        <p:tgtEl>
                                          <p:spTgt spid="114"/>
                                        </p:tgtEl>
                                      </p:cBhvr>
                                    </p:animEffect>
                                  </p:childTnLst>
                                </p:cTn>
                              </p:par>
                              <p:par>
                                <p:cTn id="75" presetID="10" presetClass="entr" presetSubtype="0" fill="hold" nodeType="withEffect">
                                  <p:stCondLst>
                                    <p:cond delay="0"/>
                                  </p:stCondLst>
                                  <p:childTnLst>
                                    <p:set>
                                      <p:cBhvr>
                                        <p:cTn id="76" dur="1" fill="hold">
                                          <p:stCondLst>
                                            <p:cond delay="0"/>
                                          </p:stCondLst>
                                        </p:cTn>
                                        <p:tgtEl>
                                          <p:spTgt spid="120"/>
                                        </p:tgtEl>
                                        <p:attrNameLst>
                                          <p:attrName>style.visibility</p:attrName>
                                        </p:attrNameLst>
                                      </p:cBhvr>
                                      <p:to>
                                        <p:strVal val="visible"/>
                                      </p:to>
                                    </p:set>
                                    <p:animEffect transition="in" filter="fade">
                                      <p:cBhvr>
                                        <p:cTn id="77" dur="500"/>
                                        <p:tgtEl>
                                          <p:spTgt spid="120"/>
                                        </p:tgtEl>
                                      </p:cBhvr>
                                    </p:animEffect>
                                  </p:childTnLst>
                                </p:cTn>
                              </p:par>
                              <p:par>
                                <p:cTn id="78" presetID="10" presetClass="entr" presetSubtype="0" fill="hold" nodeType="withEffect">
                                  <p:stCondLst>
                                    <p:cond delay="0"/>
                                  </p:stCondLst>
                                  <p:childTnLst>
                                    <p:set>
                                      <p:cBhvr>
                                        <p:cTn id="79" dur="1" fill="hold">
                                          <p:stCondLst>
                                            <p:cond delay="0"/>
                                          </p:stCondLst>
                                        </p:cTn>
                                        <p:tgtEl>
                                          <p:spTgt spid="119"/>
                                        </p:tgtEl>
                                        <p:attrNameLst>
                                          <p:attrName>style.visibility</p:attrName>
                                        </p:attrNameLst>
                                      </p:cBhvr>
                                      <p:to>
                                        <p:strVal val="visible"/>
                                      </p:to>
                                    </p:set>
                                    <p:animEffect transition="in" filter="fade">
                                      <p:cBhvr>
                                        <p:cTn id="80" dur="500"/>
                                        <p:tgtEl>
                                          <p:spTgt spid="119"/>
                                        </p:tgtEl>
                                      </p:cBhvr>
                                    </p:animEffect>
                                  </p:childTnLst>
                                </p:cTn>
                              </p:par>
                              <p:par>
                                <p:cTn id="81" presetID="10" presetClass="entr" presetSubtype="0" fill="hold" nodeType="withEffect">
                                  <p:stCondLst>
                                    <p:cond delay="0"/>
                                  </p:stCondLst>
                                  <p:childTnLst>
                                    <p:set>
                                      <p:cBhvr>
                                        <p:cTn id="82" dur="1" fill="hold">
                                          <p:stCondLst>
                                            <p:cond delay="0"/>
                                          </p:stCondLst>
                                        </p:cTn>
                                        <p:tgtEl>
                                          <p:spTgt spid="111"/>
                                        </p:tgtEl>
                                        <p:attrNameLst>
                                          <p:attrName>style.visibility</p:attrName>
                                        </p:attrNameLst>
                                      </p:cBhvr>
                                      <p:to>
                                        <p:strVal val="visible"/>
                                      </p:to>
                                    </p:set>
                                    <p:animEffect transition="in" filter="fade">
                                      <p:cBhvr>
                                        <p:cTn id="83" dur="500"/>
                                        <p:tgtEl>
                                          <p:spTgt spid="11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28"/>
                                        </p:tgtEl>
                                        <p:attrNameLst>
                                          <p:attrName>style.visibility</p:attrName>
                                        </p:attrNameLst>
                                      </p:cBhvr>
                                      <p:to>
                                        <p:strVal val="visible"/>
                                      </p:to>
                                    </p:set>
                                    <p:animEffect transition="in" filter="fade">
                                      <p:cBhvr>
                                        <p:cTn id="88" dur="500"/>
                                        <p:tgtEl>
                                          <p:spTgt spid="128"/>
                                        </p:tgtEl>
                                      </p:cBhvr>
                                    </p:animEffect>
                                  </p:childTnLst>
                                </p:cTn>
                              </p:par>
                              <p:par>
                                <p:cTn id="89" presetID="10" presetClass="entr" presetSubtype="0" fill="hold" nodeType="withEffect">
                                  <p:stCondLst>
                                    <p:cond delay="0"/>
                                  </p:stCondLst>
                                  <p:childTnLst>
                                    <p:set>
                                      <p:cBhvr>
                                        <p:cTn id="90" dur="1" fill="hold">
                                          <p:stCondLst>
                                            <p:cond delay="0"/>
                                          </p:stCondLst>
                                        </p:cTn>
                                        <p:tgtEl>
                                          <p:spTgt spid="126"/>
                                        </p:tgtEl>
                                        <p:attrNameLst>
                                          <p:attrName>style.visibility</p:attrName>
                                        </p:attrNameLst>
                                      </p:cBhvr>
                                      <p:to>
                                        <p:strVal val="visible"/>
                                      </p:to>
                                    </p:set>
                                    <p:animEffect transition="in" filter="fade">
                                      <p:cBhvr>
                                        <p:cTn id="91" dur="500"/>
                                        <p:tgtEl>
                                          <p:spTgt spid="126"/>
                                        </p:tgtEl>
                                      </p:cBhvr>
                                    </p:animEffect>
                                  </p:childTnLst>
                                </p:cTn>
                              </p:par>
                              <p:par>
                                <p:cTn id="92" presetID="10" presetClass="entr" presetSubtype="0" fill="hold" nodeType="withEffect">
                                  <p:stCondLst>
                                    <p:cond delay="0"/>
                                  </p:stCondLst>
                                  <p:childTnLst>
                                    <p:set>
                                      <p:cBhvr>
                                        <p:cTn id="93" dur="1" fill="hold">
                                          <p:stCondLst>
                                            <p:cond delay="0"/>
                                          </p:stCondLst>
                                        </p:cTn>
                                        <p:tgtEl>
                                          <p:spTgt spid="129"/>
                                        </p:tgtEl>
                                        <p:attrNameLst>
                                          <p:attrName>style.visibility</p:attrName>
                                        </p:attrNameLst>
                                      </p:cBhvr>
                                      <p:to>
                                        <p:strVal val="visible"/>
                                      </p:to>
                                    </p:set>
                                    <p:animEffect transition="in" filter="fade">
                                      <p:cBhvr>
                                        <p:cTn id="94" dur="500"/>
                                        <p:tgtEl>
                                          <p:spTgt spid="129"/>
                                        </p:tgtEl>
                                      </p:cBhvr>
                                    </p:animEffect>
                                  </p:childTnLst>
                                </p:cTn>
                              </p:par>
                              <p:par>
                                <p:cTn id="95" presetID="10" presetClass="entr" presetSubtype="0" fill="hold" nodeType="withEffect">
                                  <p:stCondLst>
                                    <p:cond delay="0"/>
                                  </p:stCondLst>
                                  <p:childTnLst>
                                    <p:set>
                                      <p:cBhvr>
                                        <p:cTn id="96" dur="1" fill="hold">
                                          <p:stCondLst>
                                            <p:cond delay="0"/>
                                          </p:stCondLst>
                                        </p:cTn>
                                        <p:tgtEl>
                                          <p:spTgt spid="132"/>
                                        </p:tgtEl>
                                        <p:attrNameLst>
                                          <p:attrName>style.visibility</p:attrName>
                                        </p:attrNameLst>
                                      </p:cBhvr>
                                      <p:to>
                                        <p:strVal val="visible"/>
                                      </p:to>
                                    </p:set>
                                    <p:animEffect transition="in" filter="fade">
                                      <p:cBhvr>
                                        <p:cTn id="97" dur="500"/>
                                        <p:tgtEl>
                                          <p:spTgt spid="132"/>
                                        </p:tgtEl>
                                      </p:cBhvr>
                                    </p:animEffect>
                                  </p:childTnLst>
                                </p:cTn>
                              </p:par>
                              <p:par>
                                <p:cTn id="98" presetID="10" presetClass="entr" presetSubtype="0" fill="hold" nodeType="withEffect">
                                  <p:stCondLst>
                                    <p:cond delay="0"/>
                                  </p:stCondLst>
                                  <p:childTnLst>
                                    <p:set>
                                      <p:cBhvr>
                                        <p:cTn id="99" dur="1" fill="hold">
                                          <p:stCondLst>
                                            <p:cond delay="0"/>
                                          </p:stCondLst>
                                        </p:cTn>
                                        <p:tgtEl>
                                          <p:spTgt spid="133"/>
                                        </p:tgtEl>
                                        <p:attrNameLst>
                                          <p:attrName>style.visibility</p:attrName>
                                        </p:attrNameLst>
                                      </p:cBhvr>
                                      <p:to>
                                        <p:strVal val="visible"/>
                                      </p:to>
                                    </p:set>
                                    <p:animEffect transition="in" filter="fade">
                                      <p:cBhvr>
                                        <p:cTn id="100" dur="500"/>
                                        <p:tgtEl>
                                          <p:spTgt spid="133"/>
                                        </p:tgtEl>
                                      </p:cBhvr>
                                    </p:animEffect>
                                  </p:childTnLst>
                                </p:cTn>
                              </p:par>
                              <p:par>
                                <p:cTn id="101" presetID="10" presetClass="entr" presetSubtype="0" fill="hold" nodeType="with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fade">
                                      <p:cBhvr>
                                        <p:cTn id="103" dur="500"/>
                                        <p:tgtEl>
                                          <p:spTgt spid="127"/>
                                        </p:tgtEl>
                                      </p:cBhvr>
                                    </p:animEffect>
                                  </p:childTnLst>
                                </p:cTn>
                              </p:par>
                              <p:par>
                                <p:cTn id="104" presetID="10" presetClass="entr" presetSubtype="0" fill="hold" nodeType="withEffect">
                                  <p:stCondLst>
                                    <p:cond delay="0"/>
                                  </p:stCondLst>
                                  <p:childTnLst>
                                    <p:set>
                                      <p:cBhvr>
                                        <p:cTn id="105" dur="1" fill="hold">
                                          <p:stCondLst>
                                            <p:cond delay="0"/>
                                          </p:stCondLst>
                                        </p:cTn>
                                        <p:tgtEl>
                                          <p:spTgt spid="131"/>
                                        </p:tgtEl>
                                        <p:attrNameLst>
                                          <p:attrName>style.visibility</p:attrName>
                                        </p:attrNameLst>
                                      </p:cBhvr>
                                      <p:to>
                                        <p:strVal val="visible"/>
                                      </p:to>
                                    </p:set>
                                    <p:animEffect transition="in" filter="fade">
                                      <p:cBhvr>
                                        <p:cTn id="106" dur="500"/>
                                        <p:tgtEl>
                                          <p:spTgt spid="131"/>
                                        </p:tgtEl>
                                      </p:cBhvr>
                                    </p:animEffect>
                                  </p:childTnLst>
                                </p:cTn>
                              </p:par>
                              <p:par>
                                <p:cTn id="107" presetID="10" presetClass="entr" presetSubtype="0" fill="hold" nodeType="withEffect">
                                  <p:stCondLst>
                                    <p:cond delay="0"/>
                                  </p:stCondLst>
                                  <p:childTnLst>
                                    <p:set>
                                      <p:cBhvr>
                                        <p:cTn id="108" dur="1" fill="hold">
                                          <p:stCondLst>
                                            <p:cond delay="0"/>
                                          </p:stCondLst>
                                        </p:cTn>
                                        <p:tgtEl>
                                          <p:spTgt spid="130"/>
                                        </p:tgtEl>
                                        <p:attrNameLst>
                                          <p:attrName>style.visibility</p:attrName>
                                        </p:attrNameLst>
                                      </p:cBhvr>
                                      <p:to>
                                        <p:strVal val="visible"/>
                                      </p:to>
                                    </p:set>
                                    <p:animEffect transition="in" filter="fade">
                                      <p:cBhvr>
                                        <p:cTn id="109" dur="500"/>
                                        <p:tgtEl>
                                          <p:spTgt spid="130"/>
                                        </p:tgtEl>
                                      </p:cBhvr>
                                    </p:animEffect>
                                  </p:childTnLst>
                                </p:cTn>
                              </p:par>
                              <p:par>
                                <p:cTn id="110" presetID="10" presetClass="entr" presetSubtype="0" fill="hold" nodeType="withEffect">
                                  <p:stCondLst>
                                    <p:cond delay="0"/>
                                  </p:stCondLst>
                                  <p:childTnLst>
                                    <p:set>
                                      <p:cBhvr>
                                        <p:cTn id="111" dur="1" fill="hold">
                                          <p:stCondLst>
                                            <p:cond delay="0"/>
                                          </p:stCondLst>
                                        </p:cTn>
                                        <p:tgtEl>
                                          <p:spTgt spid="134"/>
                                        </p:tgtEl>
                                        <p:attrNameLst>
                                          <p:attrName>style.visibility</p:attrName>
                                        </p:attrNameLst>
                                      </p:cBhvr>
                                      <p:to>
                                        <p:strVal val="visible"/>
                                      </p:to>
                                    </p:set>
                                    <p:animEffect transition="in" filter="fade">
                                      <p:cBhvr>
                                        <p:cTn id="112" dur="500"/>
                                        <p:tgtEl>
                                          <p:spTgt spid="134"/>
                                        </p:tgtEl>
                                      </p:cBhvr>
                                    </p:animEffect>
                                  </p:childTnLst>
                                </p:cTn>
                              </p:par>
                              <p:par>
                                <p:cTn id="113" presetID="10" presetClass="entr" presetSubtype="0" fill="hold" nodeType="withEffect">
                                  <p:stCondLst>
                                    <p:cond delay="0"/>
                                  </p:stCondLst>
                                  <p:childTnLst>
                                    <p:set>
                                      <p:cBhvr>
                                        <p:cTn id="114" dur="1" fill="hold">
                                          <p:stCondLst>
                                            <p:cond delay="0"/>
                                          </p:stCondLst>
                                        </p:cTn>
                                        <p:tgtEl>
                                          <p:spTgt spid="125"/>
                                        </p:tgtEl>
                                        <p:attrNameLst>
                                          <p:attrName>style.visibility</p:attrName>
                                        </p:attrNameLst>
                                      </p:cBhvr>
                                      <p:to>
                                        <p:strVal val="visible"/>
                                      </p:to>
                                    </p:set>
                                    <p:animEffect transition="in" filter="fade">
                                      <p:cBhvr>
                                        <p:cTn id="115" dur="500"/>
                                        <p:tgtEl>
                                          <p:spTgt spid="125"/>
                                        </p:tgtEl>
                                      </p:cBhvr>
                                    </p:animEffect>
                                  </p:childTnLst>
                                </p:cTn>
                              </p:par>
                              <p:par>
                                <p:cTn id="116" presetID="10" presetClass="entr" presetSubtype="0" fill="hold" nodeType="withEffect">
                                  <p:stCondLst>
                                    <p:cond delay="0"/>
                                  </p:stCondLst>
                                  <p:childTnLst>
                                    <p:set>
                                      <p:cBhvr>
                                        <p:cTn id="117" dur="1" fill="hold">
                                          <p:stCondLst>
                                            <p:cond delay="0"/>
                                          </p:stCondLst>
                                        </p:cTn>
                                        <p:tgtEl>
                                          <p:spTgt spid="138"/>
                                        </p:tgtEl>
                                        <p:attrNameLst>
                                          <p:attrName>style.visibility</p:attrName>
                                        </p:attrNameLst>
                                      </p:cBhvr>
                                      <p:to>
                                        <p:strVal val="visible"/>
                                      </p:to>
                                    </p:set>
                                    <p:animEffect transition="in" filter="fade">
                                      <p:cBhvr>
                                        <p:cTn id="118" dur="500"/>
                                        <p:tgtEl>
                                          <p:spTgt spid="138"/>
                                        </p:tgtEl>
                                      </p:cBhvr>
                                    </p:animEffect>
                                  </p:childTnLst>
                                </p:cTn>
                              </p:par>
                              <p:par>
                                <p:cTn id="119" presetID="10" presetClass="entr" presetSubtype="0" fill="hold" nodeType="withEffect">
                                  <p:stCondLst>
                                    <p:cond delay="0"/>
                                  </p:stCondLst>
                                  <p:childTnLst>
                                    <p:set>
                                      <p:cBhvr>
                                        <p:cTn id="120" dur="1" fill="hold">
                                          <p:stCondLst>
                                            <p:cond delay="0"/>
                                          </p:stCondLst>
                                        </p:cTn>
                                        <p:tgtEl>
                                          <p:spTgt spid="135"/>
                                        </p:tgtEl>
                                        <p:attrNameLst>
                                          <p:attrName>style.visibility</p:attrName>
                                        </p:attrNameLst>
                                      </p:cBhvr>
                                      <p:to>
                                        <p:strVal val="visible"/>
                                      </p:to>
                                    </p:set>
                                    <p:animEffect transition="in" filter="fade">
                                      <p:cBhvr>
                                        <p:cTn id="121" dur="500"/>
                                        <p:tgtEl>
                                          <p:spTgt spid="135"/>
                                        </p:tgtEl>
                                      </p:cBhvr>
                                    </p:animEffect>
                                  </p:childTnLst>
                                </p:cTn>
                              </p:par>
                              <p:par>
                                <p:cTn id="122" presetID="10" presetClass="entr" presetSubtype="0" fill="hold" nodeType="withEffect">
                                  <p:stCondLst>
                                    <p:cond delay="0"/>
                                  </p:stCondLst>
                                  <p:childTnLst>
                                    <p:set>
                                      <p:cBhvr>
                                        <p:cTn id="123" dur="1" fill="hold">
                                          <p:stCondLst>
                                            <p:cond delay="0"/>
                                          </p:stCondLst>
                                        </p:cTn>
                                        <p:tgtEl>
                                          <p:spTgt spid="137"/>
                                        </p:tgtEl>
                                        <p:attrNameLst>
                                          <p:attrName>style.visibility</p:attrName>
                                        </p:attrNameLst>
                                      </p:cBhvr>
                                      <p:to>
                                        <p:strVal val="visible"/>
                                      </p:to>
                                    </p:set>
                                    <p:animEffect transition="in" filter="fade">
                                      <p:cBhvr>
                                        <p:cTn id="124" dur="500"/>
                                        <p:tgtEl>
                                          <p:spTgt spid="137"/>
                                        </p:tgtEl>
                                      </p:cBhvr>
                                    </p:animEffect>
                                  </p:childTnLst>
                                </p:cTn>
                              </p:par>
                              <p:par>
                                <p:cTn id="125" presetID="10" presetClass="entr" presetSubtype="0" fill="hold" nodeType="withEffect">
                                  <p:stCondLst>
                                    <p:cond delay="0"/>
                                  </p:stCondLst>
                                  <p:childTnLst>
                                    <p:set>
                                      <p:cBhvr>
                                        <p:cTn id="126" dur="1" fill="hold">
                                          <p:stCondLst>
                                            <p:cond delay="0"/>
                                          </p:stCondLst>
                                        </p:cTn>
                                        <p:tgtEl>
                                          <p:spTgt spid="136"/>
                                        </p:tgtEl>
                                        <p:attrNameLst>
                                          <p:attrName>style.visibility</p:attrName>
                                        </p:attrNameLst>
                                      </p:cBhvr>
                                      <p:to>
                                        <p:strVal val="visible"/>
                                      </p:to>
                                    </p:set>
                                    <p:animEffect transition="in" filter="fade">
                                      <p:cBhvr>
                                        <p:cTn id="127" dur="500"/>
                                        <p:tgtEl>
                                          <p:spTgt spid="136"/>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139"/>
                                        </p:tgtEl>
                                        <p:attrNameLst>
                                          <p:attrName>style.visibility</p:attrName>
                                        </p:attrNameLst>
                                      </p:cBhvr>
                                      <p:to>
                                        <p:strVal val="visible"/>
                                      </p:to>
                                    </p:set>
                                    <p:animEffect transition="in" filter="fade">
                                      <p:cBhvr>
                                        <p:cTn id="132"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1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6" name="Título 3"/>
          <p:cNvSpPr txBox="1">
            <a:spLocks/>
          </p:cNvSpPr>
          <p:nvPr/>
        </p:nvSpPr>
        <p:spPr bwMode="auto">
          <a:xfrm>
            <a:off x="140672" y="0"/>
            <a:ext cx="900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s-MX" sz="4000" dirty="0" smtClean="0">
                <a:solidFill>
                  <a:srgbClr val="521C78"/>
                </a:solidFill>
                <a:latin typeface="Segoe UI Light" panose="020B0502040204020203" pitchFamily="34" charset="0"/>
              </a:rPr>
              <a:t>Enfermedad en </a:t>
            </a:r>
            <a:r>
              <a:rPr lang="es-MX" sz="4000" b="1" dirty="0" smtClean="0">
                <a:solidFill>
                  <a:srgbClr val="521C78"/>
                </a:solidFill>
                <a:latin typeface="Segoe UI Light" panose="020B0502040204020203" pitchFamily="34" charset="0"/>
              </a:rPr>
              <a:t>Etapa Terminal</a:t>
            </a:r>
            <a:endParaRPr lang="es-MX" sz="4000" b="1" dirty="0">
              <a:solidFill>
                <a:srgbClr val="521C78"/>
              </a:solidFill>
              <a:latin typeface="Segoe UI Light" panose="020B0502040204020203" pitchFamily="34" charset="0"/>
            </a:endParaRPr>
          </a:p>
        </p:txBody>
      </p:sp>
      <p:sp>
        <p:nvSpPr>
          <p:cNvPr id="7" name="Marcador de contenido 2"/>
          <p:cNvSpPr txBox="1">
            <a:spLocks/>
          </p:cNvSpPr>
          <p:nvPr/>
        </p:nvSpPr>
        <p:spPr bwMode="auto">
          <a:xfrm>
            <a:off x="275492" y="1095443"/>
            <a:ext cx="855198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r>
              <a:rPr lang="es-MX" sz="1800" dirty="0" smtClean="0">
                <a:solidFill>
                  <a:srgbClr val="521C78"/>
                </a:solidFill>
                <a:latin typeface="Segoe UI Light" panose="020B0502040204020203" pitchFamily="34" charset="0"/>
              </a:rPr>
              <a:t>Se concurren una serie de características que son importantes para definirla y establecer el plan de tratamiento adecuado: </a:t>
            </a:r>
          </a:p>
          <a:p>
            <a:pPr marL="1200150" lvl="2" indent="-285750" algn="l">
              <a:buFont typeface="Arial" panose="020B0604020202020204" pitchFamily="34" charset="0"/>
              <a:buChar char="•"/>
            </a:pPr>
            <a:r>
              <a:rPr lang="es-MX" i="1" dirty="0" smtClean="0">
                <a:solidFill>
                  <a:srgbClr val="521C78"/>
                </a:solidFill>
                <a:latin typeface="Segoe UI Light" panose="020B0502040204020203" pitchFamily="34" charset="0"/>
              </a:rPr>
              <a:t>Presencia de una enfermedad avanzada progresiva e incurable. </a:t>
            </a:r>
          </a:p>
          <a:p>
            <a:pPr marL="1200150" lvl="2" indent="-285750" algn="l">
              <a:buFont typeface="Arial" panose="020B0604020202020204" pitchFamily="34" charset="0"/>
              <a:buChar char="•"/>
            </a:pPr>
            <a:r>
              <a:rPr lang="es-MX" i="1" dirty="0" smtClean="0">
                <a:solidFill>
                  <a:srgbClr val="521C78"/>
                </a:solidFill>
                <a:latin typeface="Segoe UI Light" panose="020B0502040204020203" pitchFamily="34" charset="0"/>
              </a:rPr>
              <a:t>Falta de posibilidades razonables de respuesta a tratamiento especifico. </a:t>
            </a:r>
          </a:p>
          <a:p>
            <a:pPr marL="1200150" lvl="2" indent="-285750" algn="l">
              <a:buFont typeface="Arial" panose="020B0604020202020204" pitchFamily="34" charset="0"/>
              <a:buChar char="•"/>
            </a:pPr>
            <a:r>
              <a:rPr lang="es-MX" i="1" dirty="0" smtClean="0">
                <a:solidFill>
                  <a:srgbClr val="521C78"/>
                </a:solidFill>
                <a:latin typeface="Segoe UI Light" panose="020B0502040204020203" pitchFamily="34" charset="0"/>
              </a:rPr>
              <a:t>Presencia de numerosos problemas o síntomas intensos, múltiples, multifactoriales y cambiantes. </a:t>
            </a:r>
          </a:p>
          <a:p>
            <a:pPr marL="1200150" lvl="2" indent="-285750" algn="l">
              <a:buFont typeface="Arial" panose="020B0604020202020204" pitchFamily="34" charset="0"/>
              <a:buChar char="•"/>
            </a:pPr>
            <a:r>
              <a:rPr lang="es-MX" i="1" dirty="0" smtClean="0">
                <a:solidFill>
                  <a:srgbClr val="521C78"/>
                </a:solidFill>
                <a:latin typeface="Segoe UI Light" panose="020B0502040204020203" pitchFamily="34" charset="0"/>
              </a:rPr>
              <a:t>Gran impacto emocional en el paciente, en la familia y en los profesionales de la salud, relacionados con la presencia explícita o implícita de la muerte. </a:t>
            </a:r>
          </a:p>
          <a:p>
            <a:pPr marL="1200150" lvl="2" indent="-285750" algn="l">
              <a:buFont typeface="Arial" panose="020B0604020202020204" pitchFamily="34" charset="0"/>
              <a:buChar char="•"/>
            </a:pPr>
            <a:r>
              <a:rPr lang="es-MX" i="1" dirty="0" smtClean="0">
                <a:solidFill>
                  <a:srgbClr val="521C78"/>
                </a:solidFill>
                <a:latin typeface="Segoe UI Light" panose="020B0502040204020203" pitchFamily="34" charset="0"/>
              </a:rPr>
              <a:t>Pronostico de vida inferior a 6 meses </a:t>
            </a:r>
          </a:p>
          <a:p>
            <a:pPr marL="1200150" lvl="2" indent="-285750" algn="l">
              <a:buFont typeface="Arial" panose="020B0604020202020204" pitchFamily="34" charset="0"/>
              <a:buChar char="•"/>
            </a:pPr>
            <a:r>
              <a:rPr lang="es-MX" i="1" dirty="0" smtClean="0">
                <a:solidFill>
                  <a:srgbClr val="521C78"/>
                </a:solidFill>
                <a:latin typeface="Segoe UI Light" panose="020B0502040204020203" pitchFamily="34" charset="0"/>
              </a:rPr>
              <a:t>La situación compleja produce una gran demanda de atención y de soporte, a la que debemos responder adecuadamente. </a:t>
            </a:r>
          </a:p>
          <a:p>
            <a:pPr marL="1200150" lvl="2" indent="-285750" algn="l">
              <a:buFont typeface="Arial" panose="020B0604020202020204" pitchFamily="34" charset="0"/>
              <a:buChar char="•"/>
            </a:pPr>
            <a:r>
              <a:rPr lang="es-MX" i="1" dirty="0" smtClean="0">
                <a:solidFill>
                  <a:srgbClr val="521C78"/>
                </a:solidFill>
                <a:latin typeface="Segoe UI Light" panose="020B0502040204020203" pitchFamily="34" charset="0"/>
              </a:rPr>
              <a:t>Es fundamental no etiquetar como TERMINAL a un paciente potencialmente curable </a:t>
            </a:r>
            <a:endParaRPr lang="es-MX" i="1" dirty="0">
              <a:solidFill>
                <a:srgbClr val="521C78"/>
              </a:solidFill>
              <a:latin typeface="Segoe UI Light" panose="020B0502040204020203" pitchFamily="34" charset="0"/>
            </a:endParaRPr>
          </a:p>
        </p:txBody>
      </p:sp>
      <p:pic>
        <p:nvPicPr>
          <p:cNvPr id="8" name="Imagen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379" y="6089050"/>
            <a:ext cx="911216" cy="55682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61479681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6" name="Título 3"/>
          <p:cNvSpPr txBox="1">
            <a:spLocks/>
          </p:cNvSpPr>
          <p:nvPr/>
        </p:nvSpPr>
        <p:spPr bwMode="auto">
          <a:xfrm>
            <a:off x="140672" y="0"/>
            <a:ext cx="900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s-MX" sz="4000" b="1" dirty="0" smtClean="0">
                <a:solidFill>
                  <a:srgbClr val="521C78"/>
                </a:solidFill>
                <a:latin typeface="Segoe UI Light" panose="020B0502040204020203" pitchFamily="34" charset="0"/>
              </a:rPr>
              <a:t>Agonía</a:t>
            </a:r>
            <a:endParaRPr lang="es-MX" sz="4000" b="1" dirty="0">
              <a:solidFill>
                <a:srgbClr val="521C78"/>
              </a:solidFill>
              <a:latin typeface="Segoe UI Light" panose="020B0502040204020203" pitchFamily="34" charset="0"/>
            </a:endParaRPr>
          </a:p>
        </p:txBody>
      </p:sp>
      <p:sp>
        <p:nvSpPr>
          <p:cNvPr id="8" name="Marcador de contenido 2"/>
          <p:cNvSpPr txBox="1">
            <a:spLocks/>
          </p:cNvSpPr>
          <p:nvPr/>
        </p:nvSpPr>
        <p:spPr bwMode="auto">
          <a:xfrm>
            <a:off x="110899" y="896815"/>
            <a:ext cx="8642843" cy="49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62500" lnSpcReduction="20000"/>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just">
              <a:lnSpc>
                <a:spcPct val="120000"/>
              </a:lnSpc>
            </a:pPr>
            <a:r>
              <a:rPr lang="es-MX" sz="2600" dirty="0" smtClean="0">
                <a:solidFill>
                  <a:srgbClr val="521C78"/>
                </a:solidFill>
                <a:latin typeface="Segoe UI Light" panose="020B0502040204020203" pitchFamily="34" charset="0"/>
              </a:rPr>
              <a:t>Esta etapa final de la enfermedad terminal, viene marcada por un deterioro muy importante del estado general, indicador de una muerte inminente (horas, pocos días); durante esta etapa pueden existir total o parcialmente los síntomas previos o bien aparecer otros nuevos, entre los que destacan el deterioro de la conciencia que puede llegar al coma, desorientación, confusión y a veces agitación psicomotriz, trastornos respiratorios con respiración irregular y aparición de respiración </a:t>
            </a:r>
            <a:r>
              <a:rPr lang="es-MX" sz="2600" dirty="0" err="1" smtClean="0">
                <a:solidFill>
                  <a:srgbClr val="521C78"/>
                </a:solidFill>
                <a:latin typeface="Segoe UI Light" panose="020B0502040204020203" pitchFamily="34" charset="0"/>
              </a:rPr>
              <a:t>estedorosa</a:t>
            </a:r>
            <a:r>
              <a:rPr lang="es-MX" sz="2600" dirty="0" smtClean="0">
                <a:solidFill>
                  <a:srgbClr val="521C78"/>
                </a:solidFill>
                <a:latin typeface="Segoe UI Light" panose="020B0502040204020203" pitchFamily="34" charset="0"/>
              </a:rPr>
              <a:t> por acumulo de secreciones, fiebre dada la elevada frecuencia de infecciones como causa de muerte en los pacientes con cáncer, dificultad extrema o incapacidad para la ingesta, ansiedad, depresión, miedo y retención urinaria (sobre todo si toma psicotrópicos) que puede ser causa de agitación en estos pacientes. </a:t>
            </a:r>
          </a:p>
          <a:p>
            <a:pPr lvl="1" algn="just">
              <a:lnSpc>
                <a:spcPct val="120000"/>
              </a:lnSpc>
            </a:pPr>
            <a:r>
              <a:rPr lang="es-MX" sz="2600" dirty="0" smtClean="0">
                <a:solidFill>
                  <a:srgbClr val="521C78"/>
                </a:solidFill>
                <a:latin typeface="Segoe UI Light" panose="020B0502040204020203" pitchFamily="34" charset="0"/>
              </a:rPr>
              <a:t>En el concepto de los cuidados paliativos del bien morir, se toma en cuenta el cumplimiento de los cinco derechos propuestos por el Consejo Europeo para la persona que agoniza: </a:t>
            </a:r>
          </a:p>
          <a:p>
            <a:pPr marL="1371600" lvl="2" indent="-457200" algn="just">
              <a:lnSpc>
                <a:spcPct val="120000"/>
              </a:lnSpc>
              <a:buFont typeface="Arial" panose="020B0604020202020204" pitchFamily="34" charset="0"/>
              <a:buChar char="•"/>
            </a:pPr>
            <a:r>
              <a:rPr lang="es-MX" sz="2600" dirty="0" smtClean="0">
                <a:solidFill>
                  <a:srgbClr val="521C78"/>
                </a:solidFill>
                <a:latin typeface="Segoe UI Light" panose="020B0502040204020203" pitchFamily="34" charset="0"/>
              </a:rPr>
              <a:t>Derecho a la libertad </a:t>
            </a:r>
          </a:p>
          <a:p>
            <a:pPr marL="1371600" lvl="2" indent="-457200" algn="just">
              <a:lnSpc>
                <a:spcPct val="120000"/>
              </a:lnSpc>
              <a:buFont typeface="Arial" panose="020B0604020202020204" pitchFamily="34" charset="0"/>
              <a:buChar char="•"/>
            </a:pPr>
            <a:r>
              <a:rPr lang="es-MX" sz="2600" dirty="0" smtClean="0">
                <a:solidFill>
                  <a:srgbClr val="521C78"/>
                </a:solidFill>
                <a:latin typeface="Segoe UI Light" panose="020B0502040204020203" pitchFamily="34" charset="0"/>
              </a:rPr>
              <a:t>Derecho a la dignidad </a:t>
            </a:r>
          </a:p>
          <a:p>
            <a:pPr marL="1371600" lvl="2" indent="-457200" algn="just">
              <a:lnSpc>
                <a:spcPct val="120000"/>
              </a:lnSpc>
              <a:buFont typeface="Arial" panose="020B0604020202020204" pitchFamily="34" charset="0"/>
              <a:buChar char="•"/>
            </a:pPr>
            <a:r>
              <a:rPr lang="es-MX" sz="2600" dirty="0" smtClean="0">
                <a:solidFill>
                  <a:srgbClr val="521C78"/>
                </a:solidFill>
                <a:latin typeface="Segoe UI Light" panose="020B0502040204020203" pitchFamily="34" charset="0"/>
              </a:rPr>
              <a:t>Derecho a la integridad personal </a:t>
            </a:r>
          </a:p>
          <a:p>
            <a:pPr marL="1371600" lvl="2" indent="-457200" algn="just">
              <a:lnSpc>
                <a:spcPct val="120000"/>
              </a:lnSpc>
              <a:buFont typeface="Arial" panose="020B0604020202020204" pitchFamily="34" charset="0"/>
              <a:buChar char="•"/>
            </a:pPr>
            <a:r>
              <a:rPr lang="es-MX" sz="2600" dirty="0" smtClean="0">
                <a:solidFill>
                  <a:srgbClr val="521C78"/>
                </a:solidFill>
                <a:latin typeface="Segoe UI Light" panose="020B0502040204020203" pitchFamily="34" charset="0"/>
              </a:rPr>
              <a:t>Derecho a estar informado </a:t>
            </a:r>
          </a:p>
          <a:p>
            <a:pPr marL="1371600" lvl="2" indent="-457200" algn="just">
              <a:lnSpc>
                <a:spcPct val="120000"/>
              </a:lnSpc>
              <a:buFont typeface="Arial" panose="020B0604020202020204" pitchFamily="34" charset="0"/>
              <a:buChar char="•"/>
            </a:pPr>
            <a:r>
              <a:rPr lang="es-MX" sz="2600" dirty="0" smtClean="0">
                <a:solidFill>
                  <a:srgbClr val="521C78"/>
                </a:solidFill>
                <a:latin typeface="Segoe UI Light" panose="020B0502040204020203" pitchFamily="34" charset="0"/>
              </a:rPr>
              <a:t>Derecho a recibir el tratamiento adecuado y no sufrir. </a:t>
            </a:r>
            <a:endParaRPr lang="es-MX" sz="2600" dirty="0">
              <a:solidFill>
                <a:srgbClr val="521C78"/>
              </a:solidFill>
              <a:latin typeface="Segoe UI Light" panose="020B0502040204020203" pitchFamily="34" charset="0"/>
            </a:endParaRPr>
          </a:p>
        </p:txBody>
      </p:sp>
      <p:pic>
        <p:nvPicPr>
          <p:cNvPr id="7" name="Imagen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379" y="6089050"/>
            <a:ext cx="911216" cy="55682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25554070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6" name="Título 3"/>
          <p:cNvSpPr txBox="1">
            <a:spLocks/>
          </p:cNvSpPr>
          <p:nvPr/>
        </p:nvSpPr>
        <p:spPr bwMode="auto">
          <a:xfrm>
            <a:off x="140672" y="0"/>
            <a:ext cx="900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s-MX" sz="4000" b="1" dirty="0" smtClean="0">
                <a:solidFill>
                  <a:srgbClr val="521C78"/>
                </a:solidFill>
                <a:latin typeface="Segoe UI Light" panose="020B0502040204020203" pitchFamily="34" charset="0"/>
              </a:rPr>
              <a:t>Muerte</a:t>
            </a:r>
            <a:endParaRPr lang="es-MX" sz="4000" b="1" dirty="0">
              <a:solidFill>
                <a:srgbClr val="521C78"/>
              </a:solidFill>
              <a:latin typeface="Segoe UI Light" panose="020B0502040204020203" pitchFamily="34" charset="0"/>
            </a:endParaRPr>
          </a:p>
        </p:txBody>
      </p:sp>
      <p:sp>
        <p:nvSpPr>
          <p:cNvPr id="7" name="Marcador de contenido 2"/>
          <p:cNvSpPr txBox="1">
            <a:spLocks/>
          </p:cNvSpPr>
          <p:nvPr/>
        </p:nvSpPr>
        <p:spPr bwMode="auto">
          <a:xfrm>
            <a:off x="637243" y="1043108"/>
            <a:ext cx="7883769"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r>
              <a:rPr lang="es-MX" sz="1800" dirty="0" smtClean="0">
                <a:solidFill>
                  <a:srgbClr val="521C78"/>
                </a:solidFill>
                <a:latin typeface="Segoe UI Light" panose="020B0502040204020203" pitchFamily="34" charset="0"/>
              </a:rPr>
              <a:t>La muerte es la ausencia de vida, los elementos que hacen referencia a este hecho varía según la perspectiva; por ejemplo </a:t>
            </a:r>
          </a:p>
          <a:p>
            <a:pPr marL="1200150" lvl="2" indent="-285750" algn="l">
              <a:buFont typeface="Arial" panose="020B0604020202020204" pitchFamily="34" charset="0"/>
              <a:buChar char="•"/>
            </a:pPr>
            <a:r>
              <a:rPr lang="es-MX" b="1" dirty="0" smtClean="0">
                <a:solidFill>
                  <a:srgbClr val="521C78"/>
                </a:solidFill>
                <a:latin typeface="Segoe UI Light" panose="020B0502040204020203" pitchFamily="34" charset="0"/>
              </a:rPr>
              <a:t>Punto de vista biológico</a:t>
            </a:r>
            <a:r>
              <a:rPr lang="es-MX" dirty="0" smtClean="0">
                <a:solidFill>
                  <a:srgbClr val="521C78"/>
                </a:solidFill>
                <a:latin typeface="Segoe UI Light" panose="020B0502040204020203" pitchFamily="34" charset="0"/>
              </a:rPr>
              <a:t>.- Es la cesión de funciones del cerebro, corazón, pulmones e hígado. </a:t>
            </a:r>
          </a:p>
          <a:p>
            <a:pPr marL="1200150" lvl="2" indent="-285750" algn="l">
              <a:buFont typeface="Arial" panose="020B0604020202020204" pitchFamily="34" charset="0"/>
              <a:buChar char="•"/>
            </a:pPr>
            <a:r>
              <a:rPr lang="es-MX" b="1" dirty="0" smtClean="0">
                <a:solidFill>
                  <a:srgbClr val="521C78"/>
                </a:solidFill>
                <a:latin typeface="Segoe UI Light" panose="020B0502040204020203" pitchFamily="34" charset="0"/>
              </a:rPr>
              <a:t>Punto de vista psicológico</a:t>
            </a:r>
            <a:r>
              <a:rPr lang="es-MX" dirty="0" smtClean="0">
                <a:solidFill>
                  <a:srgbClr val="521C78"/>
                </a:solidFill>
                <a:latin typeface="Segoe UI Light" panose="020B0502040204020203" pitchFamily="34" charset="0"/>
              </a:rPr>
              <a:t>.- Es la cesión de interacciones con el medio ambiente. </a:t>
            </a:r>
          </a:p>
          <a:p>
            <a:pPr marL="1200150" lvl="2" indent="-285750" algn="l">
              <a:buFont typeface="Arial" panose="020B0604020202020204" pitchFamily="34" charset="0"/>
              <a:buChar char="•"/>
            </a:pPr>
            <a:r>
              <a:rPr lang="es-MX" b="1" dirty="0" smtClean="0">
                <a:solidFill>
                  <a:srgbClr val="521C78"/>
                </a:solidFill>
                <a:latin typeface="Segoe UI Light" panose="020B0502040204020203" pitchFamily="34" charset="0"/>
              </a:rPr>
              <a:t>Punto de vista espiritual</a:t>
            </a:r>
            <a:r>
              <a:rPr lang="es-MX" dirty="0" smtClean="0">
                <a:solidFill>
                  <a:srgbClr val="521C78"/>
                </a:solidFill>
                <a:latin typeface="Segoe UI Light" panose="020B0502040204020203" pitchFamily="34" charset="0"/>
              </a:rPr>
              <a:t>.- Es la división de cuerpo, alma y espíritu. </a:t>
            </a:r>
          </a:p>
          <a:p>
            <a:pPr marL="1200150" lvl="2" indent="-285750" algn="l">
              <a:buFont typeface="Arial" panose="020B0604020202020204" pitchFamily="34" charset="0"/>
              <a:buChar char="•"/>
            </a:pPr>
            <a:r>
              <a:rPr lang="es-MX" b="1" dirty="0" smtClean="0">
                <a:solidFill>
                  <a:srgbClr val="521C78"/>
                </a:solidFill>
                <a:latin typeface="Segoe UI Light" panose="020B0502040204020203" pitchFamily="34" charset="0"/>
              </a:rPr>
              <a:t>Punto de vista social</a:t>
            </a:r>
            <a:r>
              <a:rPr lang="es-MX" dirty="0" smtClean="0">
                <a:solidFill>
                  <a:srgbClr val="521C78"/>
                </a:solidFill>
                <a:latin typeface="Segoe UI Light" panose="020B0502040204020203" pitchFamily="34" charset="0"/>
              </a:rPr>
              <a:t>.- Es la cesión de relaciones sociales </a:t>
            </a:r>
          </a:p>
          <a:p>
            <a:pPr marL="1200150" lvl="2" indent="-285750" algn="l">
              <a:buFont typeface="Arial" panose="020B0604020202020204" pitchFamily="34" charset="0"/>
              <a:buChar char="•"/>
            </a:pPr>
            <a:r>
              <a:rPr lang="es-MX" b="1" dirty="0" smtClean="0">
                <a:solidFill>
                  <a:srgbClr val="521C78"/>
                </a:solidFill>
                <a:latin typeface="Segoe UI Light" panose="020B0502040204020203" pitchFamily="34" charset="0"/>
              </a:rPr>
              <a:t>Punto de vista legal</a:t>
            </a:r>
            <a:r>
              <a:rPr lang="es-MX" dirty="0" smtClean="0">
                <a:solidFill>
                  <a:srgbClr val="521C78"/>
                </a:solidFill>
                <a:latin typeface="Segoe UI Light" panose="020B0502040204020203" pitchFamily="34" charset="0"/>
              </a:rPr>
              <a:t>.- Cesión de funciones del cerebro </a:t>
            </a:r>
            <a:endParaRPr lang="es-MX" dirty="0">
              <a:solidFill>
                <a:srgbClr val="521C78"/>
              </a:solidFill>
              <a:latin typeface="Segoe UI Light" panose="020B0502040204020203" pitchFamily="34" charset="0"/>
            </a:endParaRPr>
          </a:p>
        </p:txBody>
      </p:sp>
      <p:pic>
        <p:nvPicPr>
          <p:cNvPr id="8" name="Imagen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379" y="6089050"/>
            <a:ext cx="911216" cy="55682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407372381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6" name="Título 3"/>
          <p:cNvSpPr txBox="1">
            <a:spLocks/>
          </p:cNvSpPr>
          <p:nvPr/>
        </p:nvSpPr>
        <p:spPr bwMode="auto">
          <a:xfrm>
            <a:off x="140672" y="0"/>
            <a:ext cx="900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s-MX" sz="4000" b="1" dirty="0" smtClean="0">
                <a:solidFill>
                  <a:srgbClr val="521C78"/>
                </a:solidFill>
                <a:latin typeface="Segoe UI Light" panose="020B0502040204020203" pitchFamily="34" charset="0"/>
              </a:rPr>
              <a:t>Duelo</a:t>
            </a:r>
            <a:endParaRPr lang="es-MX" sz="4000" b="1" dirty="0">
              <a:solidFill>
                <a:srgbClr val="521C78"/>
              </a:solidFill>
              <a:latin typeface="Segoe UI Light" panose="020B0502040204020203" pitchFamily="34" charset="0"/>
            </a:endParaRPr>
          </a:p>
        </p:txBody>
      </p:sp>
      <p:sp>
        <p:nvSpPr>
          <p:cNvPr id="8" name="Marcador de contenido 2"/>
          <p:cNvSpPr txBox="1">
            <a:spLocks/>
          </p:cNvSpPr>
          <p:nvPr/>
        </p:nvSpPr>
        <p:spPr bwMode="auto">
          <a:xfrm>
            <a:off x="592012" y="1095443"/>
            <a:ext cx="7971692"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r>
              <a:rPr lang="es-MX" dirty="0" smtClean="0">
                <a:solidFill>
                  <a:srgbClr val="521C78"/>
                </a:solidFill>
                <a:latin typeface="Segoe UI Light" panose="020B0502040204020203" pitchFamily="34" charset="0"/>
              </a:rPr>
              <a:t>El duelo es el estado de pensamiento, sentimiento y actividad que se produce como consecuencia de la PÉRDIDA de una persona o cosa amada asociándose a síntomas físicos y emocionales. La PÉRDIDA es psicológicamente traumática en la misma medida que una herida o quemadura, por lo cual siempre es DOLOROSA. Necesita un tiempo y un proceso para volver al equilibrio normal que es lo que constituye el DUELO. </a:t>
            </a:r>
          </a:p>
          <a:p>
            <a:pPr lvl="1" algn="l"/>
            <a:r>
              <a:rPr lang="es-MX" dirty="0" smtClean="0">
                <a:solidFill>
                  <a:srgbClr val="521C78"/>
                </a:solidFill>
                <a:latin typeface="Segoe UI Light" panose="020B0502040204020203" pitchFamily="34" charset="0"/>
              </a:rPr>
              <a:t>Hay cuatro fases secuenciales del Proceso de duelo </a:t>
            </a:r>
          </a:p>
          <a:p>
            <a:pPr marL="1200150" lvl="2" indent="-285750" algn="l">
              <a:buFont typeface="Arial" panose="020B0604020202020204" pitchFamily="34" charset="0"/>
              <a:buChar char="•"/>
            </a:pPr>
            <a:r>
              <a:rPr lang="es-MX" dirty="0" smtClean="0">
                <a:solidFill>
                  <a:srgbClr val="521C78"/>
                </a:solidFill>
                <a:latin typeface="Segoe UI Light" panose="020B0502040204020203" pitchFamily="34" charset="0"/>
              </a:rPr>
              <a:t>Experimentar pena y dolor. </a:t>
            </a:r>
          </a:p>
          <a:p>
            <a:pPr marL="1200150" lvl="2" indent="-285750" algn="l">
              <a:buFont typeface="Arial" panose="020B0604020202020204" pitchFamily="34" charset="0"/>
              <a:buChar char="•"/>
            </a:pPr>
            <a:r>
              <a:rPr lang="es-MX" dirty="0" smtClean="0">
                <a:solidFill>
                  <a:srgbClr val="521C78"/>
                </a:solidFill>
                <a:latin typeface="Segoe UI Light" panose="020B0502040204020203" pitchFamily="34" charset="0"/>
              </a:rPr>
              <a:t>Sentir miedo, ira, culpabilidad y resentimiento. </a:t>
            </a:r>
          </a:p>
          <a:p>
            <a:pPr marL="1200150" lvl="2" indent="-285750" algn="l">
              <a:buFont typeface="Arial" panose="020B0604020202020204" pitchFamily="34" charset="0"/>
              <a:buChar char="•"/>
            </a:pPr>
            <a:r>
              <a:rPr lang="es-MX" dirty="0" smtClean="0">
                <a:solidFill>
                  <a:srgbClr val="521C78"/>
                </a:solidFill>
                <a:latin typeface="Segoe UI Light" panose="020B0502040204020203" pitchFamily="34" charset="0"/>
              </a:rPr>
              <a:t>Experimentar apatía, tristeza y desinterés. </a:t>
            </a:r>
          </a:p>
          <a:p>
            <a:pPr marL="1200150" lvl="2" indent="-285750" algn="l">
              <a:buFont typeface="Arial" panose="020B0604020202020204" pitchFamily="34" charset="0"/>
              <a:buChar char="•"/>
            </a:pPr>
            <a:r>
              <a:rPr lang="es-MX" dirty="0" smtClean="0">
                <a:solidFill>
                  <a:srgbClr val="521C78"/>
                </a:solidFill>
                <a:latin typeface="Segoe UI Light" panose="020B0502040204020203" pitchFamily="34" charset="0"/>
              </a:rPr>
              <a:t>Reaparición de la esperanza y reconducción de la vida </a:t>
            </a:r>
            <a:endParaRPr lang="es-MX" dirty="0">
              <a:solidFill>
                <a:srgbClr val="521C78"/>
              </a:solidFill>
              <a:latin typeface="Segoe UI Light" panose="020B0502040204020203" pitchFamily="34" charset="0"/>
            </a:endParaRPr>
          </a:p>
        </p:txBody>
      </p:sp>
      <p:pic>
        <p:nvPicPr>
          <p:cNvPr id="7" name="Imagen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379" y="6089050"/>
            <a:ext cx="911216" cy="55682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7636531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Título 1"/>
          <p:cNvSpPr txBox="1">
            <a:spLocks/>
          </p:cNvSpPr>
          <p:nvPr/>
        </p:nvSpPr>
        <p:spPr bwMode="auto">
          <a:xfrm>
            <a:off x="140674" y="52752"/>
            <a:ext cx="90000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s-MX" altLang="es-MX" sz="4000" dirty="0" smtClean="0">
                <a:solidFill>
                  <a:srgbClr val="521C78"/>
                </a:solidFill>
                <a:latin typeface="Segoe UI Light" panose="020B0502040204020203" pitchFamily="34" charset="0"/>
              </a:rPr>
              <a:t>¿Quién es el </a:t>
            </a:r>
            <a:r>
              <a:rPr lang="es-MX" altLang="es-MX" sz="4000" b="1" dirty="0" smtClean="0">
                <a:solidFill>
                  <a:srgbClr val="521C78"/>
                </a:solidFill>
                <a:latin typeface="Segoe UI Light" panose="020B0502040204020203" pitchFamily="34" charset="0"/>
              </a:rPr>
              <a:t>paciente</a:t>
            </a:r>
            <a:r>
              <a:rPr lang="es-MX" altLang="es-MX" sz="4000" dirty="0" smtClean="0">
                <a:solidFill>
                  <a:srgbClr val="521C78"/>
                </a:solidFill>
                <a:latin typeface="Segoe UI Light" panose="020B0502040204020203" pitchFamily="34" charset="0"/>
              </a:rPr>
              <a:t>?</a:t>
            </a:r>
          </a:p>
        </p:txBody>
      </p:sp>
      <p:sp>
        <p:nvSpPr>
          <p:cNvPr id="5" name="177 CuadroTexto"/>
          <p:cNvSpPr txBox="1"/>
          <p:nvPr/>
        </p:nvSpPr>
        <p:spPr>
          <a:xfrm>
            <a:off x="422032" y="1462185"/>
            <a:ext cx="8321980" cy="3652282"/>
          </a:xfrm>
          <a:prstGeom prst="rect">
            <a:avLst/>
          </a:prstGeom>
          <a:noFill/>
        </p:spPr>
        <p:txBody>
          <a:bodyPr wrap="square" rtlCol="0" anchor="ctr" anchorCtr="1">
            <a:spAutoFit/>
          </a:bodyPr>
          <a:lstStyle/>
          <a:p>
            <a:pPr marL="3175" algn="just">
              <a:lnSpc>
                <a:spcPct val="90000"/>
              </a:lnSpc>
              <a:spcBef>
                <a:spcPts val="1000"/>
              </a:spcBef>
            </a:pPr>
            <a:r>
              <a:rPr lang="es-MX" sz="2000" dirty="0" smtClean="0">
                <a:solidFill>
                  <a:srgbClr val="400080"/>
                </a:solidFill>
                <a:latin typeface="Segoe UI Light" panose="020B0502040204020203" pitchFamily="34" charset="0"/>
              </a:rPr>
              <a:t>El </a:t>
            </a:r>
            <a:r>
              <a:rPr lang="es-MX" sz="2000" dirty="0">
                <a:solidFill>
                  <a:srgbClr val="400080"/>
                </a:solidFill>
                <a:latin typeface="Segoe UI Light" panose="020B0502040204020203" pitchFamily="34" charset="0"/>
              </a:rPr>
              <a:t>paciente se define como la persona que presenta un desequilibrio en el proceso de salud – enfermedad (sea consciente o no) y se encuentra en una situación, poli-sintomática y con múltiples causas de sufrimiento integral</a:t>
            </a:r>
            <a:r>
              <a:rPr lang="es-MX" sz="2000" dirty="0" smtClean="0">
                <a:solidFill>
                  <a:srgbClr val="400080"/>
                </a:solidFill>
                <a:latin typeface="Segoe UI Light" panose="020B0502040204020203" pitchFamily="34" charset="0"/>
              </a:rPr>
              <a:t>.</a:t>
            </a:r>
          </a:p>
          <a:p>
            <a:pPr marL="3175" algn="just">
              <a:lnSpc>
                <a:spcPct val="90000"/>
              </a:lnSpc>
              <a:spcBef>
                <a:spcPts val="1000"/>
              </a:spcBef>
            </a:pPr>
            <a:r>
              <a:rPr lang="es-MX" sz="2000" dirty="0" smtClean="0">
                <a:solidFill>
                  <a:srgbClr val="400080"/>
                </a:solidFill>
                <a:latin typeface="Segoe UI Light" panose="020B0502040204020203" pitchFamily="34" charset="0"/>
              </a:rPr>
              <a:t> </a:t>
            </a:r>
            <a:endParaRPr lang="es-MX" sz="2000" dirty="0">
              <a:solidFill>
                <a:srgbClr val="400080"/>
              </a:solidFill>
              <a:latin typeface="Segoe UI Light" panose="020B0502040204020203" pitchFamily="34" charset="0"/>
            </a:endParaRPr>
          </a:p>
          <a:p>
            <a:pPr marL="3175" algn="just">
              <a:lnSpc>
                <a:spcPct val="90000"/>
              </a:lnSpc>
              <a:spcBef>
                <a:spcPts val="1000"/>
              </a:spcBef>
            </a:pPr>
            <a:r>
              <a:rPr lang="es-MX" sz="2000" dirty="0">
                <a:solidFill>
                  <a:srgbClr val="400080"/>
                </a:solidFill>
                <a:latin typeface="Segoe UI Light" panose="020B0502040204020203" pitchFamily="34" charset="0"/>
              </a:rPr>
              <a:t>Es la situación de “dolor total” </a:t>
            </a:r>
            <a:r>
              <a:rPr lang="es-MX" sz="2000" dirty="0" smtClean="0">
                <a:solidFill>
                  <a:srgbClr val="400080"/>
                </a:solidFill>
                <a:latin typeface="Segoe UI Light" panose="020B0502040204020203" pitchFamily="34" charset="0"/>
              </a:rPr>
              <a:t>(como </a:t>
            </a:r>
            <a:r>
              <a:rPr lang="es-MX" sz="2000" dirty="0">
                <a:solidFill>
                  <a:srgbClr val="400080"/>
                </a:solidFill>
                <a:latin typeface="Segoe UI Light" panose="020B0502040204020203" pitchFamily="34" charset="0"/>
              </a:rPr>
              <a:t>lo define la </a:t>
            </a:r>
            <a:r>
              <a:rPr lang="es-MX" sz="2000" dirty="0" smtClean="0">
                <a:solidFill>
                  <a:srgbClr val="400080"/>
                </a:solidFill>
                <a:latin typeface="Segoe UI Light" panose="020B0502040204020203" pitchFamily="34" charset="0"/>
              </a:rPr>
              <a:t>OMS), que </a:t>
            </a:r>
            <a:r>
              <a:rPr lang="es-MX" sz="2000" dirty="0">
                <a:solidFill>
                  <a:srgbClr val="400080"/>
                </a:solidFill>
                <a:latin typeface="Segoe UI Light" panose="020B0502040204020203" pitchFamily="34" charset="0"/>
              </a:rPr>
              <a:t>vive el paciente y su familia como una verdadera catástrofe: todas las certezas y seguridades de ayer; hoy han desaparecido</a:t>
            </a:r>
            <a:r>
              <a:rPr lang="es-MX" sz="2000" dirty="0" smtClean="0">
                <a:solidFill>
                  <a:srgbClr val="400080"/>
                </a:solidFill>
                <a:latin typeface="Segoe UI Light" panose="020B0502040204020203" pitchFamily="34" charset="0"/>
              </a:rPr>
              <a:t>.</a:t>
            </a:r>
          </a:p>
          <a:p>
            <a:pPr marL="3175" algn="just">
              <a:lnSpc>
                <a:spcPct val="90000"/>
              </a:lnSpc>
              <a:spcBef>
                <a:spcPts val="1000"/>
              </a:spcBef>
            </a:pPr>
            <a:endParaRPr lang="es-MX" sz="2000" dirty="0">
              <a:solidFill>
                <a:srgbClr val="400080"/>
              </a:solidFill>
              <a:latin typeface="Segoe UI Light" panose="020B0502040204020203" pitchFamily="34" charset="0"/>
            </a:endParaRPr>
          </a:p>
          <a:p>
            <a:pPr marL="3175" algn="just">
              <a:lnSpc>
                <a:spcPct val="90000"/>
              </a:lnSpc>
              <a:spcBef>
                <a:spcPts val="1000"/>
              </a:spcBef>
            </a:pPr>
            <a:r>
              <a:rPr lang="es-MX" sz="2000" dirty="0">
                <a:solidFill>
                  <a:srgbClr val="400080"/>
                </a:solidFill>
                <a:latin typeface="Segoe UI Light" panose="020B0502040204020203" pitchFamily="34" charset="0"/>
              </a:rPr>
              <a:t> Sanz Ortiz expresa: “Cuando la persona enferma, lo hace de forma integral, no en parcelas ni a plazos. Todos los componentes del ser humano quedan alterados y cada uno de ellos demanda sus propias </a:t>
            </a:r>
            <a:r>
              <a:rPr lang="es-MX" sz="2000" dirty="0" smtClean="0">
                <a:solidFill>
                  <a:srgbClr val="400080"/>
                </a:solidFill>
                <a:latin typeface="Segoe UI Light" panose="020B0502040204020203" pitchFamily="34" charset="0"/>
              </a:rPr>
              <a:t>necesidades”.</a:t>
            </a:r>
            <a:endParaRPr lang="es-MX" sz="2000" dirty="0">
              <a:solidFill>
                <a:srgbClr val="400080"/>
              </a:solidFill>
              <a:latin typeface="Segoe UI Light" panose="020B0502040204020203" pitchFamily="34" charset="0"/>
            </a:endParaRPr>
          </a:p>
        </p:txBody>
      </p:sp>
      <p:pic>
        <p:nvPicPr>
          <p:cNvPr id="6" name="Imagen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379" y="6089050"/>
            <a:ext cx="911216" cy="55682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16219369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Título 1"/>
          <p:cNvSpPr txBox="1">
            <a:spLocks/>
          </p:cNvSpPr>
          <p:nvPr/>
        </p:nvSpPr>
        <p:spPr bwMode="auto">
          <a:xfrm>
            <a:off x="140674" y="52752"/>
            <a:ext cx="90000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s-MX" altLang="es-MX" sz="4000" dirty="0" smtClean="0">
                <a:solidFill>
                  <a:srgbClr val="521C78"/>
                </a:solidFill>
                <a:latin typeface="Segoe UI Light" panose="020B0502040204020203" pitchFamily="34" charset="0"/>
              </a:rPr>
              <a:t>Dolor total</a:t>
            </a:r>
          </a:p>
        </p:txBody>
      </p:sp>
      <p:sp>
        <p:nvSpPr>
          <p:cNvPr id="6" name="Rectángulo redondeado 5"/>
          <p:cNvSpPr/>
          <p:nvPr/>
        </p:nvSpPr>
        <p:spPr>
          <a:xfrm>
            <a:off x="866775" y="1879600"/>
            <a:ext cx="7553325" cy="3216275"/>
          </a:xfrm>
          <a:prstGeom prst="roundRect">
            <a:avLst>
              <a:gd name="adj" fmla="val 4656"/>
            </a:avLst>
          </a:prstGeom>
          <a:noFill/>
          <a:ln>
            <a:solidFill>
              <a:srgbClr val="521C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pSp>
        <p:nvGrpSpPr>
          <p:cNvPr id="7" name="Grupo 6"/>
          <p:cNvGrpSpPr>
            <a:grpSpLocks/>
          </p:cNvGrpSpPr>
          <p:nvPr/>
        </p:nvGrpSpPr>
        <p:grpSpPr bwMode="auto">
          <a:xfrm>
            <a:off x="3295650" y="2409825"/>
            <a:ext cx="1606550" cy="2066925"/>
            <a:chOff x="2329962" y="1505459"/>
            <a:chExt cx="2242038" cy="2273818"/>
          </a:xfrm>
        </p:grpSpPr>
        <p:sp>
          <p:nvSpPr>
            <p:cNvPr id="8" name="Rectángulo redondeado 7"/>
            <p:cNvSpPr/>
            <p:nvPr/>
          </p:nvSpPr>
          <p:spPr>
            <a:xfrm>
              <a:off x="2329962" y="1521177"/>
              <a:ext cx="2242038" cy="2258100"/>
            </a:xfrm>
            <a:prstGeom prst="roundRect">
              <a:avLst>
                <a:gd name="adj" fmla="val 6898"/>
              </a:avLst>
            </a:prstGeom>
            <a:solidFill>
              <a:srgbClr val="521C7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9" name="CuadroTexto 8"/>
            <p:cNvSpPr txBox="1"/>
            <p:nvPr/>
          </p:nvSpPr>
          <p:spPr>
            <a:xfrm>
              <a:off x="2478398" y="1505459"/>
              <a:ext cx="1947382" cy="277679"/>
            </a:xfrm>
            <a:prstGeom prst="rect">
              <a:avLst/>
            </a:prstGeom>
            <a:noFill/>
          </p:spPr>
          <p:txBody>
            <a:bodyPr>
              <a:spAutoFit/>
            </a:bodyPr>
            <a:lstStyle/>
            <a:p>
              <a:pPr algn="ctr">
                <a:defRPr/>
              </a:pPr>
              <a:r>
                <a:rPr lang="es-MX" sz="1200" b="1" i="1" dirty="0">
                  <a:solidFill>
                    <a:srgbClr val="521C78"/>
                  </a:solidFill>
                  <a:effectLst>
                    <a:outerShdw blurRad="38100" dist="38100" dir="2700000" algn="tl">
                      <a:srgbClr val="000000">
                        <a:alpha val="43137"/>
                      </a:srgbClr>
                    </a:outerShdw>
                  </a:effectLst>
                  <a:latin typeface="+mj-lt"/>
                </a:rPr>
                <a:t>MEDIO AMBIENTE</a:t>
              </a:r>
            </a:p>
          </p:txBody>
        </p:sp>
      </p:grpSp>
      <p:grpSp>
        <p:nvGrpSpPr>
          <p:cNvPr id="10" name="Grupo 9"/>
          <p:cNvGrpSpPr>
            <a:grpSpLocks/>
          </p:cNvGrpSpPr>
          <p:nvPr/>
        </p:nvGrpSpPr>
        <p:grpSpPr bwMode="auto">
          <a:xfrm>
            <a:off x="820738" y="3022600"/>
            <a:ext cx="7502525" cy="1711325"/>
            <a:chOff x="821177" y="2866911"/>
            <a:chExt cx="7501645" cy="2061320"/>
          </a:xfrm>
        </p:grpSpPr>
        <p:grpSp>
          <p:nvGrpSpPr>
            <p:cNvPr id="11" name="Grupo 17"/>
            <p:cNvGrpSpPr>
              <a:grpSpLocks/>
            </p:cNvGrpSpPr>
            <p:nvPr/>
          </p:nvGrpSpPr>
          <p:grpSpPr bwMode="auto">
            <a:xfrm>
              <a:off x="867209" y="2866911"/>
              <a:ext cx="6971482" cy="1157886"/>
              <a:chOff x="202307" y="2343036"/>
              <a:chExt cx="6971482" cy="1157886"/>
            </a:xfrm>
          </p:grpSpPr>
          <p:grpSp>
            <p:nvGrpSpPr>
              <p:cNvPr id="44" name="Grupo 18"/>
              <p:cNvGrpSpPr>
                <a:grpSpLocks/>
              </p:cNvGrpSpPr>
              <p:nvPr/>
            </p:nvGrpSpPr>
            <p:grpSpPr bwMode="auto">
              <a:xfrm>
                <a:off x="202307" y="2343036"/>
                <a:ext cx="6971482" cy="1157886"/>
                <a:chOff x="1014073" y="2426744"/>
                <a:chExt cx="7056604" cy="1050211"/>
              </a:xfrm>
            </p:grpSpPr>
            <p:sp>
              <p:nvSpPr>
                <p:cNvPr id="46" name="Rectángulo 45"/>
                <p:cNvSpPr/>
                <p:nvPr/>
              </p:nvSpPr>
              <p:spPr>
                <a:xfrm>
                  <a:off x="1014073" y="2426744"/>
                  <a:ext cx="6336805" cy="1051017"/>
                </a:xfrm>
                <a:prstGeom prst="rect">
                  <a:avLst/>
                </a:prstGeom>
                <a:solidFill>
                  <a:srgbClr val="521C7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7" name="Pentágono 46"/>
                <p:cNvSpPr/>
                <p:nvPr/>
              </p:nvSpPr>
              <p:spPr>
                <a:xfrm>
                  <a:off x="7350878" y="2426744"/>
                  <a:ext cx="719799" cy="1051017"/>
                </a:xfrm>
                <a:prstGeom prst="homePlate">
                  <a:avLst/>
                </a:prstGeom>
                <a:solidFill>
                  <a:srgbClr val="521C7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pSp>
          <p:sp>
            <p:nvSpPr>
              <p:cNvPr id="45" name="CuadroTexto 44"/>
              <p:cNvSpPr txBox="1"/>
              <p:nvPr/>
            </p:nvSpPr>
            <p:spPr>
              <a:xfrm>
                <a:off x="954694" y="2696788"/>
                <a:ext cx="750800" cy="279177"/>
              </a:xfrm>
              <a:prstGeom prst="rect">
                <a:avLst/>
              </a:prstGeom>
              <a:noFill/>
            </p:spPr>
            <p:txBody>
              <a:bodyPr wrap="none">
                <a:spAutoFit/>
              </a:bodyPr>
              <a:lstStyle/>
              <a:p>
                <a:pPr>
                  <a:defRPr/>
                </a:pPr>
                <a:r>
                  <a:rPr lang="es-MX" sz="1200" b="1" i="1" dirty="0">
                    <a:solidFill>
                      <a:srgbClr val="521C78"/>
                    </a:solidFill>
                    <a:effectLst>
                      <a:outerShdw blurRad="38100" dist="38100" dir="2700000" algn="tl">
                        <a:srgbClr val="000000">
                          <a:alpha val="43137"/>
                        </a:srgbClr>
                      </a:outerShdw>
                    </a:effectLst>
                    <a:latin typeface="+mj-lt"/>
                  </a:rPr>
                  <a:t>HISTORIA</a:t>
                </a:r>
              </a:p>
            </p:txBody>
          </p:sp>
        </p:grpSp>
        <p:grpSp>
          <p:nvGrpSpPr>
            <p:cNvPr id="12" name="Grupo 22"/>
            <p:cNvGrpSpPr>
              <a:grpSpLocks/>
            </p:cNvGrpSpPr>
            <p:nvPr/>
          </p:nvGrpSpPr>
          <p:grpSpPr bwMode="auto">
            <a:xfrm>
              <a:off x="821177" y="4636579"/>
              <a:ext cx="7501645" cy="291652"/>
              <a:chOff x="156275" y="4112704"/>
              <a:chExt cx="7501645" cy="291652"/>
            </a:xfrm>
          </p:grpSpPr>
          <p:sp>
            <p:nvSpPr>
              <p:cNvPr id="13" name="CuadroTexto 12"/>
              <p:cNvSpPr txBox="1"/>
              <p:nvPr/>
            </p:nvSpPr>
            <p:spPr>
              <a:xfrm>
                <a:off x="1568984" y="4125179"/>
                <a:ext cx="338097" cy="279177"/>
              </a:xfrm>
              <a:prstGeom prst="rect">
                <a:avLst/>
              </a:prstGeom>
              <a:noFill/>
            </p:spPr>
            <p:txBody>
              <a:bodyPr wrap="none">
                <a:spAutoFit/>
              </a:bodyPr>
              <a:lstStyle/>
              <a:p>
                <a:pPr>
                  <a:defRPr/>
                </a:pPr>
                <a:r>
                  <a:rPr lang="es-MX" sz="1200" b="1" i="1" dirty="0">
                    <a:solidFill>
                      <a:srgbClr val="521C78"/>
                    </a:solidFill>
                    <a:effectLst>
                      <a:outerShdw blurRad="38100" dist="38100" dir="2700000" algn="tl">
                        <a:srgbClr val="000000">
                          <a:alpha val="43137"/>
                        </a:srgbClr>
                      </a:outerShdw>
                    </a:effectLst>
                    <a:latin typeface="+mj-lt"/>
                  </a:rPr>
                  <a:t>30</a:t>
                </a:r>
              </a:p>
            </p:txBody>
          </p:sp>
          <p:sp>
            <p:nvSpPr>
              <p:cNvPr id="14" name="CuadroTexto 13"/>
              <p:cNvSpPr txBox="1"/>
              <p:nvPr/>
            </p:nvSpPr>
            <p:spPr>
              <a:xfrm>
                <a:off x="1089616" y="4125179"/>
                <a:ext cx="338097" cy="279177"/>
              </a:xfrm>
              <a:prstGeom prst="rect">
                <a:avLst/>
              </a:prstGeom>
              <a:noFill/>
            </p:spPr>
            <p:txBody>
              <a:bodyPr wrap="none">
                <a:spAutoFit/>
              </a:bodyPr>
              <a:lstStyle/>
              <a:p>
                <a:pPr>
                  <a:defRPr/>
                </a:pPr>
                <a:r>
                  <a:rPr lang="es-MX" sz="1200" b="1" i="1" dirty="0">
                    <a:solidFill>
                      <a:srgbClr val="521C78"/>
                    </a:solidFill>
                    <a:effectLst>
                      <a:outerShdw blurRad="38100" dist="38100" dir="2700000" algn="tl">
                        <a:srgbClr val="000000">
                          <a:alpha val="43137"/>
                        </a:srgbClr>
                      </a:outerShdw>
                    </a:effectLst>
                    <a:latin typeface="+mj-lt"/>
                  </a:rPr>
                  <a:t>25</a:t>
                </a:r>
              </a:p>
            </p:txBody>
          </p:sp>
          <p:sp>
            <p:nvSpPr>
              <p:cNvPr id="15" name="CuadroTexto 14"/>
              <p:cNvSpPr txBox="1"/>
              <p:nvPr/>
            </p:nvSpPr>
            <p:spPr>
              <a:xfrm>
                <a:off x="2048353" y="4125179"/>
                <a:ext cx="338097" cy="279177"/>
              </a:xfrm>
              <a:prstGeom prst="rect">
                <a:avLst/>
              </a:prstGeom>
              <a:noFill/>
            </p:spPr>
            <p:txBody>
              <a:bodyPr wrap="none">
                <a:spAutoFit/>
              </a:bodyPr>
              <a:lstStyle/>
              <a:p>
                <a:pPr>
                  <a:defRPr/>
                </a:pPr>
                <a:r>
                  <a:rPr lang="es-MX" sz="1200" b="1" i="1" dirty="0">
                    <a:solidFill>
                      <a:srgbClr val="521C78"/>
                    </a:solidFill>
                    <a:effectLst>
                      <a:outerShdw blurRad="38100" dist="38100" dir="2700000" algn="tl">
                        <a:srgbClr val="000000">
                          <a:alpha val="43137"/>
                        </a:srgbClr>
                      </a:outerShdw>
                    </a:effectLst>
                    <a:latin typeface="+mj-lt"/>
                  </a:rPr>
                  <a:t>35</a:t>
                </a:r>
              </a:p>
            </p:txBody>
          </p:sp>
          <p:sp>
            <p:nvSpPr>
              <p:cNvPr id="16" name="CuadroTexto 15"/>
              <p:cNvSpPr txBox="1"/>
              <p:nvPr/>
            </p:nvSpPr>
            <p:spPr>
              <a:xfrm>
                <a:off x="2527722" y="4125179"/>
                <a:ext cx="338097" cy="279177"/>
              </a:xfrm>
              <a:prstGeom prst="rect">
                <a:avLst/>
              </a:prstGeom>
              <a:noFill/>
            </p:spPr>
            <p:txBody>
              <a:bodyPr wrap="none">
                <a:spAutoFit/>
              </a:bodyPr>
              <a:lstStyle/>
              <a:p>
                <a:pPr>
                  <a:defRPr/>
                </a:pPr>
                <a:r>
                  <a:rPr lang="es-MX" sz="1200" b="1" i="1" dirty="0">
                    <a:solidFill>
                      <a:srgbClr val="521C78"/>
                    </a:solidFill>
                    <a:effectLst>
                      <a:outerShdw blurRad="38100" dist="38100" dir="2700000" algn="tl">
                        <a:srgbClr val="000000">
                          <a:alpha val="43137"/>
                        </a:srgbClr>
                      </a:outerShdw>
                    </a:effectLst>
                    <a:latin typeface="+mj-lt"/>
                  </a:rPr>
                  <a:t>40</a:t>
                </a:r>
              </a:p>
            </p:txBody>
          </p:sp>
          <p:sp>
            <p:nvSpPr>
              <p:cNvPr id="17" name="CuadroTexto 16"/>
              <p:cNvSpPr txBox="1"/>
              <p:nvPr/>
            </p:nvSpPr>
            <p:spPr>
              <a:xfrm>
                <a:off x="3007091" y="4125179"/>
                <a:ext cx="338097" cy="279177"/>
              </a:xfrm>
              <a:prstGeom prst="rect">
                <a:avLst/>
              </a:prstGeom>
              <a:noFill/>
            </p:spPr>
            <p:txBody>
              <a:bodyPr wrap="none">
                <a:spAutoFit/>
              </a:bodyPr>
              <a:lstStyle/>
              <a:p>
                <a:pPr>
                  <a:defRPr/>
                </a:pPr>
                <a:r>
                  <a:rPr lang="es-MX" sz="1200" b="1" i="1" dirty="0">
                    <a:solidFill>
                      <a:srgbClr val="521C78"/>
                    </a:solidFill>
                    <a:effectLst>
                      <a:outerShdw blurRad="38100" dist="38100" dir="2700000" algn="tl">
                        <a:srgbClr val="000000">
                          <a:alpha val="43137"/>
                        </a:srgbClr>
                      </a:outerShdw>
                    </a:effectLst>
                    <a:latin typeface="+mj-lt"/>
                  </a:rPr>
                  <a:t>45</a:t>
                </a:r>
              </a:p>
            </p:txBody>
          </p:sp>
          <p:sp>
            <p:nvSpPr>
              <p:cNvPr id="18" name="CuadroTexto 17"/>
              <p:cNvSpPr txBox="1"/>
              <p:nvPr/>
            </p:nvSpPr>
            <p:spPr>
              <a:xfrm>
                <a:off x="3486459" y="4125179"/>
                <a:ext cx="338097" cy="279177"/>
              </a:xfrm>
              <a:prstGeom prst="rect">
                <a:avLst/>
              </a:prstGeom>
              <a:noFill/>
            </p:spPr>
            <p:txBody>
              <a:bodyPr wrap="none">
                <a:spAutoFit/>
              </a:bodyPr>
              <a:lstStyle/>
              <a:p>
                <a:pPr>
                  <a:defRPr/>
                </a:pPr>
                <a:r>
                  <a:rPr lang="es-MX" sz="1200" b="1" i="1" dirty="0">
                    <a:solidFill>
                      <a:srgbClr val="521C78"/>
                    </a:solidFill>
                    <a:effectLst>
                      <a:outerShdw blurRad="38100" dist="38100" dir="2700000" algn="tl">
                        <a:srgbClr val="000000">
                          <a:alpha val="43137"/>
                        </a:srgbClr>
                      </a:outerShdw>
                    </a:effectLst>
                    <a:latin typeface="+mj-lt"/>
                  </a:rPr>
                  <a:t>50</a:t>
                </a:r>
              </a:p>
            </p:txBody>
          </p:sp>
          <p:sp>
            <p:nvSpPr>
              <p:cNvPr id="19" name="CuadroTexto 18"/>
              <p:cNvSpPr txBox="1"/>
              <p:nvPr/>
            </p:nvSpPr>
            <p:spPr>
              <a:xfrm>
                <a:off x="3964240" y="4125179"/>
                <a:ext cx="339685" cy="279177"/>
              </a:xfrm>
              <a:prstGeom prst="rect">
                <a:avLst/>
              </a:prstGeom>
              <a:noFill/>
            </p:spPr>
            <p:txBody>
              <a:bodyPr wrap="none">
                <a:spAutoFit/>
              </a:bodyPr>
              <a:lstStyle/>
              <a:p>
                <a:pPr>
                  <a:defRPr/>
                </a:pPr>
                <a:r>
                  <a:rPr lang="es-MX" sz="1200" b="1" i="1" dirty="0">
                    <a:solidFill>
                      <a:srgbClr val="521C78"/>
                    </a:solidFill>
                    <a:effectLst>
                      <a:outerShdw blurRad="38100" dist="38100" dir="2700000" algn="tl">
                        <a:srgbClr val="000000">
                          <a:alpha val="43137"/>
                        </a:srgbClr>
                      </a:outerShdw>
                    </a:effectLst>
                    <a:latin typeface="+mj-lt"/>
                  </a:rPr>
                  <a:t>55</a:t>
                </a:r>
              </a:p>
            </p:txBody>
          </p:sp>
          <p:sp>
            <p:nvSpPr>
              <p:cNvPr id="20" name="CuadroTexto 19"/>
              <p:cNvSpPr txBox="1"/>
              <p:nvPr/>
            </p:nvSpPr>
            <p:spPr>
              <a:xfrm>
                <a:off x="4443609" y="4125179"/>
                <a:ext cx="339685" cy="279177"/>
              </a:xfrm>
              <a:prstGeom prst="rect">
                <a:avLst/>
              </a:prstGeom>
              <a:noFill/>
            </p:spPr>
            <p:txBody>
              <a:bodyPr wrap="none">
                <a:spAutoFit/>
              </a:bodyPr>
              <a:lstStyle/>
              <a:p>
                <a:pPr>
                  <a:defRPr/>
                </a:pPr>
                <a:r>
                  <a:rPr lang="es-MX" sz="1200" b="1" i="1" dirty="0">
                    <a:solidFill>
                      <a:srgbClr val="521C78"/>
                    </a:solidFill>
                    <a:effectLst>
                      <a:outerShdw blurRad="38100" dist="38100" dir="2700000" algn="tl">
                        <a:srgbClr val="000000">
                          <a:alpha val="43137"/>
                        </a:srgbClr>
                      </a:outerShdw>
                    </a:effectLst>
                    <a:latin typeface="+mj-lt"/>
                  </a:rPr>
                  <a:t>60</a:t>
                </a:r>
              </a:p>
            </p:txBody>
          </p:sp>
          <p:sp>
            <p:nvSpPr>
              <p:cNvPr id="21" name="CuadroTexto 20"/>
              <p:cNvSpPr txBox="1"/>
              <p:nvPr/>
            </p:nvSpPr>
            <p:spPr>
              <a:xfrm>
                <a:off x="4922978" y="4125179"/>
                <a:ext cx="339685" cy="279177"/>
              </a:xfrm>
              <a:prstGeom prst="rect">
                <a:avLst/>
              </a:prstGeom>
              <a:noFill/>
            </p:spPr>
            <p:txBody>
              <a:bodyPr wrap="none">
                <a:spAutoFit/>
              </a:bodyPr>
              <a:lstStyle/>
              <a:p>
                <a:pPr>
                  <a:defRPr/>
                </a:pPr>
                <a:r>
                  <a:rPr lang="es-MX" sz="1200" b="1" i="1" dirty="0">
                    <a:solidFill>
                      <a:srgbClr val="521C78"/>
                    </a:solidFill>
                    <a:effectLst>
                      <a:outerShdw blurRad="38100" dist="38100" dir="2700000" algn="tl">
                        <a:srgbClr val="000000">
                          <a:alpha val="43137"/>
                        </a:srgbClr>
                      </a:outerShdw>
                    </a:effectLst>
                    <a:latin typeface="+mj-lt"/>
                  </a:rPr>
                  <a:t>65</a:t>
                </a:r>
              </a:p>
            </p:txBody>
          </p:sp>
          <p:sp>
            <p:nvSpPr>
              <p:cNvPr id="22" name="CuadroTexto 21"/>
              <p:cNvSpPr txBox="1"/>
              <p:nvPr/>
            </p:nvSpPr>
            <p:spPr>
              <a:xfrm>
                <a:off x="5402347" y="4125179"/>
                <a:ext cx="338098" cy="279177"/>
              </a:xfrm>
              <a:prstGeom prst="rect">
                <a:avLst/>
              </a:prstGeom>
              <a:noFill/>
            </p:spPr>
            <p:txBody>
              <a:bodyPr wrap="none">
                <a:spAutoFit/>
              </a:bodyPr>
              <a:lstStyle/>
              <a:p>
                <a:pPr>
                  <a:defRPr/>
                </a:pPr>
                <a:r>
                  <a:rPr lang="es-MX" sz="1200" b="1" i="1" dirty="0">
                    <a:solidFill>
                      <a:srgbClr val="521C78"/>
                    </a:solidFill>
                    <a:effectLst>
                      <a:outerShdw blurRad="38100" dist="38100" dir="2700000" algn="tl">
                        <a:srgbClr val="000000">
                          <a:alpha val="43137"/>
                        </a:srgbClr>
                      </a:outerShdw>
                    </a:effectLst>
                    <a:latin typeface="+mj-lt"/>
                  </a:rPr>
                  <a:t>70</a:t>
                </a:r>
              </a:p>
            </p:txBody>
          </p:sp>
          <p:sp>
            <p:nvSpPr>
              <p:cNvPr id="23" name="CuadroTexto 22"/>
              <p:cNvSpPr txBox="1"/>
              <p:nvPr/>
            </p:nvSpPr>
            <p:spPr>
              <a:xfrm>
                <a:off x="5881715" y="4125179"/>
                <a:ext cx="338098" cy="279177"/>
              </a:xfrm>
              <a:prstGeom prst="rect">
                <a:avLst/>
              </a:prstGeom>
              <a:noFill/>
            </p:spPr>
            <p:txBody>
              <a:bodyPr wrap="none">
                <a:spAutoFit/>
              </a:bodyPr>
              <a:lstStyle/>
              <a:p>
                <a:pPr>
                  <a:defRPr/>
                </a:pPr>
                <a:r>
                  <a:rPr lang="es-MX" sz="1200" b="1" i="1" dirty="0">
                    <a:solidFill>
                      <a:srgbClr val="521C78"/>
                    </a:solidFill>
                    <a:effectLst>
                      <a:outerShdw blurRad="38100" dist="38100" dir="2700000" algn="tl">
                        <a:srgbClr val="000000">
                          <a:alpha val="43137"/>
                        </a:srgbClr>
                      </a:outerShdw>
                    </a:effectLst>
                    <a:latin typeface="+mj-lt"/>
                  </a:rPr>
                  <a:t>75</a:t>
                </a:r>
              </a:p>
            </p:txBody>
          </p:sp>
          <p:sp>
            <p:nvSpPr>
              <p:cNvPr id="24" name="CuadroTexto 23"/>
              <p:cNvSpPr txBox="1"/>
              <p:nvPr/>
            </p:nvSpPr>
            <p:spPr>
              <a:xfrm>
                <a:off x="6361084" y="4125179"/>
                <a:ext cx="338098" cy="279177"/>
              </a:xfrm>
              <a:prstGeom prst="rect">
                <a:avLst/>
              </a:prstGeom>
              <a:noFill/>
            </p:spPr>
            <p:txBody>
              <a:bodyPr wrap="none">
                <a:spAutoFit/>
              </a:bodyPr>
              <a:lstStyle/>
              <a:p>
                <a:pPr>
                  <a:defRPr/>
                </a:pPr>
                <a:r>
                  <a:rPr lang="es-MX" sz="1200" b="1" i="1" dirty="0">
                    <a:solidFill>
                      <a:srgbClr val="521C78"/>
                    </a:solidFill>
                    <a:effectLst>
                      <a:outerShdw blurRad="38100" dist="38100" dir="2700000" algn="tl">
                        <a:srgbClr val="000000">
                          <a:alpha val="43137"/>
                        </a:srgbClr>
                      </a:outerShdw>
                    </a:effectLst>
                    <a:latin typeface="+mj-lt"/>
                  </a:rPr>
                  <a:t>80</a:t>
                </a:r>
              </a:p>
            </p:txBody>
          </p:sp>
          <p:cxnSp>
            <p:nvCxnSpPr>
              <p:cNvPr id="25" name="Conector recto 24"/>
              <p:cNvCxnSpPr/>
              <p:nvPr/>
            </p:nvCxnSpPr>
            <p:spPr>
              <a:xfrm>
                <a:off x="1391205" y="4266680"/>
                <a:ext cx="215875" cy="0"/>
              </a:xfrm>
              <a:prstGeom prst="line">
                <a:avLst/>
              </a:prstGeom>
              <a:ln w="19050">
                <a:solidFill>
                  <a:srgbClr val="521C78"/>
                </a:solidFill>
                <a:prstDash val="sysDash"/>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870574" y="4266680"/>
                <a:ext cx="215875" cy="0"/>
              </a:xfrm>
              <a:prstGeom prst="line">
                <a:avLst/>
              </a:prstGeom>
              <a:ln w="19050">
                <a:solidFill>
                  <a:srgbClr val="521C78"/>
                </a:solidFill>
                <a:prstDash val="sysDash"/>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2348355" y="4266680"/>
                <a:ext cx="217462" cy="0"/>
              </a:xfrm>
              <a:prstGeom prst="line">
                <a:avLst/>
              </a:prstGeom>
              <a:ln w="19050">
                <a:solidFill>
                  <a:srgbClr val="521C78"/>
                </a:solidFill>
                <a:prstDash val="sysDash"/>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2827724" y="4266680"/>
                <a:ext cx="215875" cy="0"/>
              </a:xfrm>
              <a:prstGeom prst="line">
                <a:avLst/>
              </a:prstGeom>
              <a:ln w="19050">
                <a:solidFill>
                  <a:srgbClr val="521C78"/>
                </a:solidFill>
                <a:prstDash val="sysDash"/>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3307092" y="4266680"/>
                <a:ext cx="215875" cy="0"/>
              </a:xfrm>
              <a:prstGeom prst="line">
                <a:avLst/>
              </a:prstGeom>
              <a:ln w="19050">
                <a:solidFill>
                  <a:srgbClr val="521C78"/>
                </a:solidFill>
                <a:prstDash val="sysDash"/>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3786461" y="4266680"/>
                <a:ext cx="215875" cy="0"/>
              </a:xfrm>
              <a:prstGeom prst="line">
                <a:avLst/>
              </a:prstGeom>
              <a:ln w="19050">
                <a:solidFill>
                  <a:srgbClr val="521C78"/>
                </a:solidFill>
                <a:prstDash val="sysDash"/>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4265830" y="4266680"/>
                <a:ext cx="215875" cy="0"/>
              </a:xfrm>
              <a:prstGeom prst="line">
                <a:avLst/>
              </a:prstGeom>
              <a:ln w="19050">
                <a:solidFill>
                  <a:srgbClr val="521C78"/>
                </a:solidFill>
                <a:prstDash val="sysDash"/>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4745199" y="4266680"/>
                <a:ext cx="215875" cy="0"/>
              </a:xfrm>
              <a:prstGeom prst="line">
                <a:avLst/>
              </a:prstGeom>
              <a:ln w="19050">
                <a:solidFill>
                  <a:srgbClr val="521C78"/>
                </a:solidFill>
                <a:prstDash val="sysDash"/>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5224567" y="4266680"/>
                <a:ext cx="215875" cy="0"/>
              </a:xfrm>
              <a:prstGeom prst="line">
                <a:avLst/>
              </a:prstGeom>
              <a:ln w="19050">
                <a:solidFill>
                  <a:srgbClr val="521C78"/>
                </a:solidFill>
                <a:prstDash val="sysDash"/>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5703936" y="4266680"/>
                <a:ext cx="215875" cy="0"/>
              </a:xfrm>
              <a:prstGeom prst="line">
                <a:avLst/>
              </a:prstGeom>
              <a:ln w="19050">
                <a:solidFill>
                  <a:srgbClr val="521C78"/>
                </a:solidFill>
                <a:prstDash val="sysDash"/>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6183305" y="4266680"/>
                <a:ext cx="215875" cy="0"/>
              </a:xfrm>
              <a:prstGeom prst="line">
                <a:avLst/>
              </a:prstGeom>
              <a:ln w="19050">
                <a:solidFill>
                  <a:srgbClr val="521C78"/>
                </a:solidFill>
                <a:prstDash val="sysDash"/>
              </a:ln>
            </p:spPr>
            <p:style>
              <a:lnRef idx="1">
                <a:schemeClr val="accent1"/>
              </a:lnRef>
              <a:fillRef idx="0">
                <a:schemeClr val="accent1"/>
              </a:fillRef>
              <a:effectRef idx="0">
                <a:schemeClr val="accent1"/>
              </a:effectRef>
              <a:fontRef idx="minor">
                <a:schemeClr val="tx1"/>
              </a:fontRef>
            </p:style>
          </p:cxnSp>
          <p:sp>
            <p:nvSpPr>
              <p:cNvPr id="36" name="CuadroTexto 35"/>
              <p:cNvSpPr txBox="1"/>
              <p:nvPr/>
            </p:nvSpPr>
            <p:spPr>
              <a:xfrm>
                <a:off x="610247" y="4125179"/>
                <a:ext cx="338097" cy="279177"/>
              </a:xfrm>
              <a:prstGeom prst="rect">
                <a:avLst/>
              </a:prstGeom>
              <a:noFill/>
            </p:spPr>
            <p:txBody>
              <a:bodyPr wrap="none">
                <a:spAutoFit/>
              </a:bodyPr>
              <a:lstStyle/>
              <a:p>
                <a:pPr>
                  <a:defRPr/>
                </a:pPr>
                <a:r>
                  <a:rPr lang="es-MX" sz="1200" b="1" i="1" dirty="0">
                    <a:solidFill>
                      <a:srgbClr val="521C78"/>
                    </a:solidFill>
                    <a:effectLst>
                      <a:outerShdw blurRad="38100" dist="38100" dir="2700000" algn="tl">
                        <a:srgbClr val="000000">
                          <a:alpha val="43137"/>
                        </a:srgbClr>
                      </a:outerShdw>
                    </a:effectLst>
                    <a:latin typeface="+mj-lt"/>
                  </a:rPr>
                  <a:t>20</a:t>
                </a:r>
              </a:p>
            </p:txBody>
          </p:sp>
          <p:cxnSp>
            <p:nvCxnSpPr>
              <p:cNvPr id="37" name="Conector recto 36"/>
              <p:cNvCxnSpPr/>
              <p:nvPr/>
            </p:nvCxnSpPr>
            <p:spPr>
              <a:xfrm>
                <a:off x="911836" y="4266680"/>
                <a:ext cx="215875" cy="0"/>
              </a:xfrm>
              <a:prstGeom prst="line">
                <a:avLst/>
              </a:prstGeom>
              <a:ln w="19050">
                <a:solidFill>
                  <a:srgbClr val="521C78"/>
                </a:solidFill>
                <a:prstDash val="sysDash"/>
              </a:ln>
            </p:spPr>
            <p:style>
              <a:lnRef idx="1">
                <a:schemeClr val="accent1"/>
              </a:lnRef>
              <a:fillRef idx="0">
                <a:schemeClr val="accent1"/>
              </a:fillRef>
              <a:effectRef idx="0">
                <a:schemeClr val="accent1"/>
              </a:effectRef>
              <a:fontRef idx="minor">
                <a:schemeClr val="tx1"/>
              </a:fontRef>
            </p:style>
          </p:cxnSp>
          <p:sp>
            <p:nvSpPr>
              <p:cNvPr id="38" name="CuadroTexto 37"/>
              <p:cNvSpPr txBox="1"/>
              <p:nvPr/>
            </p:nvSpPr>
            <p:spPr>
              <a:xfrm>
                <a:off x="6840453" y="4125179"/>
                <a:ext cx="338098" cy="279177"/>
              </a:xfrm>
              <a:prstGeom prst="rect">
                <a:avLst/>
              </a:prstGeom>
              <a:noFill/>
            </p:spPr>
            <p:txBody>
              <a:bodyPr wrap="none">
                <a:spAutoFit/>
              </a:bodyPr>
              <a:lstStyle/>
              <a:p>
                <a:pPr>
                  <a:defRPr/>
                </a:pPr>
                <a:r>
                  <a:rPr lang="es-MX" sz="1200" b="1" i="1" dirty="0">
                    <a:solidFill>
                      <a:srgbClr val="521C78"/>
                    </a:solidFill>
                    <a:effectLst>
                      <a:outerShdw blurRad="38100" dist="38100" dir="2700000" algn="tl">
                        <a:srgbClr val="000000">
                          <a:alpha val="43137"/>
                        </a:srgbClr>
                      </a:outerShdw>
                    </a:effectLst>
                    <a:latin typeface="+mj-lt"/>
                  </a:rPr>
                  <a:t>85</a:t>
                </a:r>
              </a:p>
            </p:txBody>
          </p:sp>
          <p:cxnSp>
            <p:nvCxnSpPr>
              <p:cNvPr id="39" name="Conector recto 38"/>
              <p:cNvCxnSpPr/>
              <p:nvPr/>
            </p:nvCxnSpPr>
            <p:spPr>
              <a:xfrm>
                <a:off x="6661087" y="4266680"/>
                <a:ext cx="217461" cy="0"/>
              </a:xfrm>
              <a:prstGeom prst="line">
                <a:avLst/>
              </a:prstGeom>
              <a:ln w="19050">
                <a:solidFill>
                  <a:srgbClr val="521C78"/>
                </a:solidFill>
                <a:prstDash val="sysDash"/>
              </a:ln>
            </p:spPr>
            <p:style>
              <a:lnRef idx="1">
                <a:schemeClr val="accent1"/>
              </a:lnRef>
              <a:fillRef idx="0">
                <a:schemeClr val="accent1"/>
              </a:fillRef>
              <a:effectRef idx="0">
                <a:schemeClr val="accent1"/>
              </a:effectRef>
              <a:fontRef idx="minor">
                <a:schemeClr val="tx1"/>
              </a:fontRef>
            </p:style>
          </p:cxnSp>
          <p:sp>
            <p:nvSpPr>
              <p:cNvPr id="40" name="CuadroTexto 39"/>
              <p:cNvSpPr txBox="1"/>
              <p:nvPr/>
            </p:nvSpPr>
            <p:spPr>
              <a:xfrm>
                <a:off x="7319822" y="4125179"/>
                <a:ext cx="338098" cy="279177"/>
              </a:xfrm>
              <a:prstGeom prst="rect">
                <a:avLst/>
              </a:prstGeom>
              <a:noFill/>
            </p:spPr>
            <p:txBody>
              <a:bodyPr wrap="none">
                <a:spAutoFit/>
              </a:bodyPr>
              <a:lstStyle/>
              <a:p>
                <a:pPr>
                  <a:defRPr/>
                </a:pPr>
                <a:r>
                  <a:rPr lang="es-MX" sz="1200" b="1" i="1" dirty="0">
                    <a:solidFill>
                      <a:srgbClr val="521C78"/>
                    </a:solidFill>
                    <a:effectLst>
                      <a:outerShdw blurRad="38100" dist="38100" dir="2700000" algn="tl">
                        <a:srgbClr val="000000">
                          <a:alpha val="43137"/>
                        </a:srgbClr>
                      </a:outerShdw>
                    </a:effectLst>
                    <a:latin typeface="+mj-lt"/>
                  </a:rPr>
                  <a:t>90</a:t>
                </a:r>
              </a:p>
            </p:txBody>
          </p:sp>
          <p:cxnSp>
            <p:nvCxnSpPr>
              <p:cNvPr id="41" name="Conector recto 40"/>
              <p:cNvCxnSpPr/>
              <p:nvPr/>
            </p:nvCxnSpPr>
            <p:spPr>
              <a:xfrm>
                <a:off x="7140456" y="4266680"/>
                <a:ext cx="215875" cy="0"/>
              </a:xfrm>
              <a:prstGeom prst="line">
                <a:avLst/>
              </a:prstGeom>
              <a:ln w="19050">
                <a:solidFill>
                  <a:srgbClr val="521C78"/>
                </a:solidFill>
                <a:prstDash val="sysDash"/>
              </a:ln>
            </p:spPr>
            <p:style>
              <a:lnRef idx="1">
                <a:schemeClr val="accent1"/>
              </a:lnRef>
              <a:fillRef idx="0">
                <a:schemeClr val="accent1"/>
              </a:fillRef>
              <a:effectRef idx="0">
                <a:schemeClr val="accent1"/>
              </a:effectRef>
              <a:fontRef idx="minor">
                <a:schemeClr val="tx1"/>
              </a:fontRef>
            </p:style>
          </p:cxnSp>
          <p:sp>
            <p:nvSpPr>
              <p:cNvPr id="42" name="CuadroTexto 41"/>
              <p:cNvSpPr txBox="1"/>
              <p:nvPr/>
            </p:nvSpPr>
            <p:spPr>
              <a:xfrm>
                <a:off x="156275" y="4111795"/>
                <a:ext cx="338097" cy="279177"/>
              </a:xfrm>
              <a:prstGeom prst="rect">
                <a:avLst/>
              </a:prstGeom>
              <a:noFill/>
            </p:spPr>
            <p:txBody>
              <a:bodyPr wrap="none">
                <a:spAutoFit/>
              </a:bodyPr>
              <a:lstStyle/>
              <a:p>
                <a:pPr>
                  <a:defRPr/>
                </a:pPr>
                <a:r>
                  <a:rPr lang="es-MX" sz="1200" b="1" i="1" dirty="0">
                    <a:solidFill>
                      <a:srgbClr val="521C78"/>
                    </a:solidFill>
                    <a:effectLst>
                      <a:outerShdw blurRad="38100" dist="38100" dir="2700000" algn="tl">
                        <a:srgbClr val="000000">
                          <a:alpha val="43137"/>
                        </a:srgbClr>
                      </a:outerShdw>
                    </a:effectLst>
                    <a:latin typeface="+mj-lt"/>
                  </a:rPr>
                  <a:t>15</a:t>
                </a:r>
              </a:p>
            </p:txBody>
          </p:sp>
          <p:cxnSp>
            <p:nvCxnSpPr>
              <p:cNvPr id="43" name="Conector recto 42"/>
              <p:cNvCxnSpPr/>
              <p:nvPr/>
            </p:nvCxnSpPr>
            <p:spPr>
              <a:xfrm>
                <a:off x="457865" y="4249471"/>
                <a:ext cx="215875" cy="0"/>
              </a:xfrm>
              <a:prstGeom prst="line">
                <a:avLst/>
              </a:prstGeom>
              <a:ln w="19050">
                <a:solidFill>
                  <a:srgbClr val="521C78"/>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48" name="Grupo 47"/>
          <p:cNvGrpSpPr>
            <a:grpSpLocks/>
          </p:cNvGrpSpPr>
          <p:nvPr/>
        </p:nvGrpSpPr>
        <p:grpSpPr bwMode="auto">
          <a:xfrm>
            <a:off x="3321050" y="2800350"/>
            <a:ext cx="1581150" cy="1255713"/>
            <a:chOff x="2321169" y="1837513"/>
            <a:chExt cx="2250831" cy="1788027"/>
          </a:xfrm>
        </p:grpSpPr>
        <p:sp>
          <p:nvSpPr>
            <p:cNvPr id="49" name="CuadroTexto 48"/>
            <p:cNvSpPr txBox="1"/>
            <p:nvPr/>
          </p:nvSpPr>
          <p:spPr>
            <a:xfrm>
              <a:off x="2838680" y="1837513"/>
              <a:ext cx="1247449" cy="393321"/>
            </a:xfrm>
            <a:prstGeom prst="rect">
              <a:avLst/>
            </a:prstGeom>
            <a:noFill/>
          </p:spPr>
          <p:txBody>
            <a:bodyPr>
              <a:spAutoFit/>
            </a:bodyPr>
            <a:lstStyle/>
            <a:p>
              <a:pPr algn="ctr">
                <a:defRPr/>
              </a:pPr>
              <a:r>
                <a:rPr lang="es-MX" sz="1200" b="1" i="1" dirty="0">
                  <a:solidFill>
                    <a:srgbClr val="521C78"/>
                  </a:solidFill>
                  <a:effectLst>
                    <a:outerShdw blurRad="38100" dist="38100" dir="2700000" algn="tl">
                      <a:srgbClr val="000000">
                        <a:alpha val="43137"/>
                      </a:srgbClr>
                    </a:outerShdw>
                  </a:effectLst>
                  <a:latin typeface="+mj-lt"/>
                </a:rPr>
                <a:t>CONTEXTO</a:t>
              </a:r>
            </a:p>
          </p:txBody>
        </p:sp>
        <p:grpSp>
          <p:nvGrpSpPr>
            <p:cNvPr id="50" name="Grupo 57"/>
            <p:cNvGrpSpPr>
              <a:grpSpLocks/>
            </p:cNvGrpSpPr>
            <p:nvPr/>
          </p:nvGrpSpPr>
          <p:grpSpPr bwMode="auto">
            <a:xfrm>
              <a:off x="2393023" y="2343535"/>
              <a:ext cx="2142622" cy="1282005"/>
              <a:chOff x="1471101" y="2276470"/>
              <a:chExt cx="2321168" cy="1388834"/>
            </a:xfrm>
          </p:grpSpPr>
          <p:pic>
            <p:nvPicPr>
              <p:cNvPr id="52" name="Imagen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1101" y="2282676"/>
                <a:ext cx="2321168" cy="138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CuadroTexto 52"/>
              <p:cNvSpPr txBox="1"/>
              <p:nvPr/>
            </p:nvSpPr>
            <p:spPr>
              <a:xfrm>
                <a:off x="2392119" y="2276819"/>
                <a:ext cx="494534" cy="276718"/>
              </a:xfrm>
              <a:prstGeom prst="rect">
                <a:avLst/>
              </a:prstGeom>
              <a:noFill/>
            </p:spPr>
            <p:txBody>
              <a:bodyPr wrap="none">
                <a:spAutoFit/>
              </a:bodyPr>
              <a:lstStyle/>
              <a:p>
                <a:pPr>
                  <a:defRPr/>
                </a:pPr>
                <a:r>
                  <a:rPr lang="es-MX" sz="1200" b="1" i="1" dirty="0">
                    <a:solidFill>
                      <a:schemeClr val="bg1"/>
                    </a:solidFill>
                    <a:effectLst>
                      <a:outerShdw blurRad="38100" dist="38100" dir="2700000" algn="tl">
                        <a:srgbClr val="000000">
                          <a:alpha val="43137"/>
                        </a:srgbClr>
                      </a:outerShdw>
                    </a:effectLst>
                    <a:latin typeface="+mj-lt"/>
                  </a:rPr>
                  <a:t>físico</a:t>
                </a:r>
              </a:p>
            </p:txBody>
          </p:sp>
          <p:sp>
            <p:nvSpPr>
              <p:cNvPr id="54" name="CuadroTexto 53"/>
              <p:cNvSpPr txBox="1"/>
              <p:nvPr/>
            </p:nvSpPr>
            <p:spPr>
              <a:xfrm>
                <a:off x="2663868" y="2560882"/>
                <a:ext cx="810349" cy="276718"/>
              </a:xfrm>
              <a:prstGeom prst="rect">
                <a:avLst/>
              </a:prstGeom>
              <a:noFill/>
            </p:spPr>
            <p:txBody>
              <a:bodyPr wrap="none">
                <a:spAutoFit/>
              </a:bodyPr>
              <a:lstStyle/>
              <a:p>
                <a:pPr>
                  <a:defRPr/>
                </a:pPr>
                <a:r>
                  <a:rPr lang="es-MX" sz="1200" b="1" i="1" dirty="0">
                    <a:solidFill>
                      <a:srgbClr val="521C78"/>
                    </a:solidFill>
                    <a:effectLst>
                      <a:outerShdw blurRad="38100" dist="38100" dir="2700000" algn="tl">
                        <a:srgbClr val="000000">
                          <a:alpha val="43137"/>
                        </a:srgbClr>
                      </a:outerShdw>
                    </a:effectLst>
                    <a:latin typeface="+mj-lt"/>
                  </a:rPr>
                  <a:t>emocional</a:t>
                </a:r>
              </a:p>
            </p:txBody>
          </p:sp>
          <p:sp>
            <p:nvSpPr>
              <p:cNvPr id="55" name="CuadroTexto 54"/>
              <p:cNvSpPr txBox="1"/>
              <p:nvPr/>
            </p:nvSpPr>
            <p:spPr>
              <a:xfrm>
                <a:off x="1858414" y="2913514"/>
                <a:ext cx="744249" cy="276718"/>
              </a:xfrm>
              <a:prstGeom prst="rect">
                <a:avLst/>
              </a:prstGeom>
              <a:noFill/>
            </p:spPr>
            <p:txBody>
              <a:bodyPr wrap="none">
                <a:spAutoFit/>
              </a:bodyPr>
              <a:lstStyle/>
              <a:p>
                <a:pPr>
                  <a:defRPr/>
                </a:pPr>
                <a:r>
                  <a:rPr lang="es-MX" sz="1200" b="1" i="1" dirty="0">
                    <a:solidFill>
                      <a:schemeClr val="bg1"/>
                    </a:solidFill>
                    <a:effectLst>
                      <a:outerShdw blurRad="38100" dist="38100" dir="2700000" algn="tl">
                        <a:srgbClr val="000000">
                          <a:alpha val="43137"/>
                        </a:srgbClr>
                      </a:outerShdw>
                    </a:effectLst>
                    <a:latin typeface="+mj-lt"/>
                  </a:rPr>
                  <a:t>espiritual</a:t>
                </a:r>
              </a:p>
            </p:txBody>
          </p:sp>
          <p:sp>
            <p:nvSpPr>
              <p:cNvPr id="56" name="CuadroTexto 55"/>
              <p:cNvSpPr txBox="1"/>
              <p:nvPr/>
            </p:nvSpPr>
            <p:spPr>
              <a:xfrm>
                <a:off x="1640526" y="2551087"/>
                <a:ext cx="526359" cy="276718"/>
              </a:xfrm>
              <a:prstGeom prst="rect">
                <a:avLst/>
              </a:prstGeom>
              <a:noFill/>
            </p:spPr>
            <p:txBody>
              <a:bodyPr wrap="none">
                <a:spAutoFit/>
              </a:bodyPr>
              <a:lstStyle/>
              <a:p>
                <a:pPr>
                  <a:defRPr/>
                </a:pPr>
                <a:r>
                  <a:rPr lang="es-MX" sz="1200" b="1" i="1" dirty="0">
                    <a:solidFill>
                      <a:schemeClr val="bg1"/>
                    </a:solidFill>
                    <a:effectLst>
                      <a:outerShdw blurRad="38100" dist="38100" dir="2700000" algn="tl">
                        <a:srgbClr val="000000">
                          <a:alpha val="43137"/>
                        </a:srgbClr>
                      </a:outerShdw>
                    </a:effectLst>
                    <a:latin typeface="+mj-lt"/>
                  </a:rPr>
                  <a:t>social</a:t>
                </a:r>
              </a:p>
            </p:txBody>
          </p:sp>
        </p:grpSp>
        <p:sp>
          <p:nvSpPr>
            <p:cNvPr id="51" name="Rectángulo 50"/>
            <p:cNvSpPr/>
            <p:nvPr/>
          </p:nvSpPr>
          <p:spPr>
            <a:xfrm>
              <a:off x="2321169" y="2153978"/>
              <a:ext cx="2250831" cy="1396966"/>
            </a:xfrm>
            <a:prstGeom prst="rect">
              <a:avLst/>
            </a:prstGeom>
            <a:noFill/>
            <a:ln w="38100">
              <a:solidFill>
                <a:srgbClr val="521C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pSp>
      <p:grpSp>
        <p:nvGrpSpPr>
          <p:cNvPr id="57" name="Grupo 56"/>
          <p:cNvGrpSpPr>
            <a:grpSpLocks/>
          </p:cNvGrpSpPr>
          <p:nvPr/>
        </p:nvGrpSpPr>
        <p:grpSpPr bwMode="auto">
          <a:xfrm>
            <a:off x="2957513" y="3130550"/>
            <a:ext cx="2266950" cy="1304925"/>
            <a:chOff x="2981325" y="2889250"/>
            <a:chExt cx="2266950" cy="1305298"/>
          </a:xfrm>
        </p:grpSpPr>
        <p:grpSp>
          <p:nvGrpSpPr>
            <p:cNvPr id="58" name="Grupo 14"/>
            <p:cNvGrpSpPr>
              <a:grpSpLocks/>
            </p:cNvGrpSpPr>
            <p:nvPr/>
          </p:nvGrpSpPr>
          <p:grpSpPr bwMode="auto">
            <a:xfrm>
              <a:off x="2981325" y="3884496"/>
              <a:ext cx="2266950" cy="310052"/>
              <a:chOff x="2316424" y="3360256"/>
              <a:chExt cx="2266950" cy="310016"/>
            </a:xfrm>
          </p:grpSpPr>
          <p:sp>
            <p:nvSpPr>
              <p:cNvPr id="60" name="CuadroTexto 59"/>
              <p:cNvSpPr txBox="1"/>
              <p:nvPr/>
            </p:nvSpPr>
            <p:spPr>
              <a:xfrm>
                <a:off x="2316424" y="3360657"/>
                <a:ext cx="2266950" cy="277860"/>
              </a:xfrm>
              <a:prstGeom prst="rect">
                <a:avLst/>
              </a:prstGeom>
              <a:noFill/>
            </p:spPr>
            <p:txBody>
              <a:bodyPr>
                <a:spAutoFit/>
              </a:bodyPr>
              <a:lstStyle/>
              <a:p>
                <a:pPr algn="ctr">
                  <a:defRPr/>
                </a:pPr>
                <a:r>
                  <a:rPr lang="es-MX" sz="1200" b="1" dirty="0">
                    <a:solidFill>
                      <a:srgbClr val="521C78"/>
                    </a:solidFill>
                    <a:latin typeface="+mj-lt"/>
                  </a:rPr>
                  <a:t>ENFERMEDAD - TRATAMIENTO</a:t>
                </a:r>
              </a:p>
            </p:txBody>
          </p:sp>
          <p:sp>
            <p:nvSpPr>
              <p:cNvPr id="61" name="Cerrar llave 60"/>
              <p:cNvSpPr/>
              <p:nvPr/>
            </p:nvSpPr>
            <p:spPr>
              <a:xfrm rot="16200000">
                <a:off x="3403059" y="2805869"/>
                <a:ext cx="107968" cy="1620837"/>
              </a:xfrm>
              <a:prstGeom prst="rightBrace">
                <a:avLst/>
              </a:prstGeom>
              <a:ln>
                <a:solidFill>
                  <a:srgbClr val="521C78"/>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a:p>
            </p:txBody>
          </p:sp>
        </p:grpSp>
        <p:sp>
          <p:nvSpPr>
            <p:cNvPr id="59" name="Nube 58"/>
            <p:cNvSpPr/>
            <p:nvPr/>
          </p:nvSpPr>
          <p:spPr bwMode="auto">
            <a:xfrm>
              <a:off x="4084637" y="2889250"/>
              <a:ext cx="288925" cy="287420"/>
            </a:xfrm>
            <a:prstGeom prst="clou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pSp>
      <p:cxnSp>
        <p:nvCxnSpPr>
          <p:cNvPr id="62" name="Conector curvado 61"/>
          <p:cNvCxnSpPr>
            <a:stCxn id="59" idx="0"/>
            <a:endCxn id="51" idx="3"/>
          </p:cNvCxnSpPr>
          <p:nvPr/>
        </p:nvCxnSpPr>
        <p:spPr>
          <a:xfrm>
            <a:off x="4348163" y="3273425"/>
            <a:ext cx="554037" cy="239713"/>
          </a:xfrm>
          <a:prstGeom prst="curvedConnector3">
            <a:avLst>
              <a:gd name="adj1" fmla="val 141316"/>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ector curvado 62"/>
          <p:cNvCxnSpPr>
            <a:stCxn id="59" idx="1"/>
          </p:cNvCxnSpPr>
          <p:nvPr/>
        </p:nvCxnSpPr>
        <p:spPr>
          <a:xfrm rot="5400000">
            <a:off x="4006057" y="3452019"/>
            <a:ext cx="233362" cy="165100"/>
          </a:xfrm>
          <a:prstGeom prst="curvedConnector3">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ector curvado 63"/>
          <p:cNvCxnSpPr>
            <a:stCxn id="59" idx="2"/>
            <a:endCxn id="56" idx="0"/>
          </p:cNvCxnSpPr>
          <p:nvPr/>
        </p:nvCxnSpPr>
        <p:spPr>
          <a:xfrm rot="10800000" flipV="1">
            <a:off x="3651250" y="3273425"/>
            <a:ext cx="409575" cy="58738"/>
          </a:xfrm>
          <a:prstGeom prst="curvedConnector2">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Explosión 1 64"/>
          <p:cNvSpPr/>
          <p:nvPr/>
        </p:nvSpPr>
        <p:spPr>
          <a:xfrm>
            <a:off x="3344863" y="3143250"/>
            <a:ext cx="1490662" cy="769938"/>
          </a:xfrm>
          <a:prstGeom prst="irregularSeal1">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400" dirty="0">
                <a:solidFill>
                  <a:schemeClr val="accent4">
                    <a:lumMod val="50000"/>
                  </a:schemeClr>
                </a:solidFill>
              </a:rPr>
              <a:t>DOLOR TOTAL</a:t>
            </a:r>
          </a:p>
        </p:txBody>
      </p:sp>
      <p:sp>
        <p:nvSpPr>
          <p:cNvPr id="66" name="Forma libre 65"/>
          <p:cNvSpPr/>
          <p:nvPr/>
        </p:nvSpPr>
        <p:spPr>
          <a:xfrm>
            <a:off x="871538" y="2905125"/>
            <a:ext cx="7138987" cy="1381125"/>
          </a:xfrm>
          <a:custGeom>
            <a:avLst/>
            <a:gdLst>
              <a:gd name="connsiteX0" fmla="*/ 0 w 7139354"/>
              <a:gd name="connsiteY0" fmla="*/ 677027 h 1380595"/>
              <a:gd name="connsiteX1" fmla="*/ 202223 w 7139354"/>
              <a:gd name="connsiteY1" fmla="*/ 492388 h 1380595"/>
              <a:gd name="connsiteX2" fmla="*/ 448408 w 7139354"/>
              <a:gd name="connsiteY2" fmla="*/ 844081 h 1380595"/>
              <a:gd name="connsiteX3" fmla="*/ 773723 w 7139354"/>
              <a:gd name="connsiteY3" fmla="*/ 518765 h 1380595"/>
              <a:gd name="connsiteX4" fmla="*/ 1186962 w 7139354"/>
              <a:gd name="connsiteY4" fmla="*/ 852873 h 1380595"/>
              <a:gd name="connsiteX5" fmla="*/ 1644162 w 7139354"/>
              <a:gd name="connsiteY5" fmla="*/ 536350 h 1380595"/>
              <a:gd name="connsiteX6" fmla="*/ 1890347 w 7139354"/>
              <a:gd name="connsiteY6" fmla="*/ 808911 h 1380595"/>
              <a:gd name="connsiteX7" fmla="*/ 2101362 w 7139354"/>
              <a:gd name="connsiteY7" fmla="*/ 677027 h 1380595"/>
              <a:gd name="connsiteX8" fmla="*/ 2286000 w 7139354"/>
              <a:gd name="connsiteY8" fmla="*/ 1274904 h 1380595"/>
              <a:gd name="connsiteX9" fmla="*/ 2699239 w 7139354"/>
              <a:gd name="connsiteY9" fmla="*/ 448427 h 1380595"/>
              <a:gd name="connsiteX10" fmla="*/ 2787162 w 7139354"/>
              <a:gd name="connsiteY10" fmla="*/ 1222150 h 1380595"/>
              <a:gd name="connsiteX11" fmla="*/ 3042139 w 7139354"/>
              <a:gd name="connsiteY11" fmla="*/ 43981 h 1380595"/>
              <a:gd name="connsiteX12" fmla="*/ 3261947 w 7139354"/>
              <a:gd name="connsiteY12" fmla="*/ 1354034 h 1380595"/>
              <a:gd name="connsiteX13" fmla="*/ 3552093 w 7139354"/>
              <a:gd name="connsiteY13" fmla="*/ 8811 h 1380595"/>
              <a:gd name="connsiteX14" fmla="*/ 3780693 w 7139354"/>
              <a:gd name="connsiteY14" fmla="*/ 1380411 h 1380595"/>
              <a:gd name="connsiteX15" fmla="*/ 4009293 w 7139354"/>
              <a:gd name="connsiteY15" fmla="*/ 19 h 1380595"/>
              <a:gd name="connsiteX16" fmla="*/ 4158762 w 7139354"/>
              <a:gd name="connsiteY16" fmla="*/ 1345242 h 1380595"/>
              <a:gd name="connsiteX17" fmla="*/ 4325816 w 7139354"/>
              <a:gd name="connsiteY17" fmla="*/ 8811 h 1380595"/>
              <a:gd name="connsiteX18" fmla="*/ 4448908 w 7139354"/>
              <a:gd name="connsiteY18" fmla="*/ 1380411 h 1380595"/>
              <a:gd name="connsiteX19" fmla="*/ 4651131 w 7139354"/>
              <a:gd name="connsiteY19" fmla="*/ 114319 h 1380595"/>
              <a:gd name="connsiteX20" fmla="*/ 4774223 w 7139354"/>
              <a:gd name="connsiteY20" fmla="*/ 1151811 h 1380595"/>
              <a:gd name="connsiteX21" fmla="*/ 5046785 w 7139354"/>
              <a:gd name="connsiteY21" fmla="*/ 325334 h 1380595"/>
              <a:gd name="connsiteX22" fmla="*/ 5134708 w 7139354"/>
              <a:gd name="connsiteY22" fmla="*/ 949588 h 1380595"/>
              <a:gd name="connsiteX23" fmla="*/ 5424854 w 7139354"/>
              <a:gd name="connsiteY23" fmla="*/ 474804 h 1380595"/>
              <a:gd name="connsiteX24" fmla="*/ 5776547 w 7139354"/>
              <a:gd name="connsiteY24" fmla="*/ 896834 h 1380595"/>
              <a:gd name="connsiteX25" fmla="*/ 6163408 w 7139354"/>
              <a:gd name="connsiteY25" fmla="*/ 501181 h 1380595"/>
              <a:gd name="connsiteX26" fmla="*/ 6506308 w 7139354"/>
              <a:gd name="connsiteY26" fmla="*/ 879250 h 1380595"/>
              <a:gd name="connsiteX27" fmla="*/ 6778870 w 7139354"/>
              <a:gd name="connsiteY27" fmla="*/ 545142 h 1380595"/>
              <a:gd name="connsiteX28" fmla="*/ 7139354 w 7139354"/>
              <a:gd name="connsiteY28" fmla="*/ 712196 h 1380595"/>
              <a:gd name="connsiteX29" fmla="*/ 7139354 w 7139354"/>
              <a:gd name="connsiteY29" fmla="*/ 712196 h 138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39354" h="1380595">
                <a:moveTo>
                  <a:pt x="0" y="677027"/>
                </a:moveTo>
                <a:cubicBezTo>
                  <a:pt x="63744" y="570786"/>
                  <a:pt x="127488" y="464546"/>
                  <a:pt x="202223" y="492388"/>
                </a:cubicBezTo>
                <a:cubicBezTo>
                  <a:pt x="276958" y="520230"/>
                  <a:pt x="353158" y="839685"/>
                  <a:pt x="448408" y="844081"/>
                </a:cubicBezTo>
                <a:cubicBezTo>
                  <a:pt x="543658" y="848477"/>
                  <a:pt x="650631" y="517300"/>
                  <a:pt x="773723" y="518765"/>
                </a:cubicBezTo>
                <a:cubicBezTo>
                  <a:pt x="896815" y="520230"/>
                  <a:pt x="1041889" y="849942"/>
                  <a:pt x="1186962" y="852873"/>
                </a:cubicBezTo>
                <a:cubicBezTo>
                  <a:pt x="1332035" y="855804"/>
                  <a:pt x="1526931" y="543677"/>
                  <a:pt x="1644162" y="536350"/>
                </a:cubicBezTo>
                <a:cubicBezTo>
                  <a:pt x="1761393" y="529023"/>
                  <a:pt x="1814147" y="785465"/>
                  <a:pt x="1890347" y="808911"/>
                </a:cubicBezTo>
                <a:cubicBezTo>
                  <a:pt x="1966547" y="832357"/>
                  <a:pt x="2035420" y="599362"/>
                  <a:pt x="2101362" y="677027"/>
                </a:cubicBezTo>
                <a:cubicBezTo>
                  <a:pt x="2167304" y="754692"/>
                  <a:pt x="2186354" y="1313004"/>
                  <a:pt x="2286000" y="1274904"/>
                </a:cubicBezTo>
                <a:cubicBezTo>
                  <a:pt x="2385646" y="1236804"/>
                  <a:pt x="2615712" y="457219"/>
                  <a:pt x="2699239" y="448427"/>
                </a:cubicBezTo>
                <a:cubicBezTo>
                  <a:pt x="2782766" y="439635"/>
                  <a:pt x="2730012" y="1289558"/>
                  <a:pt x="2787162" y="1222150"/>
                </a:cubicBezTo>
                <a:cubicBezTo>
                  <a:pt x="2844312" y="1154742"/>
                  <a:pt x="2963008" y="22000"/>
                  <a:pt x="3042139" y="43981"/>
                </a:cubicBezTo>
                <a:cubicBezTo>
                  <a:pt x="3121270" y="65962"/>
                  <a:pt x="3176955" y="1359896"/>
                  <a:pt x="3261947" y="1354034"/>
                </a:cubicBezTo>
                <a:cubicBezTo>
                  <a:pt x="3346939" y="1348172"/>
                  <a:pt x="3465635" y="4415"/>
                  <a:pt x="3552093" y="8811"/>
                </a:cubicBezTo>
                <a:cubicBezTo>
                  <a:pt x="3638551" y="13207"/>
                  <a:pt x="3704493" y="1381876"/>
                  <a:pt x="3780693" y="1380411"/>
                </a:cubicBezTo>
                <a:cubicBezTo>
                  <a:pt x="3856893" y="1378946"/>
                  <a:pt x="3946282" y="5880"/>
                  <a:pt x="4009293" y="19"/>
                </a:cubicBezTo>
                <a:cubicBezTo>
                  <a:pt x="4072304" y="-5842"/>
                  <a:pt x="4106008" y="1343777"/>
                  <a:pt x="4158762" y="1345242"/>
                </a:cubicBezTo>
                <a:cubicBezTo>
                  <a:pt x="4211516" y="1346707"/>
                  <a:pt x="4277458" y="2950"/>
                  <a:pt x="4325816" y="8811"/>
                </a:cubicBezTo>
                <a:cubicBezTo>
                  <a:pt x="4374174" y="14672"/>
                  <a:pt x="4394689" y="1362826"/>
                  <a:pt x="4448908" y="1380411"/>
                </a:cubicBezTo>
                <a:cubicBezTo>
                  <a:pt x="4503127" y="1397996"/>
                  <a:pt x="4596912" y="152419"/>
                  <a:pt x="4651131" y="114319"/>
                </a:cubicBezTo>
                <a:cubicBezTo>
                  <a:pt x="4705350" y="76219"/>
                  <a:pt x="4708281" y="1116642"/>
                  <a:pt x="4774223" y="1151811"/>
                </a:cubicBezTo>
                <a:cubicBezTo>
                  <a:pt x="4840165" y="1186980"/>
                  <a:pt x="4986704" y="359038"/>
                  <a:pt x="5046785" y="325334"/>
                </a:cubicBezTo>
                <a:cubicBezTo>
                  <a:pt x="5106866" y="291630"/>
                  <a:pt x="5071696" y="924676"/>
                  <a:pt x="5134708" y="949588"/>
                </a:cubicBezTo>
                <a:cubicBezTo>
                  <a:pt x="5197720" y="974500"/>
                  <a:pt x="5317881" y="483596"/>
                  <a:pt x="5424854" y="474804"/>
                </a:cubicBezTo>
                <a:cubicBezTo>
                  <a:pt x="5531827" y="466012"/>
                  <a:pt x="5653455" y="892438"/>
                  <a:pt x="5776547" y="896834"/>
                </a:cubicBezTo>
                <a:cubicBezTo>
                  <a:pt x="5899639" y="901230"/>
                  <a:pt x="6041781" y="504112"/>
                  <a:pt x="6163408" y="501181"/>
                </a:cubicBezTo>
                <a:cubicBezTo>
                  <a:pt x="6285035" y="498250"/>
                  <a:pt x="6403731" y="871923"/>
                  <a:pt x="6506308" y="879250"/>
                </a:cubicBezTo>
                <a:cubicBezTo>
                  <a:pt x="6608885" y="886577"/>
                  <a:pt x="6673362" y="572984"/>
                  <a:pt x="6778870" y="545142"/>
                </a:cubicBezTo>
                <a:cubicBezTo>
                  <a:pt x="6884378" y="517300"/>
                  <a:pt x="7139354" y="712196"/>
                  <a:pt x="7139354" y="712196"/>
                </a:cubicBezTo>
                <a:lnTo>
                  <a:pt x="7139354" y="712196"/>
                </a:lnTo>
              </a:path>
            </a:pathLst>
          </a:custGeom>
          <a:noFill/>
          <a:ln w="28575">
            <a:solidFill>
              <a:srgbClr val="FF0000">
                <a:alpha val="50196"/>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pSp>
        <p:nvGrpSpPr>
          <p:cNvPr id="67" name="Grupo 66"/>
          <p:cNvGrpSpPr>
            <a:grpSpLocks/>
          </p:cNvGrpSpPr>
          <p:nvPr/>
        </p:nvGrpSpPr>
        <p:grpSpPr bwMode="auto">
          <a:xfrm>
            <a:off x="871538" y="3343275"/>
            <a:ext cx="7450137" cy="304800"/>
            <a:chOff x="309445" y="3337663"/>
            <a:chExt cx="7450292" cy="305399"/>
          </a:xfrm>
        </p:grpSpPr>
        <p:grpSp>
          <p:nvGrpSpPr>
            <p:cNvPr id="68" name="Grupo 6"/>
            <p:cNvGrpSpPr>
              <a:grpSpLocks/>
            </p:cNvGrpSpPr>
            <p:nvPr/>
          </p:nvGrpSpPr>
          <p:grpSpPr bwMode="auto">
            <a:xfrm>
              <a:off x="309445" y="3394923"/>
              <a:ext cx="7450292" cy="176729"/>
              <a:chOff x="1107205" y="6834812"/>
              <a:chExt cx="7055814" cy="1276973"/>
            </a:xfrm>
          </p:grpSpPr>
          <p:sp>
            <p:nvSpPr>
              <p:cNvPr id="70" name="Rectángulo 69"/>
              <p:cNvSpPr/>
              <p:nvPr/>
            </p:nvSpPr>
            <p:spPr>
              <a:xfrm>
                <a:off x="1107205" y="6846323"/>
                <a:ext cx="6337152" cy="1264253"/>
              </a:xfrm>
              <a:prstGeom prst="rect">
                <a:avLst/>
              </a:prstGeom>
              <a:solidFill>
                <a:srgbClr val="521C7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71" name="Pentágono 70"/>
              <p:cNvSpPr/>
              <p:nvPr/>
            </p:nvSpPr>
            <p:spPr>
              <a:xfrm>
                <a:off x="7442854" y="6834826"/>
                <a:ext cx="720165" cy="1264253"/>
              </a:xfrm>
              <a:prstGeom prst="homePlate">
                <a:avLst/>
              </a:prstGeom>
              <a:solidFill>
                <a:srgbClr val="521C7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pSp>
        <p:sp>
          <p:nvSpPr>
            <p:cNvPr id="69" name="CuadroTexto 68"/>
            <p:cNvSpPr txBox="1"/>
            <p:nvPr/>
          </p:nvSpPr>
          <p:spPr>
            <a:xfrm>
              <a:off x="6526224" y="3337663"/>
              <a:ext cx="1195412" cy="305399"/>
            </a:xfrm>
            <a:prstGeom prst="rect">
              <a:avLst/>
            </a:prstGeom>
            <a:noFill/>
          </p:spPr>
          <p:txBody>
            <a:bodyPr wrap="none">
              <a:spAutoFit/>
            </a:bodyPr>
            <a:lstStyle/>
            <a:p>
              <a:pPr>
                <a:defRPr/>
              </a:pPr>
              <a:r>
                <a:rPr lang="es-MX" sz="1200" b="1" i="1" dirty="0">
                  <a:solidFill>
                    <a:srgbClr val="521C78"/>
                  </a:solidFill>
                  <a:effectLst>
                    <a:outerShdw blurRad="38100" dist="38100" dir="2700000" algn="tl">
                      <a:srgbClr val="000000">
                        <a:alpha val="43137"/>
                      </a:srgbClr>
                    </a:outerShdw>
                  </a:effectLst>
                  <a:latin typeface="+mj-lt"/>
                </a:rPr>
                <a:t>MISION DE VIDA</a:t>
              </a:r>
            </a:p>
          </p:txBody>
        </p:sp>
      </p:grpSp>
      <p:pic>
        <p:nvPicPr>
          <p:cNvPr id="72" name="Imagen 7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379" y="6089050"/>
            <a:ext cx="911216" cy="55682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58919005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fade">
                                      <p:cBhvr>
                                        <p:cTn id="32" dur="500"/>
                                        <p:tgtEl>
                                          <p:spTgt spid="6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500"/>
                                        <p:tgtEl>
                                          <p:spTgt spid="6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fade">
                                      <p:cBhvr>
                                        <p:cTn id="5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Título 1"/>
          <p:cNvSpPr txBox="1">
            <a:spLocks/>
          </p:cNvSpPr>
          <p:nvPr/>
        </p:nvSpPr>
        <p:spPr bwMode="auto">
          <a:xfrm>
            <a:off x="140674" y="52752"/>
            <a:ext cx="90000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s-MX" altLang="es-MX" sz="4000" b="1" dirty="0" smtClean="0">
                <a:solidFill>
                  <a:srgbClr val="521C78"/>
                </a:solidFill>
                <a:latin typeface="Segoe UI Light" panose="020B0502040204020203" pitchFamily="34" charset="0"/>
              </a:rPr>
              <a:t>Profesional</a:t>
            </a:r>
            <a:r>
              <a:rPr lang="es-MX" altLang="es-MX" sz="4000" dirty="0" smtClean="0">
                <a:solidFill>
                  <a:srgbClr val="521C78"/>
                </a:solidFill>
                <a:latin typeface="Segoe UI Light" panose="020B0502040204020203" pitchFamily="34" charset="0"/>
              </a:rPr>
              <a:t> de la salud</a:t>
            </a:r>
          </a:p>
        </p:txBody>
      </p:sp>
      <p:pic>
        <p:nvPicPr>
          <p:cNvPr id="6" name="Imagen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379" y="6089050"/>
            <a:ext cx="911216" cy="556824"/>
          </a:xfrm>
          <a:prstGeom prst="roundRect">
            <a:avLst>
              <a:gd name="adj" fmla="val 8594"/>
            </a:avLst>
          </a:prstGeom>
          <a:solidFill>
            <a:srgbClr val="FFFFFF">
              <a:shade val="85000"/>
            </a:srgbClr>
          </a:solidFill>
          <a:ln>
            <a:noFill/>
          </a:ln>
          <a:effectLst/>
        </p:spPr>
      </p:pic>
      <p:sp>
        <p:nvSpPr>
          <p:cNvPr id="7" name="CuadroTexto 42"/>
          <p:cNvSpPr txBox="1">
            <a:spLocks noChangeArrowheads="1"/>
          </p:cNvSpPr>
          <p:nvPr/>
        </p:nvSpPr>
        <p:spPr bwMode="auto">
          <a:xfrm>
            <a:off x="531813" y="964052"/>
            <a:ext cx="8099425"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1085850"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s-MX" altLang="es-MX" sz="1800" dirty="0">
                <a:solidFill>
                  <a:srgbClr val="521C78"/>
                </a:solidFill>
                <a:latin typeface="Segoe UI Light" panose="020B0502040204020203" pitchFamily="34" charset="0"/>
              </a:rPr>
              <a:t>La persona en esta posición es responsable de los documentos (</a:t>
            </a:r>
            <a:r>
              <a:rPr lang="es-MX" altLang="es-MX" sz="1400" i="1" dirty="0">
                <a:solidFill>
                  <a:srgbClr val="521C78"/>
                </a:solidFill>
                <a:latin typeface="Segoe UI Light" panose="020B0502040204020203" pitchFamily="34" charset="0"/>
              </a:rPr>
              <a:t>planes, políticas, procedimientos</a:t>
            </a:r>
            <a:r>
              <a:rPr lang="es-MX" altLang="es-MX" sz="1800" dirty="0">
                <a:solidFill>
                  <a:srgbClr val="521C78"/>
                </a:solidFill>
                <a:latin typeface="Segoe UI Light" panose="020B0502040204020203" pitchFamily="34" charset="0"/>
              </a:rPr>
              <a:t>) y servicios de salud (</a:t>
            </a:r>
            <a:r>
              <a:rPr lang="es-MX" altLang="es-MX" sz="1400" i="1" dirty="0">
                <a:solidFill>
                  <a:srgbClr val="521C78"/>
                </a:solidFill>
                <a:latin typeface="Segoe UI Light" panose="020B0502040204020203" pitchFamily="34" charset="0"/>
              </a:rPr>
              <a:t>consultas, visitas, procedimientos, etc.</a:t>
            </a:r>
            <a:r>
              <a:rPr lang="es-MX" altLang="es-MX" sz="1800" dirty="0">
                <a:solidFill>
                  <a:srgbClr val="521C78"/>
                </a:solidFill>
                <a:latin typeface="Segoe UI Light" panose="020B0502040204020203" pitchFamily="34" charset="0"/>
              </a:rPr>
              <a:t>) del Hospital; dentro de la legislación y regulaciones vigentes aplicables y políticas internas, con el objetivo de mantener las prácticas que evidencien la calidad en la atención de los pacientes, sus familiares.</a:t>
            </a:r>
          </a:p>
          <a:p>
            <a:pPr lvl="1" algn="just">
              <a:lnSpc>
                <a:spcPct val="100000"/>
              </a:lnSpc>
              <a:spcBef>
                <a:spcPct val="0"/>
              </a:spcBef>
            </a:pPr>
            <a:r>
              <a:rPr lang="es-MX" altLang="es-MX" sz="1800" dirty="0">
                <a:solidFill>
                  <a:srgbClr val="521C78"/>
                </a:solidFill>
                <a:latin typeface="Segoe UI Light" panose="020B0502040204020203" pitchFamily="34" charset="0"/>
              </a:rPr>
              <a:t>Conocer y mantenerse actualizado en las mejores prácticas recomendadas.</a:t>
            </a:r>
          </a:p>
          <a:p>
            <a:pPr lvl="1" algn="just">
              <a:lnSpc>
                <a:spcPct val="100000"/>
              </a:lnSpc>
              <a:spcBef>
                <a:spcPct val="0"/>
              </a:spcBef>
            </a:pPr>
            <a:r>
              <a:rPr lang="es-MX" altLang="es-MX" sz="1800" dirty="0">
                <a:solidFill>
                  <a:srgbClr val="521C78"/>
                </a:solidFill>
                <a:latin typeface="Segoe UI Light" panose="020B0502040204020203" pitchFamily="34" charset="0"/>
              </a:rPr>
              <a:t>Proporcionar servicios de salud (</a:t>
            </a:r>
            <a:r>
              <a:rPr lang="es-MX" altLang="es-MX" sz="1400" i="1" dirty="0">
                <a:solidFill>
                  <a:srgbClr val="521C78"/>
                </a:solidFill>
                <a:latin typeface="Segoe UI Light" panose="020B0502040204020203" pitchFamily="34" charset="0"/>
              </a:rPr>
              <a:t>valoraciones, consultas, visitas, procedimientos, etc.</a:t>
            </a:r>
            <a:r>
              <a:rPr lang="es-MX" altLang="es-MX" sz="1800" dirty="0">
                <a:solidFill>
                  <a:srgbClr val="521C78"/>
                </a:solidFill>
                <a:latin typeface="Segoe UI Light" panose="020B0502040204020203" pitchFamily="34" charset="0"/>
              </a:rPr>
              <a:t>).</a:t>
            </a:r>
          </a:p>
          <a:p>
            <a:pPr lvl="1" algn="just">
              <a:lnSpc>
                <a:spcPct val="100000"/>
              </a:lnSpc>
              <a:spcBef>
                <a:spcPct val="0"/>
              </a:spcBef>
            </a:pPr>
            <a:r>
              <a:rPr lang="es-MX" altLang="es-MX" sz="1800" dirty="0">
                <a:solidFill>
                  <a:srgbClr val="521C78"/>
                </a:solidFill>
                <a:latin typeface="Segoe UI Light" panose="020B0502040204020203" pitchFamily="34" charset="0"/>
              </a:rPr>
              <a:t>Participar en los Comités hospitalarios</a:t>
            </a:r>
          </a:p>
          <a:p>
            <a:pPr lvl="1" algn="just">
              <a:lnSpc>
                <a:spcPct val="100000"/>
              </a:lnSpc>
              <a:spcBef>
                <a:spcPct val="0"/>
              </a:spcBef>
            </a:pPr>
            <a:r>
              <a:rPr lang="es-MX" altLang="es-MX" sz="1800" dirty="0">
                <a:solidFill>
                  <a:srgbClr val="521C78"/>
                </a:solidFill>
                <a:latin typeface="Segoe UI Light" panose="020B0502040204020203" pitchFamily="34" charset="0"/>
              </a:rPr>
              <a:t>Elaborar la documentación completa y adecuada de los servicios de atención al paciente para apoyar la facturación profesional para estos servicios.</a:t>
            </a:r>
          </a:p>
          <a:p>
            <a:pPr lvl="1" algn="just">
              <a:lnSpc>
                <a:spcPct val="100000"/>
              </a:lnSpc>
              <a:spcBef>
                <a:spcPct val="0"/>
              </a:spcBef>
            </a:pPr>
            <a:r>
              <a:rPr lang="es-MX" altLang="es-MX" sz="1800" dirty="0">
                <a:solidFill>
                  <a:srgbClr val="521C78"/>
                </a:solidFill>
                <a:latin typeface="Segoe UI Light" panose="020B0502040204020203" pitchFamily="34" charset="0"/>
              </a:rPr>
              <a:t>Participación en el desarrollo de actividades (</a:t>
            </a:r>
            <a:r>
              <a:rPr lang="es-MX" altLang="es-MX" sz="1400" i="1" dirty="0">
                <a:solidFill>
                  <a:srgbClr val="521C78"/>
                </a:solidFill>
                <a:latin typeface="Segoe UI Light" panose="020B0502040204020203" pitchFamily="34" charset="0"/>
              </a:rPr>
              <a:t>formación, calidad, difusión, investigación, administración, etc.</a:t>
            </a:r>
            <a:r>
              <a:rPr lang="es-MX" altLang="es-MX" sz="1800" dirty="0">
                <a:solidFill>
                  <a:srgbClr val="521C78"/>
                </a:solidFill>
                <a:latin typeface="Segoe UI Light" panose="020B0502040204020203" pitchFamily="34" charset="0"/>
              </a:rPr>
              <a:t>).</a:t>
            </a:r>
          </a:p>
          <a:p>
            <a:pPr lvl="1" algn="just">
              <a:lnSpc>
                <a:spcPct val="100000"/>
              </a:lnSpc>
              <a:spcBef>
                <a:spcPct val="0"/>
              </a:spcBef>
            </a:pPr>
            <a:r>
              <a:rPr lang="es-MX" altLang="es-MX" sz="1800" dirty="0">
                <a:solidFill>
                  <a:srgbClr val="521C78"/>
                </a:solidFill>
                <a:latin typeface="Segoe UI Light" panose="020B0502040204020203" pitchFamily="34" charset="0"/>
              </a:rPr>
              <a:t>Cumplir con la práctica de la confidencialidad en cuanto a pacientes, familias, personal, y la organización.</a:t>
            </a:r>
          </a:p>
        </p:txBody>
      </p:sp>
    </p:spTree>
    <p:extLst>
      <p:ext uri="{BB962C8B-B14F-4D97-AF65-F5344CB8AC3E}">
        <p14:creationId xmlns:p14="http://schemas.microsoft.com/office/powerpoint/2010/main" val="82545688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Título 1"/>
          <p:cNvSpPr txBox="1">
            <a:spLocks/>
          </p:cNvSpPr>
          <p:nvPr/>
        </p:nvSpPr>
        <p:spPr bwMode="auto">
          <a:xfrm>
            <a:off x="140674" y="52752"/>
            <a:ext cx="90000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s-MX" altLang="es-MX" sz="4000" b="1" dirty="0" smtClean="0">
                <a:solidFill>
                  <a:srgbClr val="521C78"/>
                </a:solidFill>
                <a:latin typeface="Segoe UI Light" panose="020B0502040204020203" pitchFamily="34" charset="0"/>
              </a:rPr>
              <a:t>La Familia</a:t>
            </a:r>
            <a:endParaRPr lang="es-MX" altLang="es-MX" sz="4000" dirty="0" smtClean="0">
              <a:solidFill>
                <a:srgbClr val="521C78"/>
              </a:solidFill>
              <a:latin typeface="Segoe UI Light" panose="020B0502040204020203" pitchFamily="34" charset="0"/>
            </a:endParaRPr>
          </a:p>
        </p:txBody>
      </p:sp>
      <p:pic>
        <p:nvPicPr>
          <p:cNvPr id="6" name="Imagen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379" y="6089050"/>
            <a:ext cx="911216" cy="556824"/>
          </a:xfrm>
          <a:prstGeom prst="roundRect">
            <a:avLst>
              <a:gd name="adj" fmla="val 8594"/>
            </a:avLst>
          </a:prstGeom>
          <a:solidFill>
            <a:srgbClr val="FFFFFF">
              <a:shade val="85000"/>
            </a:srgbClr>
          </a:solidFill>
          <a:ln>
            <a:noFill/>
          </a:ln>
          <a:effectLst/>
        </p:spPr>
      </p:pic>
      <p:sp>
        <p:nvSpPr>
          <p:cNvPr id="24" name="Marcador de contenido 2"/>
          <p:cNvSpPr txBox="1">
            <a:spLocks/>
          </p:cNvSpPr>
          <p:nvPr/>
        </p:nvSpPr>
        <p:spPr bwMode="auto">
          <a:xfrm>
            <a:off x="885825" y="929674"/>
            <a:ext cx="7381875" cy="489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just">
              <a:spcBef>
                <a:spcPts val="1000"/>
              </a:spcBef>
            </a:pPr>
            <a:r>
              <a:rPr lang="es-MX" dirty="0" smtClean="0">
                <a:solidFill>
                  <a:srgbClr val="521C78"/>
                </a:solidFill>
                <a:latin typeface="Segoe UI Light" panose="020B0502040204020203" pitchFamily="34" charset="0"/>
              </a:rPr>
              <a:t>Los familiares a cargo de la atención del paciente pueden ser cónyuges, parejas, hijos, parientes o amigos que ayudan al paciente en las actividades de la vida diaria y las necesidades de atención de la salud en el hogar.</a:t>
            </a:r>
          </a:p>
          <a:p>
            <a:pPr marL="0" lvl="1" algn="just">
              <a:spcBef>
                <a:spcPts val="1000"/>
              </a:spcBef>
            </a:pPr>
            <a:r>
              <a:rPr lang="es-MX" dirty="0" smtClean="0">
                <a:solidFill>
                  <a:srgbClr val="521C78"/>
                </a:solidFill>
                <a:latin typeface="Segoe UI Light" panose="020B0502040204020203" pitchFamily="34" charset="0"/>
              </a:rPr>
              <a:t>Es importante que el familiar a cargo de la atención del paciente forme parte del equipo desde el principio.</a:t>
            </a:r>
          </a:p>
          <a:p>
            <a:pPr marL="800100" lvl="2" indent="-342900" algn="just">
              <a:spcBef>
                <a:spcPts val="1000"/>
              </a:spcBef>
              <a:buFont typeface="Arial" panose="020B0604020202020204" pitchFamily="34" charset="0"/>
              <a:buChar char="•"/>
            </a:pPr>
            <a:r>
              <a:rPr lang="es-MX" dirty="0" smtClean="0">
                <a:solidFill>
                  <a:srgbClr val="521C78"/>
                </a:solidFill>
                <a:latin typeface="Segoe UI Light" panose="020B0502040204020203" pitchFamily="34" charset="0"/>
              </a:rPr>
              <a:t>Las personas encargadas de atender a un paciente necesitan ayuda y apoyo emocional.</a:t>
            </a:r>
          </a:p>
          <a:p>
            <a:pPr marL="800100" lvl="2" indent="-342900" algn="just">
              <a:spcBef>
                <a:spcPts val="1000"/>
              </a:spcBef>
              <a:buFont typeface="Arial" panose="020B0604020202020204" pitchFamily="34" charset="0"/>
              <a:buChar char="•"/>
            </a:pPr>
            <a:r>
              <a:rPr lang="es-MX" dirty="0" smtClean="0">
                <a:solidFill>
                  <a:srgbClr val="521C78"/>
                </a:solidFill>
                <a:latin typeface="Segoe UI Light" panose="020B0502040204020203" pitchFamily="34" charset="0"/>
              </a:rPr>
              <a:t>Las funciones de la persona a cargo de la atención del paciente cambian durante y después del tratamiento del cáncer. </a:t>
            </a:r>
          </a:p>
          <a:p>
            <a:pPr marL="1200150" lvl="3" indent="-285750" algn="just">
              <a:spcBef>
                <a:spcPts val="1000"/>
              </a:spcBef>
              <a:buFont typeface="Arial" panose="020B0604020202020204" pitchFamily="34" charset="0"/>
              <a:buChar char="•"/>
            </a:pPr>
            <a:r>
              <a:rPr lang="es-MX" dirty="0" smtClean="0">
                <a:solidFill>
                  <a:srgbClr val="521C78"/>
                </a:solidFill>
                <a:latin typeface="Segoe UI Light" panose="020B0502040204020203" pitchFamily="34" charset="0"/>
              </a:rPr>
              <a:t>En el momento del diagnóstico</a:t>
            </a:r>
          </a:p>
          <a:p>
            <a:pPr marL="1200150" lvl="3" indent="-285750" algn="just">
              <a:spcBef>
                <a:spcPts val="1000"/>
              </a:spcBef>
              <a:buFont typeface="Arial" panose="020B0604020202020204" pitchFamily="34" charset="0"/>
              <a:buChar char="•"/>
            </a:pPr>
            <a:r>
              <a:rPr lang="es-MX" dirty="0" smtClean="0">
                <a:solidFill>
                  <a:srgbClr val="521C78"/>
                </a:solidFill>
                <a:latin typeface="Segoe UI Light" panose="020B0502040204020203" pitchFamily="34" charset="0"/>
              </a:rPr>
              <a:t>Durante el tratamiento en el hospital</a:t>
            </a:r>
          </a:p>
          <a:p>
            <a:pPr marL="1200150" lvl="3" indent="-285750" algn="just">
              <a:spcBef>
                <a:spcPts val="1000"/>
              </a:spcBef>
              <a:buFont typeface="Arial" panose="020B0604020202020204" pitchFamily="34" charset="0"/>
              <a:buChar char="•"/>
            </a:pPr>
            <a:r>
              <a:rPr lang="es-MX" dirty="0" smtClean="0">
                <a:solidFill>
                  <a:srgbClr val="521C78"/>
                </a:solidFill>
                <a:latin typeface="Segoe UI Light" panose="020B0502040204020203" pitchFamily="34" charset="0"/>
              </a:rPr>
              <a:t>Durante la atención en el hogar</a:t>
            </a:r>
          </a:p>
          <a:p>
            <a:pPr marL="1200150" lvl="3" indent="-285750" algn="just">
              <a:spcBef>
                <a:spcPts val="1000"/>
              </a:spcBef>
              <a:buFont typeface="Arial" panose="020B0604020202020204" pitchFamily="34" charset="0"/>
              <a:buChar char="•"/>
            </a:pPr>
            <a:r>
              <a:rPr lang="es-MX" dirty="0" smtClean="0">
                <a:solidFill>
                  <a:srgbClr val="521C78"/>
                </a:solidFill>
                <a:latin typeface="Segoe UI Light" panose="020B0502040204020203" pitchFamily="34" charset="0"/>
              </a:rPr>
              <a:t>Después de terminar el tratamiento</a:t>
            </a:r>
          </a:p>
          <a:p>
            <a:pPr marL="1200150" lvl="3" indent="-285750" algn="just">
              <a:spcBef>
                <a:spcPts val="1000"/>
              </a:spcBef>
              <a:buFont typeface="Arial" panose="020B0604020202020204" pitchFamily="34" charset="0"/>
              <a:buChar char="•"/>
            </a:pPr>
            <a:r>
              <a:rPr lang="es-MX" dirty="0" smtClean="0">
                <a:solidFill>
                  <a:srgbClr val="521C78"/>
                </a:solidFill>
                <a:latin typeface="Segoe UI Light" panose="020B0502040204020203" pitchFamily="34" charset="0"/>
              </a:rPr>
              <a:t>En la etapa final de la vida</a:t>
            </a:r>
            <a:endParaRPr lang="es-MX" dirty="0">
              <a:solidFill>
                <a:srgbClr val="521C78"/>
              </a:solidFill>
              <a:latin typeface="Segoe UI Light" panose="020B0502040204020203" pitchFamily="34" charset="0"/>
            </a:endParaRPr>
          </a:p>
        </p:txBody>
      </p:sp>
    </p:spTree>
    <p:extLst>
      <p:ext uri="{BB962C8B-B14F-4D97-AF65-F5344CB8AC3E}">
        <p14:creationId xmlns:p14="http://schemas.microsoft.com/office/powerpoint/2010/main" val="220956863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Título 1"/>
          <p:cNvSpPr txBox="1">
            <a:spLocks/>
          </p:cNvSpPr>
          <p:nvPr/>
        </p:nvSpPr>
        <p:spPr bwMode="auto">
          <a:xfrm>
            <a:off x="140674" y="52752"/>
            <a:ext cx="90000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s-MX" altLang="es-MX" sz="4000" b="1" dirty="0" smtClean="0">
                <a:solidFill>
                  <a:srgbClr val="521C78"/>
                </a:solidFill>
                <a:latin typeface="Segoe UI Light" panose="020B0502040204020203" pitchFamily="34" charset="0"/>
              </a:rPr>
              <a:t>Cuidador principal</a:t>
            </a:r>
            <a:endParaRPr lang="es-MX" altLang="es-MX" sz="4000" dirty="0" smtClean="0">
              <a:solidFill>
                <a:srgbClr val="521C78"/>
              </a:solidFill>
              <a:latin typeface="Segoe UI Light" panose="020B0502040204020203" pitchFamily="34" charset="0"/>
            </a:endParaRPr>
          </a:p>
        </p:txBody>
      </p:sp>
      <p:pic>
        <p:nvPicPr>
          <p:cNvPr id="6" name="Imagen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379" y="6089050"/>
            <a:ext cx="911216" cy="556824"/>
          </a:xfrm>
          <a:prstGeom prst="roundRect">
            <a:avLst>
              <a:gd name="adj" fmla="val 8594"/>
            </a:avLst>
          </a:prstGeom>
          <a:solidFill>
            <a:srgbClr val="FFFFFF">
              <a:shade val="85000"/>
            </a:srgbClr>
          </a:solidFill>
          <a:ln>
            <a:noFill/>
          </a:ln>
          <a:effectLst/>
        </p:spPr>
      </p:pic>
      <p:sp>
        <p:nvSpPr>
          <p:cNvPr id="23" name="Marcador de contenido 2"/>
          <p:cNvSpPr txBox="1">
            <a:spLocks/>
          </p:cNvSpPr>
          <p:nvPr/>
        </p:nvSpPr>
        <p:spPr bwMode="auto">
          <a:xfrm>
            <a:off x="552450" y="1150143"/>
            <a:ext cx="80581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just">
              <a:spcBef>
                <a:spcPts val="1000"/>
              </a:spcBef>
            </a:pPr>
            <a:r>
              <a:rPr lang="es-MX" dirty="0" smtClean="0">
                <a:solidFill>
                  <a:srgbClr val="521C78"/>
                </a:solidFill>
                <a:latin typeface="Segoe UI Light" panose="020B0502040204020203" pitchFamily="34" charset="0"/>
              </a:rPr>
              <a:t>Los familiares a cargo de la atención del paciente pueden ser cónyuges, parejas, hijos, parientes o amigos que ayudan al paciente en las actividades de la vida diaria y las necesidades de atención de la salud en el hogar. Un/a cuidador/a no profesional, es aquella persona que dedica gran parte de su tiempo y esfuerzo a permitir que otra persona, generalmente familiar, pueda desenvolverse en su vida diaria, proporcionando ayuda para adaptarse a sus limitaciones.</a:t>
            </a:r>
          </a:p>
          <a:p>
            <a:pPr marL="0" lvl="1" algn="just">
              <a:spcBef>
                <a:spcPts val="1000"/>
              </a:spcBef>
            </a:pPr>
            <a:endParaRPr lang="es-MX" dirty="0" smtClean="0">
              <a:solidFill>
                <a:srgbClr val="521C78"/>
              </a:solidFill>
              <a:latin typeface="Segoe UI Light" panose="020B0502040204020203" pitchFamily="34" charset="0"/>
            </a:endParaRPr>
          </a:p>
          <a:p>
            <a:pPr marL="0" lvl="1" algn="just">
              <a:spcBef>
                <a:spcPts val="1000"/>
              </a:spcBef>
            </a:pPr>
            <a:r>
              <a:rPr lang="es-MX" dirty="0" smtClean="0">
                <a:solidFill>
                  <a:srgbClr val="521C78"/>
                </a:solidFill>
                <a:latin typeface="Segoe UI Light" panose="020B0502040204020203" pitchFamily="34" charset="0"/>
              </a:rPr>
              <a:t>Convertirte en cuidador/a puede suceder de forma paulatina debido a un empeoramiento clínico o por el contrario, de manera inesperada como consecuencia de una abrupta enfermedad, dependerá en gran medida de tu situación familiar, y todo esto va a determinar el cómo te vas a enfrentar al reto de cuidar y como va a influir en tu día a día.</a:t>
            </a:r>
            <a:endParaRPr lang="es-MX" dirty="0">
              <a:solidFill>
                <a:srgbClr val="521C78"/>
              </a:solidFill>
              <a:latin typeface="Segoe UI Light" panose="020B0502040204020203" pitchFamily="34" charset="0"/>
            </a:endParaRPr>
          </a:p>
        </p:txBody>
      </p:sp>
    </p:spTree>
    <p:extLst>
      <p:ext uri="{BB962C8B-B14F-4D97-AF65-F5344CB8AC3E}">
        <p14:creationId xmlns:p14="http://schemas.microsoft.com/office/powerpoint/2010/main" val="298905267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6" name="Título 3"/>
          <p:cNvSpPr txBox="1">
            <a:spLocks/>
          </p:cNvSpPr>
          <p:nvPr/>
        </p:nvSpPr>
        <p:spPr bwMode="auto">
          <a:xfrm>
            <a:off x="140672" y="0"/>
            <a:ext cx="900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s-MX" sz="4000" b="1" dirty="0">
                <a:solidFill>
                  <a:srgbClr val="521C78"/>
                </a:solidFill>
                <a:latin typeface="Segoe UI Light" panose="020B0502040204020203" pitchFamily="34" charset="0"/>
              </a:rPr>
              <a:t>Paciente en Etapa Terminal </a:t>
            </a:r>
          </a:p>
        </p:txBody>
      </p:sp>
      <p:sp>
        <p:nvSpPr>
          <p:cNvPr id="7" name="Marcador de contenido 2"/>
          <p:cNvSpPr txBox="1">
            <a:spLocks/>
          </p:cNvSpPr>
          <p:nvPr/>
        </p:nvSpPr>
        <p:spPr bwMode="auto">
          <a:xfrm>
            <a:off x="474784" y="1253331"/>
            <a:ext cx="820322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just"/>
            <a:r>
              <a:rPr lang="es-MX" dirty="0" smtClean="0">
                <a:solidFill>
                  <a:srgbClr val="521C78"/>
                </a:solidFill>
                <a:latin typeface="Segoe UI Light" panose="020B0502040204020203" pitchFamily="34" charset="0"/>
              </a:rPr>
              <a:t>Por otra parte el paciente en etapa terminal se define como la persona con la presencia de una enfermedad avanzada, incurable y progresiva, sin posibilidades razonables de respuesta al tratamiento específico y con un pronóstico de vida limitado (menor a 6 meses). Concurren síntomas multifactoriales intensos y cambiantes, gran impacto emocional en pacientes y sus familiares; con una demanda de atención. La enfermedad terminal no oncológica vendrá definida, además, por la presencia de fracaso orgánico y deterioro progresivo irreversible.</a:t>
            </a:r>
            <a:endParaRPr lang="es-MX" dirty="0">
              <a:solidFill>
                <a:srgbClr val="521C78"/>
              </a:solidFill>
              <a:latin typeface="Segoe UI Light" panose="020B0502040204020203" pitchFamily="34" charset="0"/>
            </a:endParaRPr>
          </a:p>
        </p:txBody>
      </p:sp>
      <p:pic>
        <p:nvPicPr>
          <p:cNvPr id="8" name="Imagen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379" y="6089050"/>
            <a:ext cx="911216" cy="55682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06786284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Título 3"/>
          <p:cNvSpPr txBox="1">
            <a:spLocks/>
          </p:cNvSpPr>
          <p:nvPr/>
        </p:nvSpPr>
        <p:spPr bwMode="auto">
          <a:xfrm>
            <a:off x="1947262" y="3069000"/>
            <a:ext cx="5249475"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s-MX" sz="4000" b="1" dirty="0" smtClean="0">
                <a:solidFill>
                  <a:schemeClr val="bg1"/>
                </a:solidFill>
                <a:latin typeface="Segoe UI Light" panose="020B0502040204020203" pitchFamily="34" charset="0"/>
              </a:rPr>
              <a:t>CUIDADOS PALIATIVOS</a:t>
            </a:r>
            <a:endParaRPr lang="es-MX" sz="4000" dirty="0">
              <a:solidFill>
                <a:schemeClr val="bg1"/>
              </a:solidFill>
              <a:latin typeface="Segoe UI Light" panose="020B0502040204020203" pitchFamily="34" charset="0"/>
            </a:endParaRPr>
          </a:p>
        </p:txBody>
      </p:sp>
      <p:pic>
        <p:nvPicPr>
          <p:cNvPr id="4" name="Imagen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6877" y="1649796"/>
            <a:ext cx="1090244" cy="666224"/>
          </a:xfrm>
          <a:prstGeom prst="roundRect">
            <a:avLst>
              <a:gd name="adj" fmla="val 8594"/>
            </a:avLst>
          </a:prstGeom>
          <a:solidFill>
            <a:srgbClr val="FFFFFF">
              <a:shade val="85000"/>
            </a:srgbClr>
          </a:solidFill>
          <a:ln>
            <a:noFill/>
          </a:ln>
          <a:effectLst>
            <a:reflection blurRad="6350" stA="50000" endA="300" endPos="26000" dist="50800" dir="5400000" sy="-100000" algn="bl" rotWithShape="0"/>
          </a:effectLst>
        </p:spPr>
      </p:pic>
    </p:spTree>
    <p:extLst>
      <p:ext uri="{BB962C8B-B14F-4D97-AF65-F5344CB8AC3E}">
        <p14:creationId xmlns:p14="http://schemas.microsoft.com/office/powerpoint/2010/main" val="145064389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Título 3"/>
          <p:cNvSpPr txBox="1">
            <a:spLocks/>
          </p:cNvSpPr>
          <p:nvPr/>
        </p:nvSpPr>
        <p:spPr bwMode="auto">
          <a:xfrm>
            <a:off x="854247" y="3056968"/>
            <a:ext cx="7449401"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s-MX" sz="4000" b="1" dirty="0" smtClean="0">
                <a:solidFill>
                  <a:schemeClr val="bg1"/>
                </a:solidFill>
                <a:latin typeface="Segoe UI Light" panose="020B0502040204020203" pitchFamily="34" charset="0"/>
              </a:rPr>
              <a:t>LABOR DEL AGENTE DE PASTORAL DE LA SALUD</a:t>
            </a:r>
          </a:p>
          <a:p>
            <a:r>
              <a:rPr lang="es-MX" sz="4000" b="1" dirty="0" smtClean="0">
                <a:solidFill>
                  <a:schemeClr val="bg1"/>
                </a:solidFill>
                <a:latin typeface="Segoe UI Light" panose="020B0502040204020203" pitchFamily="34" charset="0"/>
              </a:rPr>
              <a:t> EN CUIDADOS PALIATIVOS</a:t>
            </a:r>
            <a:endParaRPr lang="es-MX" sz="4000" dirty="0">
              <a:solidFill>
                <a:schemeClr val="bg1"/>
              </a:solidFill>
              <a:latin typeface="Segoe UI Light" panose="020B0502040204020203" pitchFamily="34" charset="0"/>
            </a:endParaRPr>
          </a:p>
        </p:txBody>
      </p:sp>
      <p:pic>
        <p:nvPicPr>
          <p:cNvPr id="4" name="Imagen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6877" y="1649796"/>
            <a:ext cx="1090244" cy="666224"/>
          </a:xfrm>
          <a:prstGeom prst="roundRect">
            <a:avLst>
              <a:gd name="adj" fmla="val 8594"/>
            </a:avLst>
          </a:prstGeom>
          <a:solidFill>
            <a:srgbClr val="FFFFFF">
              <a:shade val="85000"/>
            </a:srgbClr>
          </a:solidFill>
          <a:ln>
            <a:noFill/>
          </a:ln>
          <a:effectLst>
            <a:reflection blurRad="6350" stA="50000" endA="300" endPos="26000" dist="50800" dir="5400000" sy="-100000" algn="bl" rotWithShape="0"/>
          </a:effectLst>
        </p:spPr>
      </p:pic>
    </p:spTree>
    <p:extLst>
      <p:ext uri="{BB962C8B-B14F-4D97-AF65-F5344CB8AC3E}">
        <p14:creationId xmlns:p14="http://schemas.microsoft.com/office/powerpoint/2010/main" val="394175104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CuadroTexto 2"/>
          <p:cNvSpPr txBox="1">
            <a:spLocks noChangeArrowheads="1"/>
          </p:cNvSpPr>
          <p:nvPr/>
        </p:nvSpPr>
        <p:spPr bwMode="auto">
          <a:xfrm>
            <a:off x="140672" y="17584"/>
            <a:ext cx="900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4000" dirty="0" smtClean="0">
                <a:solidFill>
                  <a:srgbClr val="521C78"/>
                </a:solidFill>
                <a:latin typeface="Segoe UI Light" panose="020B0502040204020203" pitchFamily="34" charset="0"/>
              </a:rPr>
              <a:t>Necesidades espirituales</a:t>
            </a:r>
            <a:endParaRPr lang="es-MX" altLang="es-MX" sz="4000" dirty="0">
              <a:solidFill>
                <a:srgbClr val="521C78"/>
              </a:solidFill>
              <a:latin typeface="Segoe UI Light" panose="020B0502040204020203" pitchFamily="34" charset="0"/>
            </a:endParaRPr>
          </a:p>
        </p:txBody>
      </p:sp>
      <p:sp>
        <p:nvSpPr>
          <p:cNvPr id="5" name="Rectángulo 4"/>
          <p:cNvSpPr/>
          <p:nvPr/>
        </p:nvSpPr>
        <p:spPr>
          <a:xfrm>
            <a:off x="1789611" y="1429923"/>
            <a:ext cx="5564777" cy="3693319"/>
          </a:xfrm>
          <a:prstGeom prst="rect">
            <a:avLst/>
          </a:prstGeom>
        </p:spPr>
        <p:txBody>
          <a:bodyPr wrap="square">
            <a:spAutoFit/>
          </a:bodyPr>
          <a:lstStyle/>
          <a:p>
            <a:pPr marL="342900" indent="-342900">
              <a:buAutoNum type="alphaLcParenR"/>
            </a:pPr>
            <a:r>
              <a:rPr lang="es-MX" dirty="0" smtClean="0">
                <a:solidFill>
                  <a:srgbClr val="521C78"/>
                </a:solidFill>
                <a:latin typeface="Segoe UI Light" panose="020B0502040204020203" pitchFamily="34" charset="0"/>
              </a:rPr>
              <a:t>Necesidad </a:t>
            </a:r>
            <a:r>
              <a:rPr lang="es-MX" dirty="0">
                <a:solidFill>
                  <a:srgbClr val="521C78"/>
                </a:solidFill>
                <a:latin typeface="Segoe UI Light" panose="020B0502040204020203" pitchFamily="34" charset="0"/>
              </a:rPr>
              <a:t>de ser reconocido como persona </a:t>
            </a:r>
            <a:endParaRPr lang="es-MX" dirty="0" smtClean="0">
              <a:solidFill>
                <a:srgbClr val="521C78"/>
              </a:solidFill>
              <a:latin typeface="Segoe UI Light" panose="020B0502040204020203" pitchFamily="34" charset="0"/>
            </a:endParaRPr>
          </a:p>
          <a:p>
            <a:pPr marL="342900" indent="-342900">
              <a:buAutoNum type="alphaLcParenR"/>
            </a:pPr>
            <a:r>
              <a:rPr lang="es-MX" dirty="0">
                <a:solidFill>
                  <a:srgbClr val="521C78"/>
                </a:solidFill>
                <a:latin typeface="Segoe UI Light" panose="020B0502040204020203" pitchFamily="34" charset="0"/>
              </a:rPr>
              <a:t>Necesidad de volver a leer su vida </a:t>
            </a:r>
            <a:endParaRPr lang="es-MX" dirty="0" smtClean="0">
              <a:solidFill>
                <a:srgbClr val="521C78"/>
              </a:solidFill>
              <a:latin typeface="Segoe UI Light" panose="020B0502040204020203" pitchFamily="34" charset="0"/>
            </a:endParaRPr>
          </a:p>
          <a:p>
            <a:pPr marL="342900" indent="-342900">
              <a:buAutoNum type="alphaLcParenR"/>
            </a:pPr>
            <a:r>
              <a:rPr lang="es-MX" dirty="0">
                <a:solidFill>
                  <a:srgbClr val="521C78"/>
                </a:solidFill>
                <a:latin typeface="Segoe UI Light" panose="020B0502040204020203" pitchFamily="34" charset="0"/>
              </a:rPr>
              <a:t>Necesidad de encontrar sentido a la existencia y el devenir, la búsqueda de sentido </a:t>
            </a:r>
            <a:endParaRPr lang="es-MX" dirty="0" smtClean="0">
              <a:solidFill>
                <a:srgbClr val="521C78"/>
              </a:solidFill>
              <a:latin typeface="Segoe UI Light" panose="020B0502040204020203" pitchFamily="34" charset="0"/>
            </a:endParaRPr>
          </a:p>
          <a:p>
            <a:pPr marL="342900" indent="-342900">
              <a:buAutoNum type="alphaLcParenR"/>
            </a:pPr>
            <a:r>
              <a:rPr lang="es-MX" dirty="0">
                <a:solidFill>
                  <a:srgbClr val="521C78"/>
                </a:solidFill>
                <a:latin typeface="Segoe UI Light" panose="020B0502040204020203" pitchFamily="34" charset="0"/>
              </a:rPr>
              <a:t>Necesidad de liberarse de la culpa, de perdonarse </a:t>
            </a:r>
            <a:endParaRPr lang="es-MX" dirty="0" smtClean="0">
              <a:solidFill>
                <a:srgbClr val="521C78"/>
              </a:solidFill>
              <a:latin typeface="Segoe UI Light" panose="020B0502040204020203" pitchFamily="34" charset="0"/>
            </a:endParaRPr>
          </a:p>
          <a:p>
            <a:pPr marL="342900" indent="-342900">
              <a:buAutoNum type="alphaLcParenR"/>
            </a:pPr>
            <a:r>
              <a:rPr lang="es-MX" dirty="0">
                <a:solidFill>
                  <a:srgbClr val="521C78"/>
                </a:solidFill>
                <a:latin typeface="Segoe UI Light" panose="020B0502040204020203" pitchFamily="34" charset="0"/>
              </a:rPr>
              <a:t>Necesidad de reconciliación, de sentirse perdonado </a:t>
            </a:r>
            <a:endParaRPr lang="es-MX" dirty="0" smtClean="0">
              <a:solidFill>
                <a:srgbClr val="521C78"/>
              </a:solidFill>
              <a:latin typeface="Segoe UI Light" panose="020B0502040204020203" pitchFamily="34" charset="0"/>
            </a:endParaRPr>
          </a:p>
          <a:p>
            <a:pPr marL="342900" indent="-342900">
              <a:buAutoNum type="alphaLcParenR"/>
            </a:pPr>
            <a:r>
              <a:rPr lang="es-MX" dirty="0">
                <a:solidFill>
                  <a:srgbClr val="521C78"/>
                </a:solidFill>
                <a:latin typeface="Segoe UI Light" panose="020B0502040204020203" pitchFamily="34" charset="0"/>
              </a:rPr>
              <a:t>Necesidad de establecer su vida más allá de sí mismo </a:t>
            </a:r>
            <a:endParaRPr lang="es-MX" dirty="0" smtClean="0">
              <a:solidFill>
                <a:srgbClr val="521C78"/>
              </a:solidFill>
              <a:latin typeface="Segoe UI Light" panose="020B0502040204020203" pitchFamily="34" charset="0"/>
            </a:endParaRPr>
          </a:p>
          <a:p>
            <a:pPr marL="342900" indent="-342900">
              <a:buAutoNum type="alphaLcParenR"/>
            </a:pPr>
            <a:r>
              <a:rPr lang="es-MX" dirty="0">
                <a:solidFill>
                  <a:srgbClr val="521C78"/>
                </a:solidFill>
                <a:latin typeface="Segoe UI Light" panose="020B0502040204020203" pitchFamily="34" charset="0"/>
              </a:rPr>
              <a:t>Necesidad de continuidad, de un más allá </a:t>
            </a:r>
            <a:endParaRPr lang="es-MX" dirty="0" smtClean="0">
              <a:solidFill>
                <a:srgbClr val="521C78"/>
              </a:solidFill>
              <a:latin typeface="Segoe UI Light" panose="020B0502040204020203" pitchFamily="34" charset="0"/>
            </a:endParaRPr>
          </a:p>
          <a:p>
            <a:pPr marL="342900" indent="-342900">
              <a:buAutoNum type="alphaLcParenR"/>
            </a:pPr>
            <a:r>
              <a:rPr lang="es-MX" dirty="0">
                <a:solidFill>
                  <a:srgbClr val="521C78"/>
                </a:solidFill>
                <a:latin typeface="Segoe UI Light" panose="020B0502040204020203" pitchFamily="34" charset="0"/>
              </a:rPr>
              <a:t>Necesidad de auténtica esperanza, no de ilusiones falsas. La conexión con el tiempo </a:t>
            </a:r>
            <a:endParaRPr lang="es-MX" dirty="0" smtClean="0">
              <a:solidFill>
                <a:srgbClr val="521C78"/>
              </a:solidFill>
              <a:latin typeface="Segoe UI Light" panose="020B0502040204020203" pitchFamily="34" charset="0"/>
            </a:endParaRPr>
          </a:p>
          <a:p>
            <a:pPr marL="342900" indent="-342900">
              <a:buAutoNum type="alphaLcParenR"/>
            </a:pPr>
            <a:r>
              <a:rPr lang="es-MX" dirty="0">
                <a:solidFill>
                  <a:srgbClr val="521C78"/>
                </a:solidFill>
                <a:latin typeface="Segoe UI Light" panose="020B0502040204020203" pitchFamily="34" charset="0"/>
              </a:rPr>
              <a:t>Necesidad de expresar sentimientos religiosos </a:t>
            </a:r>
            <a:endParaRPr lang="es-MX" dirty="0" smtClean="0">
              <a:solidFill>
                <a:srgbClr val="521C78"/>
              </a:solidFill>
              <a:latin typeface="Segoe UI Light" panose="020B0502040204020203" pitchFamily="34" charset="0"/>
            </a:endParaRPr>
          </a:p>
          <a:p>
            <a:pPr marL="342900" indent="-342900">
              <a:buAutoNum type="alphaLcParenR"/>
            </a:pPr>
            <a:r>
              <a:rPr lang="es-MX" dirty="0">
                <a:solidFill>
                  <a:srgbClr val="521C78"/>
                </a:solidFill>
                <a:latin typeface="Segoe UI Light" panose="020B0502040204020203" pitchFamily="34" charset="0"/>
              </a:rPr>
              <a:t>Necesidad de amar y ser amado </a:t>
            </a:r>
            <a:endParaRPr lang="es-MX" dirty="0" smtClean="0">
              <a:solidFill>
                <a:srgbClr val="521C78"/>
              </a:solidFill>
              <a:latin typeface="Segoe UI Light" panose="020B0502040204020203" pitchFamily="34" charset="0"/>
            </a:endParaRPr>
          </a:p>
        </p:txBody>
      </p:sp>
    </p:spTree>
    <p:extLst>
      <p:ext uri="{BB962C8B-B14F-4D97-AF65-F5344CB8AC3E}">
        <p14:creationId xmlns:p14="http://schemas.microsoft.com/office/powerpoint/2010/main" val="285367545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CuadroTexto 2"/>
          <p:cNvSpPr txBox="1">
            <a:spLocks noChangeArrowheads="1"/>
          </p:cNvSpPr>
          <p:nvPr/>
        </p:nvSpPr>
        <p:spPr bwMode="auto">
          <a:xfrm>
            <a:off x="140672" y="17584"/>
            <a:ext cx="900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3600" dirty="0" smtClean="0">
                <a:solidFill>
                  <a:srgbClr val="521C78"/>
                </a:solidFill>
                <a:latin typeface="Segoe UI Light" panose="020B0502040204020203" pitchFamily="34" charset="0"/>
              </a:rPr>
              <a:t>El </a:t>
            </a:r>
            <a:r>
              <a:rPr lang="es-MX" altLang="es-MX" sz="3600" b="1" dirty="0" smtClean="0">
                <a:solidFill>
                  <a:srgbClr val="521C78"/>
                </a:solidFill>
                <a:latin typeface="Segoe UI Light" panose="020B0502040204020203" pitchFamily="34" charset="0"/>
              </a:rPr>
              <a:t>Agente de Pastoral </a:t>
            </a:r>
            <a:r>
              <a:rPr lang="es-MX" altLang="es-MX" sz="3600" dirty="0" smtClean="0">
                <a:solidFill>
                  <a:srgbClr val="521C78"/>
                </a:solidFill>
                <a:latin typeface="Segoe UI Light" panose="020B0502040204020203" pitchFamily="34" charset="0"/>
              </a:rPr>
              <a:t>de la Salud en CP</a:t>
            </a:r>
            <a:endParaRPr lang="es-MX" altLang="es-MX" sz="3600" dirty="0">
              <a:solidFill>
                <a:srgbClr val="521C78"/>
              </a:solidFill>
              <a:latin typeface="Segoe UI Light" panose="020B0502040204020203" pitchFamily="34" charset="0"/>
            </a:endParaRPr>
          </a:p>
        </p:txBody>
      </p:sp>
      <p:sp>
        <p:nvSpPr>
          <p:cNvPr id="3" name="Rectángulo 2"/>
          <p:cNvSpPr/>
          <p:nvPr/>
        </p:nvSpPr>
        <p:spPr>
          <a:xfrm>
            <a:off x="733425" y="1429923"/>
            <a:ext cx="7677150" cy="3693319"/>
          </a:xfrm>
          <a:prstGeom prst="rect">
            <a:avLst/>
          </a:prstGeom>
        </p:spPr>
        <p:txBody>
          <a:bodyPr wrap="square">
            <a:spAutoFit/>
          </a:bodyPr>
          <a:lstStyle/>
          <a:p>
            <a:pPr algn="just">
              <a:spcAft>
                <a:spcPts val="0"/>
              </a:spcAft>
            </a:pPr>
            <a:r>
              <a:rPr lang="es-MX" b="1" dirty="0">
                <a:solidFill>
                  <a:srgbClr val="521C78"/>
                </a:solidFill>
                <a:latin typeface="Segoe UI Light" panose="020B0502040204020203" pitchFamily="34" charset="0"/>
                <a:ea typeface="Calibri" panose="020F0502020204030204" pitchFamily="34" charset="0"/>
                <a:cs typeface="Calibri" panose="020F0502020204030204" pitchFamily="34" charset="0"/>
              </a:rPr>
              <a:t>Propósito de la Posición:</a:t>
            </a:r>
            <a:endParaRPr lang="es-MX" dirty="0">
              <a:solidFill>
                <a:srgbClr val="521C78"/>
              </a:solidFill>
              <a:latin typeface="Segoe UI Light" panose="020B0502040204020203" pitchFamily="34" charset="0"/>
              <a:ea typeface="Calibri" panose="020F0502020204030204" pitchFamily="34" charset="0"/>
              <a:cs typeface="Calibri" panose="020F0502020204030204" pitchFamily="34" charset="0"/>
            </a:endParaRPr>
          </a:p>
          <a:p>
            <a:pPr marL="800100" lvl="1" indent="-342900" algn="just">
              <a:spcAft>
                <a:spcPts val="0"/>
              </a:spcAft>
              <a:buFont typeface="Symbol" panose="05050102010706020507" pitchFamily="18" charset="2"/>
              <a:buChar char=""/>
            </a:pPr>
            <a:r>
              <a:rPr lang="es-MX" dirty="0" smtClean="0">
                <a:solidFill>
                  <a:srgbClr val="521C78"/>
                </a:solidFill>
                <a:latin typeface="Segoe UI Light" panose="020B0502040204020203" pitchFamily="34" charset="0"/>
                <a:ea typeface="Calibri" panose="020F0502020204030204" pitchFamily="34" charset="0"/>
                <a:cs typeface="Calibri" panose="020F0502020204030204" pitchFamily="34" charset="0"/>
              </a:rPr>
              <a:t>Es responsable </a:t>
            </a:r>
            <a:r>
              <a:rPr lang="es-MX" dirty="0">
                <a:solidFill>
                  <a:srgbClr val="521C78"/>
                </a:solidFill>
                <a:latin typeface="Segoe UI Light" panose="020B0502040204020203" pitchFamily="34" charset="0"/>
                <a:ea typeface="Calibri" panose="020F0502020204030204" pitchFamily="34" charset="0"/>
                <a:cs typeface="Calibri" panose="020F0502020204030204" pitchFamily="34" charset="0"/>
              </a:rPr>
              <a:t>de implementar los servicios Pastoral de la Salud y Acompañamiento </a:t>
            </a:r>
            <a:r>
              <a:rPr lang="es-MX" dirty="0" smtClean="0">
                <a:solidFill>
                  <a:srgbClr val="521C78"/>
                </a:solidFill>
                <a:latin typeface="Segoe UI Light" panose="020B0502040204020203" pitchFamily="34" charset="0"/>
                <a:ea typeface="Calibri" panose="020F0502020204030204" pitchFamily="34" charset="0"/>
                <a:cs typeface="Calibri" panose="020F0502020204030204" pitchFamily="34" charset="0"/>
              </a:rPr>
              <a:t>Espiritual.</a:t>
            </a:r>
            <a:endParaRPr lang="es-MX" dirty="0">
              <a:solidFill>
                <a:srgbClr val="521C78"/>
              </a:solidFill>
              <a:latin typeface="Segoe UI Light" panose="020B0502040204020203" pitchFamily="34" charset="0"/>
              <a:ea typeface="Calibri" panose="020F0502020204030204" pitchFamily="34" charset="0"/>
              <a:cs typeface="Calibri" panose="020F0502020204030204" pitchFamily="34" charset="0"/>
            </a:endParaRPr>
          </a:p>
          <a:p>
            <a:pPr marL="228600" algn="just">
              <a:spcAft>
                <a:spcPts val="0"/>
              </a:spcAft>
            </a:pPr>
            <a:r>
              <a:rPr lang="es-MX" dirty="0">
                <a:solidFill>
                  <a:srgbClr val="521C78"/>
                </a:solidFill>
                <a:latin typeface="Segoe UI Light" panose="020B0502040204020203" pitchFamily="34" charset="0"/>
                <a:ea typeface="Calibri" panose="020F0502020204030204" pitchFamily="34" charset="0"/>
                <a:cs typeface="Calibri" panose="020F0502020204030204" pitchFamily="34" charset="0"/>
              </a:rPr>
              <a:t> </a:t>
            </a:r>
          </a:p>
          <a:p>
            <a:pPr algn="just">
              <a:spcAft>
                <a:spcPts val="0"/>
              </a:spcAft>
            </a:pPr>
            <a:r>
              <a:rPr lang="es-ES" b="1" dirty="0" smtClean="0">
                <a:solidFill>
                  <a:srgbClr val="521C78"/>
                </a:solidFill>
                <a:latin typeface="Segoe UI Light" panose="020B0502040204020203" pitchFamily="34" charset="0"/>
                <a:ea typeface="Calibri" panose="020F0502020204030204" pitchFamily="34" charset="0"/>
                <a:cs typeface="Arial" panose="020B0604020202020204" pitchFamily="34" charset="0"/>
              </a:rPr>
              <a:t>Cualificaciones </a:t>
            </a:r>
            <a:r>
              <a:rPr lang="es-ES" b="1" dirty="0">
                <a:solidFill>
                  <a:srgbClr val="521C78"/>
                </a:solidFill>
                <a:latin typeface="Segoe UI Light" panose="020B0502040204020203" pitchFamily="34" charset="0"/>
                <a:ea typeface="Calibri" panose="020F0502020204030204" pitchFamily="34" charset="0"/>
                <a:cs typeface="Arial" panose="020B0604020202020204" pitchFamily="34" charset="0"/>
              </a:rPr>
              <a:t>Laborales</a:t>
            </a:r>
            <a:endParaRPr lang="es-MX" dirty="0">
              <a:solidFill>
                <a:srgbClr val="521C78"/>
              </a:solidFill>
              <a:latin typeface="Segoe UI Light" panose="020B0502040204020203" pitchFamily="34" charset="0"/>
              <a:ea typeface="Calibri" panose="020F0502020204030204" pitchFamily="34" charset="0"/>
              <a:cs typeface="Calibri" panose="020F0502020204030204" pitchFamily="34" charset="0"/>
            </a:endParaRPr>
          </a:p>
          <a:p>
            <a:pPr marL="342900" lvl="0" indent="-342900">
              <a:spcAft>
                <a:spcPts val="0"/>
              </a:spcAft>
              <a:buFont typeface="Symbol" panose="05050102010706020507" pitchFamily="18" charset="2"/>
              <a:buChar char=""/>
              <a:tabLst>
                <a:tab pos="182880" algn="l"/>
              </a:tabLst>
            </a:pPr>
            <a:r>
              <a:rPr lang="es-ES" dirty="0">
                <a:solidFill>
                  <a:srgbClr val="521C78"/>
                </a:solidFill>
                <a:latin typeface="Segoe UI Light" panose="020B0502040204020203" pitchFamily="34" charset="0"/>
                <a:ea typeface="Calibri" panose="020F0502020204030204" pitchFamily="34" charset="0"/>
                <a:cs typeface="Arial" panose="020B0604020202020204" pitchFamily="34" charset="0"/>
              </a:rPr>
              <a:t>Agente de Pastoral </a:t>
            </a:r>
            <a:r>
              <a:rPr lang="es-MX" dirty="0">
                <a:solidFill>
                  <a:srgbClr val="521C78"/>
                </a:solidFill>
                <a:latin typeface="Segoe UI Light" panose="020B0502040204020203" pitchFamily="34" charset="0"/>
                <a:ea typeface="Calibri" panose="020F0502020204030204" pitchFamily="34" charset="0"/>
                <a:cs typeface="Calibri" panose="020F0502020204030204" pitchFamily="34" charset="0"/>
              </a:rPr>
              <a:t>con 5 años de experiencia </a:t>
            </a:r>
            <a:r>
              <a:rPr lang="es-MX" dirty="0" smtClean="0">
                <a:solidFill>
                  <a:srgbClr val="521C78"/>
                </a:solidFill>
                <a:latin typeface="Segoe UI Light" panose="020B0502040204020203" pitchFamily="34" charset="0"/>
                <a:ea typeface="Calibri" panose="020F0502020204030204" pitchFamily="34" charset="0"/>
                <a:cs typeface="Calibri" panose="020F0502020204030204" pitchFamily="34" charset="0"/>
              </a:rPr>
              <a:t>clínica.</a:t>
            </a:r>
            <a:endParaRPr lang="es-MX" dirty="0">
              <a:solidFill>
                <a:srgbClr val="521C78"/>
              </a:solidFill>
              <a:latin typeface="Segoe UI Light" panose="020B0502040204020203" pitchFamily="34" charset="0"/>
              <a:ea typeface="Calibri" panose="020F0502020204030204" pitchFamily="34" charset="0"/>
              <a:cs typeface="Calibri" panose="020F0502020204030204" pitchFamily="34" charset="0"/>
            </a:endParaRPr>
          </a:p>
          <a:p>
            <a:pPr marL="800100" lvl="1" indent="-342900" algn="just">
              <a:spcAft>
                <a:spcPts val="0"/>
              </a:spcAft>
              <a:buFont typeface="Symbol" panose="05050102010706020507" pitchFamily="18" charset="2"/>
              <a:buChar char=""/>
              <a:tabLst>
                <a:tab pos="182880" algn="l"/>
              </a:tabLst>
            </a:pPr>
            <a:r>
              <a:rPr lang="es-MX" dirty="0">
                <a:solidFill>
                  <a:srgbClr val="521C78"/>
                </a:solidFill>
                <a:latin typeface="Segoe UI Light" panose="020B0502040204020203" pitchFamily="34" charset="0"/>
                <a:ea typeface="Calibri" panose="020F0502020204030204" pitchFamily="34" charset="0"/>
                <a:cs typeface="Calibri" panose="020F0502020204030204" pitchFamily="34" charset="0"/>
              </a:rPr>
              <a:t>Formación en </a:t>
            </a:r>
            <a:r>
              <a:rPr lang="es-MX" dirty="0" smtClean="0">
                <a:solidFill>
                  <a:srgbClr val="521C78"/>
                </a:solidFill>
                <a:latin typeface="Segoe UI Light" panose="020B0502040204020203" pitchFamily="34" charset="0"/>
                <a:ea typeface="Calibri" panose="020F0502020204030204" pitchFamily="34" charset="0"/>
                <a:cs typeface="Calibri" panose="020F0502020204030204" pitchFamily="34" charset="0"/>
              </a:rPr>
              <a:t>Clínica Pastoral Educacional </a:t>
            </a:r>
            <a:r>
              <a:rPr lang="es-MX" dirty="0">
                <a:solidFill>
                  <a:srgbClr val="521C78"/>
                </a:solidFill>
                <a:latin typeface="Segoe UI Light" panose="020B0502040204020203" pitchFamily="34" charset="0"/>
                <a:ea typeface="Calibri" panose="020F0502020204030204" pitchFamily="34" charset="0"/>
                <a:cs typeface="Calibri" panose="020F0502020204030204" pitchFamily="34" charset="0"/>
              </a:rPr>
              <a:t>o </a:t>
            </a:r>
            <a:r>
              <a:rPr lang="es-MX" dirty="0" smtClean="0">
                <a:solidFill>
                  <a:srgbClr val="521C78"/>
                </a:solidFill>
                <a:latin typeface="Segoe UI Light" panose="020B0502040204020203" pitchFamily="34" charset="0"/>
                <a:ea typeface="Calibri" panose="020F0502020204030204" pitchFamily="34" charset="0"/>
                <a:cs typeface="Calibri" panose="020F0502020204030204" pitchFamily="34" charset="0"/>
              </a:rPr>
              <a:t>equivalente.</a:t>
            </a:r>
            <a:endParaRPr lang="es-MX" dirty="0">
              <a:solidFill>
                <a:srgbClr val="521C78"/>
              </a:solidFill>
              <a:latin typeface="Segoe UI Light" panose="020B0502040204020203" pitchFamily="34" charset="0"/>
              <a:ea typeface="Calibri" panose="020F0502020204030204" pitchFamily="34" charset="0"/>
              <a:cs typeface="Calibri" panose="020F0502020204030204" pitchFamily="34" charset="0"/>
            </a:endParaRPr>
          </a:p>
          <a:p>
            <a:pPr marL="800100" lvl="1" indent="-342900" algn="just">
              <a:spcAft>
                <a:spcPts val="0"/>
              </a:spcAft>
              <a:buFont typeface="Symbol" panose="05050102010706020507" pitchFamily="18" charset="2"/>
              <a:buChar char=""/>
              <a:tabLst>
                <a:tab pos="182880" algn="l"/>
              </a:tabLst>
            </a:pPr>
            <a:r>
              <a:rPr lang="es-MX" dirty="0">
                <a:solidFill>
                  <a:srgbClr val="521C78"/>
                </a:solidFill>
                <a:latin typeface="Segoe UI Light" panose="020B0502040204020203" pitchFamily="34" charset="0"/>
                <a:ea typeface="Calibri" panose="020F0502020204030204" pitchFamily="34" charset="0"/>
                <a:cs typeface="Calibri" panose="020F0502020204030204" pitchFamily="34" charset="0"/>
              </a:rPr>
              <a:t>Certificados en Cuidados Paliativos, capellán profesional o </a:t>
            </a:r>
            <a:r>
              <a:rPr lang="es-MX" dirty="0" smtClean="0">
                <a:solidFill>
                  <a:srgbClr val="521C78"/>
                </a:solidFill>
                <a:latin typeface="Segoe UI Light" panose="020B0502040204020203" pitchFamily="34" charset="0"/>
                <a:ea typeface="Calibri" panose="020F0502020204030204" pitchFamily="34" charset="0"/>
                <a:cs typeface="Calibri" panose="020F0502020204030204" pitchFamily="34" charset="0"/>
              </a:rPr>
              <a:t>equivalentes.</a:t>
            </a:r>
            <a:endParaRPr lang="es-MX" dirty="0">
              <a:solidFill>
                <a:srgbClr val="521C78"/>
              </a:solidFill>
              <a:latin typeface="Segoe UI Light" panose="020B0502040204020203" pitchFamily="34" charset="0"/>
              <a:ea typeface="Calibri" panose="020F0502020204030204" pitchFamily="34" charset="0"/>
              <a:cs typeface="Calibri" panose="020F0502020204030204" pitchFamily="34" charset="0"/>
            </a:endParaRPr>
          </a:p>
          <a:p>
            <a:pPr marL="800100" lvl="1" indent="-342900" algn="just">
              <a:spcAft>
                <a:spcPts val="0"/>
              </a:spcAft>
              <a:buFont typeface="Symbol" panose="05050102010706020507" pitchFamily="18" charset="2"/>
              <a:buChar char=""/>
              <a:tabLst>
                <a:tab pos="182880" algn="l"/>
              </a:tabLst>
            </a:pPr>
            <a:r>
              <a:rPr lang="es-MX" dirty="0">
                <a:solidFill>
                  <a:srgbClr val="521C78"/>
                </a:solidFill>
                <a:latin typeface="Segoe UI Light" panose="020B0502040204020203" pitchFamily="34" charset="0"/>
                <a:ea typeface="Calibri" panose="020F0502020204030204" pitchFamily="34" charset="0"/>
                <a:cs typeface="Calibri" panose="020F0502020204030204" pitchFamily="34" charset="0"/>
              </a:rPr>
              <a:t>Al menos 1 año de experiencia trabajando como parte de un equipo interdisciplinario. </a:t>
            </a:r>
          </a:p>
          <a:p>
            <a:pPr marL="800100" lvl="1" indent="-342900" algn="just">
              <a:spcAft>
                <a:spcPts val="0"/>
              </a:spcAft>
              <a:buFont typeface="Symbol" panose="05050102010706020507" pitchFamily="18" charset="2"/>
              <a:buChar char=""/>
              <a:tabLst>
                <a:tab pos="182880" algn="l"/>
              </a:tabLst>
            </a:pPr>
            <a:r>
              <a:rPr lang="es-MX" dirty="0">
                <a:solidFill>
                  <a:srgbClr val="521C78"/>
                </a:solidFill>
                <a:latin typeface="Segoe UI Light" panose="020B0502040204020203" pitchFamily="34" charset="0"/>
                <a:ea typeface="Calibri" panose="020F0502020204030204" pitchFamily="34" charset="0"/>
                <a:cs typeface="Calibri" panose="020F0502020204030204" pitchFamily="34" charset="0"/>
              </a:rPr>
              <a:t>Titulo y Cedula profesional para ejercer en áreas de la </a:t>
            </a:r>
            <a:r>
              <a:rPr lang="es-MX" dirty="0" smtClean="0">
                <a:solidFill>
                  <a:srgbClr val="521C78"/>
                </a:solidFill>
                <a:latin typeface="Segoe UI Light" panose="020B0502040204020203" pitchFamily="34" charset="0"/>
                <a:ea typeface="Calibri" panose="020F0502020204030204" pitchFamily="34" charset="0"/>
                <a:cs typeface="Calibri" panose="020F0502020204030204" pitchFamily="34" charset="0"/>
              </a:rPr>
              <a:t>salud (preferentemente)</a:t>
            </a:r>
            <a:endParaRPr lang="es-MX" dirty="0">
              <a:solidFill>
                <a:srgbClr val="521C78"/>
              </a:solidFill>
              <a:latin typeface="Segoe UI Light" panose="020B0502040204020203"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643056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CuadroTexto 2"/>
          <p:cNvSpPr txBox="1">
            <a:spLocks noChangeArrowheads="1"/>
          </p:cNvSpPr>
          <p:nvPr/>
        </p:nvSpPr>
        <p:spPr bwMode="auto">
          <a:xfrm>
            <a:off x="140672" y="17584"/>
            <a:ext cx="900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3600" dirty="0" smtClean="0">
                <a:solidFill>
                  <a:srgbClr val="521C78"/>
                </a:solidFill>
                <a:latin typeface="Segoe UI Light" panose="020B0502040204020203" pitchFamily="34" charset="0"/>
              </a:rPr>
              <a:t>El </a:t>
            </a:r>
            <a:r>
              <a:rPr lang="es-MX" altLang="es-MX" sz="3600" b="1" dirty="0" smtClean="0">
                <a:solidFill>
                  <a:srgbClr val="521C78"/>
                </a:solidFill>
                <a:latin typeface="Segoe UI Light" panose="020B0502040204020203" pitchFamily="34" charset="0"/>
              </a:rPr>
              <a:t>Agente de Pastoral </a:t>
            </a:r>
            <a:r>
              <a:rPr lang="es-MX" altLang="es-MX" sz="3600" dirty="0" smtClean="0">
                <a:solidFill>
                  <a:srgbClr val="521C78"/>
                </a:solidFill>
                <a:latin typeface="Segoe UI Light" panose="020B0502040204020203" pitchFamily="34" charset="0"/>
              </a:rPr>
              <a:t>de la Salud en CP</a:t>
            </a:r>
            <a:endParaRPr lang="es-MX" altLang="es-MX" sz="3600" dirty="0">
              <a:solidFill>
                <a:srgbClr val="521C78"/>
              </a:solidFill>
              <a:latin typeface="Segoe UI Light" panose="020B0502040204020203" pitchFamily="34" charset="0"/>
            </a:endParaRPr>
          </a:p>
        </p:txBody>
      </p:sp>
      <p:sp>
        <p:nvSpPr>
          <p:cNvPr id="3" name="Rectángulo 2"/>
          <p:cNvSpPr/>
          <p:nvPr/>
        </p:nvSpPr>
        <p:spPr>
          <a:xfrm>
            <a:off x="590549" y="782620"/>
            <a:ext cx="7972425" cy="5078313"/>
          </a:xfrm>
          <a:prstGeom prst="rect">
            <a:avLst/>
          </a:prstGeom>
        </p:spPr>
        <p:txBody>
          <a:bodyPr wrap="square">
            <a:spAutoFit/>
          </a:bodyPr>
          <a:lstStyle/>
          <a:p>
            <a:pPr algn="just">
              <a:spcAft>
                <a:spcPts val="0"/>
              </a:spcAft>
            </a:pPr>
            <a:r>
              <a:rPr lang="es-ES" b="1" dirty="0" smtClean="0">
                <a:solidFill>
                  <a:srgbClr val="521C78"/>
                </a:solidFill>
                <a:latin typeface="Segoe UI Light" panose="020B0502040204020203" pitchFamily="34" charset="0"/>
                <a:ea typeface="Calibri" panose="020F0502020204030204" pitchFamily="34" charset="0"/>
                <a:cs typeface="Arial" panose="020B0604020202020204" pitchFamily="34" charset="0"/>
              </a:rPr>
              <a:t>Responsabilidades </a:t>
            </a:r>
            <a:r>
              <a:rPr lang="es-ES" b="1" dirty="0">
                <a:solidFill>
                  <a:srgbClr val="521C78"/>
                </a:solidFill>
                <a:latin typeface="Segoe UI Light" panose="020B0502040204020203" pitchFamily="34" charset="0"/>
                <a:ea typeface="Calibri" panose="020F0502020204030204" pitchFamily="34" charset="0"/>
                <a:cs typeface="Arial" panose="020B0604020202020204" pitchFamily="34" charset="0"/>
              </a:rPr>
              <a:t>del trabajo:</a:t>
            </a:r>
            <a:endParaRPr lang="es-MX" dirty="0">
              <a:solidFill>
                <a:srgbClr val="521C78"/>
              </a:solidFill>
              <a:latin typeface="Segoe UI Light" panose="020B0502040204020203" pitchFamily="34" charset="0"/>
              <a:ea typeface="Calibri" panose="020F0502020204030204" pitchFamily="34" charset="0"/>
              <a:cs typeface="Calibri" panose="020F0502020204030204" pitchFamily="34" charset="0"/>
            </a:endParaRPr>
          </a:p>
          <a:p>
            <a:pPr marL="800100" lvl="1" indent="-342900" algn="just">
              <a:spcAft>
                <a:spcPts val="0"/>
              </a:spcAft>
              <a:buFont typeface="+mj-lt"/>
              <a:buAutoNum type="arabicPeriod"/>
            </a:pPr>
            <a:r>
              <a:rPr lang="es-MX" dirty="0">
                <a:solidFill>
                  <a:srgbClr val="521C78"/>
                </a:solidFill>
                <a:latin typeface="Segoe UI Light" panose="020B0502040204020203" pitchFamily="34" charset="0"/>
                <a:ea typeface="Calibri" panose="020F0502020204030204" pitchFamily="34" charset="0"/>
                <a:cs typeface="Calibri" panose="020F0502020204030204" pitchFamily="34" charset="0"/>
              </a:rPr>
              <a:t>Conocer y mantenerse actualizado en las mejores prácticas recomendadas en materia de cuidados paliativos a nivel nacional e internacional.</a:t>
            </a:r>
          </a:p>
          <a:p>
            <a:pPr marL="800100" lvl="1" indent="-342900" algn="just">
              <a:spcAft>
                <a:spcPts val="0"/>
              </a:spcAft>
              <a:buFont typeface="+mj-lt"/>
              <a:buAutoNum type="arabicPeriod"/>
            </a:pPr>
            <a:r>
              <a:rPr lang="es-MX" dirty="0">
                <a:solidFill>
                  <a:srgbClr val="521C78"/>
                </a:solidFill>
                <a:latin typeface="Segoe UI Light" panose="020B0502040204020203" pitchFamily="34" charset="0"/>
                <a:ea typeface="Calibri" panose="020F0502020204030204" pitchFamily="34" charset="0"/>
                <a:cs typeface="Calibri" panose="020F0502020204030204" pitchFamily="34" charset="0"/>
              </a:rPr>
              <a:t>Servir como un guía del área espiritual y religiosa </a:t>
            </a:r>
            <a:r>
              <a:rPr lang="es-MX" dirty="0" smtClean="0">
                <a:solidFill>
                  <a:srgbClr val="521C78"/>
                </a:solidFill>
                <a:latin typeface="Segoe UI Light" panose="020B0502040204020203" pitchFamily="34" charset="0"/>
                <a:ea typeface="Calibri" panose="020F0502020204030204" pitchFamily="34" charset="0"/>
                <a:cs typeface="Calibri" panose="020F0502020204030204" pitchFamily="34" charset="0"/>
              </a:rPr>
              <a:t>en el equipo de cuidados paliativos</a:t>
            </a:r>
          </a:p>
          <a:p>
            <a:pPr marL="800100" lvl="1" indent="-342900" algn="just">
              <a:spcAft>
                <a:spcPts val="0"/>
              </a:spcAft>
              <a:buFont typeface="+mj-lt"/>
              <a:buAutoNum type="arabicPeriod"/>
            </a:pPr>
            <a:r>
              <a:rPr lang="es-ES" dirty="0" smtClean="0">
                <a:solidFill>
                  <a:srgbClr val="521C78"/>
                </a:solidFill>
                <a:latin typeface="Segoe UI Light" panose="020B0502040204020203" pitchFamily="34" charset="0"/>
                <a:ea typeface="Calibri" panose="020F0502020204030204" pitchFamily="34" charset="0"/>
                <a:cs typeface="Calibri" panose="020F0502020204030204" pitchFamily="34" charset="0"/>
              </a:rPr>
              <a:t>Trabajar </a:t>
            </a:r>
            <a:r>
              <a:rPr lang="es-ES" dirty="0">
                <a:solidFill>
                  <a:srgbClr val="521C78"/>
                </a:solidFill>
                <a:latin typeface="Segoe UI Light" panose="020B0502040204020203" pitchFamily="34" charset="0"/>
                <a:ea typeface="Calibri" panose="020F0502020204030204" pitchFamily="34" charset="0"/>
                <a:cs typeface="Calibri" panose="020F0502020204030204" pitchFamily="34" charset="0"/>
              </a:rPr>
              <a:t>en cooperación con los Departamentos </a:t>
            </a:r>
            <a:r>
              <a:rPr lang="es-ES" dirty="0" smtClean="0">
                <a:solidFill>
                  <a:srgbClr val="521C78"/>
                </a:solidFill>
                <a:latin typeface="Segoe UI Light" panose="020B0502040204020203" pitchFamily="34" charset="0"/>
                <a:ea typeface="Calibri" panose="020F0502020204030204" pitchFamily="34" charset="0"/>
                <a:cs typeface="Calibri" panose="020F0502020204030204" pitchFamily="34" charset="0"/>
              </a:rPr>
              <a:t>relacionados</a:t>
            </a:r>
            <a:endParaRPr lang="es-MX" dirty="0" smtClean="0">
              <a:solidFill>
                <a:srgbClr val="521C78"/>
              </a:solidFill>
              <a:latin typeface="Segoe UI Light" panose="020B0502040204020203" pitchFamily="34" charset="0"/>
              <a:ea typeface="Calibri" panose="020F0502020204030204" pitchFamily="34" charset="0"/>
              <a:cs typeface="Calibri" panose="020F0502020204030204" pitchFamily="34" charset="0"/>
            </a:endParaRPr>
          </a:p>
          <a:p>
            <a:pPr marL="800100" lvl="1" indent="-342900" algn="just">
              <a:spcAft>
                <a:spcPts val="0"/>
              </a:spcAft>
              <a:buFont typeface="+mj-lt"/>
              <a:buAutoNum type="arabicPeriod"/>
            </a:pPr>
            <a:r>
              <a:rPr lang="es-MX" dirty="0" smtClean="0">
                <a:solidFill>
                  <a:srgbClr val="521C78"/>
                </a:solidFill>
                <a:latin typeface="Segoe UI Light" panose="020B0502040204020203" pitchFamily="34" charset="0"/>
                <a:ea typeface="Calibri" panose="020F0502020204030204" pitchFamily="34" charset="0"/>
                <a:cs typeface="Calibri" panose="020F0502020204030204" pitchFamily="34" charset="0"/>
              </a:rPr>
              <a:t>Desarrollar la </a:t>
            </a:r>
            <a:r>
              <a:rPr lang="es-MX" dirty="0">
                <a:solidFill>
                  <a:srgbClr val="521C78"/>
                </a:solidFill>
                <a:latin typeface="Segoe UI Light" panose="020B0502040204020203" pitchFamily="34" charset="0"/>
                <a:ea typeface="Calibri" panose="020F0502020204030204" pitchFamily="34" charset="0"/>
                <a:cs typeface="Calibri" panose="020F0502020204030204" pitchFamily="34" charset="0"/>
              </a:rPr>
              <a:t>cultura, consciencia y necesidad </a:t>
            </a:r>
            <a:r>
              <a:rPr lang="es-MX" dirty="0" smtClean="0">
                <a:solidFill>
                  <a:srgbClr val="521C78"/>
                </a:solidFill>
                <a:latin typeface="Segoe UI Light" panose="020B0502040204020203" pitchFamily="34" charset="0"/>
                <a:ea typeface="Calibri" panose="020F0502020204030204" pitchFamily="34" charset="0"/>
                <a:cs typeface="Calibri" panose="020F0502020204030204" pitchFamily="34" charset="0"/>
              </a:rPr>
              <a:t>de CP</a:t>
            </a:r>
            <a:endParaRPr lang="es-MX" dirty="0">
              <a:solidFill>
                <a:srgbClr val="521C78"/>
              </a:solidFill>
              <a:latin typeface="Segoe UI Light" panose="020B0502040204020203" pitchFamily="34" charset="0"/>
              <a:ea typeface="Calibri" panose="020F0502020204030204" pitchFamily="34" charset="0"/>
              <a:cs typeface="Calibri" panose="020F0502020204030204" pitchFamily="34" charset="0"/>
            </a:endParaRPr>
          </a:p>
          <a:p>
            <a:pPr marL="800100" lvl="1" indent="-342900" algn="just">
              <a:spcAft>
                <a:spcPts val="0"/>
              </a:spcAft>
              <a:buFont typeface="+mj-lt"/>
              <a:buAutoNum type="arabicPeriod"/>
            </a:pPr>
            <a:r>
              <a:rPr lang="es-MX" dirty="0">
                <a:solidFill>
                  <a:srgbClr val="521C78"/>
                </a:solidFill>
                <a:latin typeface="Segoe UI Light" panose="020B0502040204020203" pitchFamily="34" charset="0"/>
                <a:ea typeface="Calibri" panose="020F0502020204030204" pitchFamily="34" charset="0"/>
                <a:cs typeface="Calibri" panose="020F0502020204030204" pitchFamily="34" charset="0"/>
              </a:rPr>
              <a:t>Supervisar, proporcionar experiencia en el área espiritual y religiosa, y participar en las decisiones </a:t>
            </a:r>
            <a:r>
              <a:rPr lang="es-MX" dirty="0" smtClean="0">
                <a:solidFill>
                  <a:srgbClr val="521C78"/>
                </a:solidFill>
                <a:latin typeface="Segoe UI Light" panose="020B0502040204020203" pitchFamily="34" charset="0"/>
                <a:ea typeface="Calibri" panose="020F0502020204030204" pitchFamily="34" charset="0"/>
                <a:cs typeface="Calibri" panose="020F0502020204030204" pitchFamily="34" charset="0"/>
              </a:rPr>
              <a:t>del Equipo, referentes a la valoración, </a:t>
            </a:r>
            <a:r>
              <a:rPr lang="es-MX" dirty="0">
                <a:solidFill>
                  <a:srgbClr val="521C78"/>
                </a:solidFill>
                <a:latin typeface="Segoe UI Light" panose="020B0502040204020203" pitchFamily="34" charset="0"/>
                <a:ea typeface="Calibri" panose="020F0502020204030204" pitchFamily="34" charset="0"/>
                <a:cs typeface="Calibri" panose="020F0502020204030204" pitchFamily="34" charset="0"/>
              </a:rPr>
              <a:t>diagnóstico, objetivos, plan de cuidados, con la finalidad de satisfacer las necesidades del paciente / familia, asegurando que la más alta calidad de la atención </a:t>
            </a:r>
            <a:r>
              <a:rPr lang="es-MX" dirty="0" smtClean="0">
                <a:solidFill>
                  <a:srgbClr val="521C78"/>
                </a:solidFill>
                <a:latin typeface="Segoe UI Light" panose="020B0502040204020203" pitchFamily="34" charset="0"/>
                <a:ea typeface="Calibri" panose="020F0502020204030204" pitchFamily="34" charset="0"/>
                <a:cs typeface="Calibri" panose="020F0502020204030204" pitchFamily="34" charset="0"/>
              </a:rPr>
              <a:t>y </a:t>
            </a:r>
            <a:r>
              <a:rPr lang="es-MX" dirty="0">
                <a:solidFill>
                  <a:srgbClr val="521C78"/>
                </a:solidFill>
                <a:latin typeface="Segoe UI Light" panose="020B0502040204020203" pitchFamily="34" charset="0"/>
                <a:ea typeface="Calibri" panose="020F0502020204030204" pitchFamily="34" charset="0"/>
                <a:cs typeface="Calibri" panose="020F0502020204030204" pitchFamily="34" charset="0"/>
              </a:rPr>
              <a:t>que la continuidad y la integralidad de la atención se mantenga de forma </a:t>
            </a:r>
            <a:r>
              <a:rPr lang="es-MX" dirty="0" smtClean="0">
                <a:solidFill>
                  <a:srgbClr val="521C78"/>
                </a:solidFill>
                <a:latin typeface="Segoe UI Light" panose="020B0502040204020203" pitchFamily="34" charset="0"/>
                <a:ea typeface="Calibri" panose="020F0502020204030204" pitchFamily="34" charset="0"/>
                <a:cs typeface="Calibri" panose="020F0502020204030204" pitchFamily="34" charset="0"/>
              </a:rPr>
              <a:t>satisfactoria.</a:t>
            </a:r>
            <a:endParaRPr lang="es-MX" dirty="0">
              <a:solidFill>
                <a:srgbClr val="521C78"/>
              </a:solidFill>
              <a:latin typeface="Segoe UI Light" panose="020B0502040204020203" pitchFamily="34" charset="0"/>
              <a:ea typeface="Calibri" panose="020F0502020204030204" pitchFamily="34" charset="0"/>
              <a:cs typeface="Calibri" panose="020F0502020204030204" pitchFamily="34" charset="0"/>
            </a:endParaRPr>
          </a:p>
          <a:p>
            <a:pPr marL="800100" lvl="1" indent="-342900" algn="just">
              <a:spcAft>
                <a:spcPts val="0"/>
              </a:spcAft>
              <a:buFont typeface="+mj-lt"/>
              <a:buAutoNum type="arabicPeriod"/>
            </a:pPr>
            <a:r>
              <a:rPr lang="es-MX" dirty="0">
                <a:solidFill>
                  <a:srgbClr val="521C78"/>
                </a:solidFill>
                <a:latin typeface="Segoe UI Light" panose="020B0502040204020203" pitchFamily="34" charset="0"/>
                <a:ea typeface="Calibri" panose="020F0502020204030204" pitchFamily="34" charset="0"/>
                <a:cs typeface="Calibri" panose="020F0502020204030204" pitchFamily="34" charset="0"/>
              </a:rPr>
              <a:t>Elaborar y mantener registros exactos </a:t>
            </a:r>
            <a:r>
              <a:rPr lang="es-MX" i="1" dirty="0">
                <a:solidFill>
                  <a:srgbClr val="521C78"/>
                </a:solidFill>
                <a:latin typeface="Segoe UI Light" panose="020B0502040204020203" pitchFamily="34" charset="0"/>
                <a:ea typeface="Calibri" panose="020F0502020204030204" pitchFamily="34" charset="0"/>
                <a:cs typeface="Calibri" panose="020F0502020204030204" pitchFamily="34" charset="0"/>
              </a:rPr>
              <a:t>(indicadores de seguimiento)</a:t>
            </a:r>
            <a:r>
              <a:rPr lang="es-MX" dirty="0">
                <a:solidFill>
                  <a:srgbClr val="521C78"/>
                </a:solidFill>
                <a:latin typeface="Segoe UI Light" panose="020B0502040204020203" pitchFamily="34" charset="0"/>
                <a:ea typeface="Calibri" panose="020F0502020204030204" pitchFamily="34" charset="0"/>
                <a:cs typeface="Calibri" panose="020F0502020204030204" pitchFamily="34" charset="0"/>
              </a:rPr>
              <a:t> en la Bitácora del </a:t>
            </a:r>
            <a:r>
              <a:rPr lang="es-MX" dirty="0" smtClean="0">
                <a:solidFill>
                  <a:srgbClr val="521C78"/>
                </a:solidFill>
                <a:latin typeface="Segoe UI Light" panose="020B0502040204020203" pitchFamily="34" charset="0"/>
                <a:ea typeface="Calibri" panose="020F0502020204030204" pitchFamily="34" charset="0"/>
                <a:cs typeface="Calibri" panose="020F0502020204030204" pitchFamily="34" charset="0"/>
              </a:rPr>
              <a:t>paciente.</a:t>
            </a:r>
            <a:endParaRPr lang="es-MX" dirty="0">
              <a:solidFill>
                <a:srgbClr val="521C78"/>
              </a:solidFill>
              <a:latin typeface="Segoe UI Light" panose="020B0502040204020203" pitchFamily="34" charset="0"/>
              <a:ea typeface="Calibri" panose="020F0502020204030204" pitchFamily="34" charset="0"/>
              <a:cs typeface="Calibri" panose="020F0502020204030204" pitchFamily="34" charset="0"/>
            </a:endParaRPr>
          </a:p>
          <a:p>
            <a:pPr marL="800100" lvl="1" indent="-342900" algn="just">
              <a:spcAft>
                <a:spcPts val="0"/>
              </a:spcAft>
              <a:buFont typeface="+mj-lt"/>
              <a:buAutoNum type="arabicPeriod"/>
            </a:pPr>
            <a:r>
              <a:rPr lang="es-MX" dirty="0">
                <a:solidFill>
                  <a:srgbClr val="521C78"/>
                </a:solidFill>
                <a:latin typeface="Segoe UI Light" panose="020B0502040204020203" pitchFamily="34" charset="0"/>
                <a:ea typeface="Calibri" panose="020F0502020204030204" pitchFamily="34" charset="0"/>
                <a:cs typeface="Calibri" panose="020F0502020204030204" pitchFamily="34" charset="0"/>
              </a:rPr>
              <a:t>Participación en el desarrollo de actividades (</a:t>
            </a:r>
            <a:r>
              <a:rPr lang="es-MX" i="1" dirty="0">
                <a:solidFill>
                  <a:srgbClr val="521C78"/>
                </a:solidFill>
                <a:latin typeface="Segoe UI Light" panose="020B0502040204020203" pitchFamily="34" charset="0"/>
                <a:ea typeface="Calibri" panose="020F0502020204030204" pitchFamily="34" charset="0"/>
                <a:cs typeface="Calibri" panose="020F0502020204030204" pitchFamily="34" charset="0"/>
              </a:rPr>
              <a:t>formación, calidad, difusión, investigación, administración, grupos, etc</a:t>
            </a:r>
            <a:r>
              <a:rPr lang="es-MX" i="1" dirty="0" smtClean="0">
                <a:solidFill>
                  <a:srgbClr val="521C78"/>
                </a:solidFill>
                <a:latin typeface="Segoe UI Light" panose="020B0502040204020203" pitchFamily="34" charset="0"/>
                <a:ea typeface="Calibri" panose="020F0502020204030204" pitchFamily="34" charset="0"/>
                <a:cs typeface="Calibri" panose="020F0502020204030204" pitchFamily="34" charset="0"/>
              </a:rPr>
              <a:t>.</a:t>
            </a:r>
            <a:r>
              <a:rPr lang="es-MX" dirty="0" smtClean="0">
                <a:solidFill>
                  <a:srgbClr val="521C78"/>
                </a:solidFill>
                <a:latin typeface="Segoe UI Light" panose="020B0502040204020203" pitchFamily="34" charset="0"/>
                <a:ea typeface="Calibri" panose="020F0502020204030204" pitchFamily="34" charset="0"/>
                <a:cs typeface="Calibri" panose="020F0502020204030204" pitchFamily="34" charset="0"/>
              </a:rPr>
              <a:t>)</a:t>
            </a:r>
            <a:r>
              <a:rPr lang="es-MX" dirty="0">
                <a:solidFill>
                  <a:srgbClr val="521C78"/>
                </a:solidFill>
                <a:latin typeface="Segoe UI Light" panose="020B0502040204020203" pitchFamily="34" charset="0"/>
                <a:ea typeface="Calibri" panose="020F0502020204030204" pitchFamily="34" charset="0"/>
                <a:cs typeface="Arial" panose="020B0604020202020204" pitchFamily="34" charset="0"/>
              </a:rPr>
              <a:t> </a:t>
            </a:r>
            <a:endParaRPr lang="es-MX" dirty="0">
              <a:solidFill>
                <a:srgbClr val="521C78"/>
              </a:solidFill>
              <a:latin typeface="Segoe UI Light" panose="020B0502040204020203"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371847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CuadroTexto 2"/>
          <p:cNvSpPr txBox="1">
            <a:spLocks noChangeArrowheads="1"/>
          </p:cNvSpPr>
          <p:nvPr/>
        </p:nvSpPr>
        <p:spPr bwMode="auto">
          <a:xfrm>
            <a:off x="140672" y="17584"/>
            <a:ext cx="900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4000" dirty="0" smtClean="0">
                <a:solidFill>
                  <a:srgbClr val="521C78"/>
                </a:solidFill>
                <a:latin typeface="Segoe UI Light" panose="020B0502040204020203" pitchFamily="34" charset="0"/>
              </a:rPr>
              <a:t>Bases</a:t>
            </a:r>
            <a:endParaRPr lang="es-MX" altLang="es-MX" sz="4000" dirty="0">
              <a:solidFill>
                <a:srgbClr val="521C78"/>
              </a:solidFill>
              <a:latin typeface="Segoe UI Light" panose="020B0502040204020203" pitchFamily="34" charset="0"/>
            </a:endParaRPr>
          </a:p>
        </p:txBody>
      </p:sp>
      <p:sp>
        <p:nvSpPr>
          <p:cNvPr id="5" name="Rectángulo 4"/>
          <p:cNvSpPr/>
          <p:nvPr/>
        </p:nvSpPr>
        <p:spPr>
          <a:xfrm>
            <a:off x="913298" y="1859339"/>
            <a:ext cx="7317403" cy="3139321"/>
          </a:xfrm>
          <a:prstGeom prst="rect">
            <a:avLst/>
          </a:prstGeom>
        </p:spPr>
        <p:txBody>
          <a:bodyPr wrap="square">
            <a:spAutoFit/>
          </a:bodyPr>
          <a:lstStyle/>
          <a:p>
            <a:pPr algn="just"/>
            <a:r>
              <a:rPr lang="es-MX" dirty="0">
                <a:solidFill>
                  <a:srgbClr val="521C78"/>
                </a:solidFill>
                <a:latin typeface="Segoe UI Light" panose="020B0502040204020203" pitchFamily="34" charset="0"/>
              </a:rPr>
              <a:t>Los cristianos católicos creen que Dios es </a:t>
            </a:r>
            <a:r>
              <a:rPr lang="es-MX" dirty="0" smtClean="0">
                <a:solidFill>
                  <a:srgbClr val="521C78"/>
                </a:solidFill>
                <a:latin typeface="Segoe UI Light" panose="020B0502040204020203" pitchFamily="34" charset="0"/>
              </a:rPr>
              <a:t>amor </a:t>
            </a:r>
            <a:r>
              <a:rPr lang="es-MX" dirty="0">
                <a:solidFill>
                  <a:srgbClr val="521C78"/>
                </a:solidFill>
                <a:latin typeface="Segoe UI Light" panose="020B0502040204020203" pitchFamily="34" charset="0"/>
              </a:rPr>
              <a:t>y </a:t>
            </a:r>
            <a:r>
              <a:rPr lang="es-MX" dirty="0" smtClean="0">
                <a:solidFill>
                  <a:srgbClr val="521C78"/>
                </a:solidFill>
                <a:latin typeface="Segoe UI Light" panose="020B0502040204020203" pitchFamily="34" charset="0"/>
              </a:rPr>
              <a:t>que por </a:t>
            </a:r>
            <a:r>
              <a:rPr lang="es-MX" dirty="0">
                <a:solidFill>
                  <a:srgbClr val="521C78"/>
                </a:solidFill>
                <a:latin typeface="Segoe UI Light" panose="020B0502040204020203" pitchFamily="34" charset="0"/>
              </a:rPr>
              <a:t>amor ha creado al ser humano. Nunca se olvida </a:t>
            </a:r>
            <a:r>
              <a:rPr lang="es-MX" dirty="0" smtClean="0">
                <a:solidFill>
                  <a:srgbClr val="521C78"/>
                </a:solidFill>
                <a:latin typeface="Segoe UI Light" panose="020B0502040204020203" pitchFamily="34" charset="0"/>
              </a:rPr>
              <a:t>del hombre </a:t>
            </a:r>
            <a:r>
              <a:rPr lang="es-MX" dirty="0">
                <a:solidFill>
                  <a:srgbClr val="521C78"/>
                </a:solidFill>
                <a:latin typeface="Segoe UI Light" panose="020B0502040204020203" pitchFamily="34" charset="0"/>
              </a:rPr>
              <a:t>y quiere que, libremente, participe de su felicidad</a:t>
            </a:r>
            <a:r>
              <a:rPr lang="es-MX" dirty="0" smtClean="0">
                <a:solidFill>
                  <a:srgbClr val="521C78"/>
                </a:solidFill>
                <a:latin typeface="Segoe UI Light" panose="020B0502040204020203" pitchFamily="34" charset="0"/>
              </a:rPr>
              <a:t>.</a:t>
            </a:r>
          </a:p>
          <a:p>
            <a:pPr algn="just"/>
            <a:endParaRPr lang="es-MX" dirty="0">
              <a:solidFill>
                <a:srgbClr val="521C78"/>
              </a:solidFill>
              <a:latin typeface="Segoe UI Light" panose="020B0502040204020203" pitchFamily="34" charset="0"/>
            </a:endParaRPr>
          </a:p>
          <a:p>
            <a:pPr algn="just"/>
            <a:r>
              <a:rPr lang="es-MX" dirty="0" smtClean="0">
                <a:solidFill>
                  <a:srgbClr val="521C78"/>
                </a:solidFill>
                <a:latin typeface="Segoe UI Light" panose="020B0502040204020203" pitchFamily="34" charset="0"/>
              </a:rPr>
              <a:t>Cada </a:t>
            </a:r>
            <a:r>
              <a:rPr lang="es-MX" dirty="0">
                <a:solidFill>
                  <a:srgbClr val="521C78"/>
                </a:solidFill>
                <a:latin typeface="Segoe UI Light" panose="020B0502040204020203" pitchFamily="34" charset="0"/>
              </a:rPr>
              <a:t>persona es única e irrepetible, y es conocida </a:t>
            </a:r>
            <a:r>
              <a:rPr lang="es-MX" dirty="0" smtClean="0">
                <a:solidFill>
                  <a:srgbClr val="521C78"/>
                </a:solidFill>
                <a:latin typeface="Segoe UI Light" panose="020B0502040204020203" pitchFamily="34" charset="0"/>
              </a:rPr>
              <a:t>y amada </a:t>
            </a:r>
            <a:r>
              <a:rPr lang="es-MX" dirty="0">
                <a:solidFill>
                  <a:srgbClr val="521C78"/>
                </a:solidFill>
                <a:latin typeface="Segoe UI Light" panose="020B0502040204020203" pitchFamily="34" charset="0"/>
              </a:rPr>
              <a:t>personalmente por Dios. El hombre busca, </a:t>
            </a:r>
            <a:r>
              <a:rPr lang="es-MX" dirty="0" smtClean="0">
                <a:solidFill>
                  <a:srgbClr val="521C78"/>
                </a:solidFill>
                <a:latin typeface="Segoe UI Light" panose="020B0502040204020203" pitchFamily="34" charset="0"/>
              </a:rPr>
              <a:t>tiene sed </a:t>
            </a:r>
            <a:r>
              <a:rPr lang="es-MX" dirty="0">
                <a:solidFill>
                  <a:srgbClr val="521C78"/>
                </a:solidFill>
                <a:latin typeface="Segoe UI Light" panose="020B0502040204020203" pitchFamily="34" charset="0"/>
              </a:rPr>
              <a:t>de sentido y de felicidad. Dios, por su parte, se da </a:t>
            </a:r>
            <a:r>
              <a:rPr lang="es-MX" dirty="0" smtClean="0">
                <a:solidFill>
                  <a:srgbClr val="521C78"/>
                </a:solidFill>
                <a:latin typeface="Segoe UI Light" panose="020B0502040204020203" pitchFamily="34" charset="0"/>
              </a:rPr>
              <a:t>a conocer </a:t>
            </a:r>
            <a:r>
              <a:rPr lang="es-MX" dirty="0">
                <a:solidFill>
                  <a:srgbClr val="521C78"/>
                </a:solidFill>
                <a:latin typeface="Segoe UI Light" panose="020B0502040204020203" pitchFamily="34" charset="0"/>
              </a:rPr>
              <a:t>y atrae a las personas para que encuentren </a:t>
            </a:r>
            <a:r>
              <a:rPr lang="es-MX" dirty="0" smtClean="0">
                <a:solidFill>
                  <a:srgbClr val="521C78"/>
                </a:solidFill>
                <a:latin typeface="Segoe UI Light" panose="020B0502040204020203" pitchFamily="34" charset="0"/>
              </a:rPr>
              <a:t>en Él </a:t>
            </a:r>
            <a:r>
              <a:rPr lang="es-MX" dirty="0">
                <a:solidFill>
                  <a:srgbClr val="521C78"/>
                </a:solidFill>
                <a:latin typeface="Segoe UI Light" panose="020B0502040204020203" pitchFamily="34" charset="0"/>
              </a:rPr>
              <a:t>la plenitud de verdad y felicidad que </a:t>
            </a:r>
            <a:r>
              <a:rPr lang="es-MX" dirty="0" smtClean="0">
                <a:solidFill>
                  <a:srgbClr val="521C78"/>
                </a:solidFill>
                <a:latin typeface="Segoe UI Light" panose="020B0502040204020203" pitchFamily="34" charset="0"/>
              </a:rPr>
              <a:t>desean.</a:t>
            </a:r>
          </a:p>
          <a:p>
            <a:pPr algn="just"/>
            <a:endParaRPr lang="es-MX" dirty="0">
              <a:solidFill>
                <a:srgbClr val="521C78"/>
              </a:solidFill>
              <a:latin typeface="Segoe UI Light" panose="020B0502040204020203" pitchFamily="34" charset="0"/>
            </a:endParaRPr>
          </a:p>
          <a:p>
            <a:pPr algn="just"/>
            <a:r>
              <a:rPr lang="es-MX" dirty="0" smtClean="0">
                <a:solidFill>
                  <a:srgbClr val="521C78"/>
                </a:solidFill>
                <a:latin typeface="Segoe UI Light" panose="020B0502040204020203" pitchFamily="34" charset="0"/>
              </a:rPr>
              <a:t>La </a:t>
            </a:r>
            <a:r>
              <a:rPr lang="es-MX" dirty="0">
                <a:solidFill>
                  <a:srgbClr val="521C78"/>
                </a:solidFill>
                <a:latin typeface="Segoe UI Light" panose="020B0502040204020203" pitchFamily="34" charset="0"/>
              </a:rPr>
              <a:t>fe es la adhesión personal del hombre a Dios y </a:t>
            </a:r>
            <a:r>
              <a:rPr lang="es-MX" dirty="0" smtClean="0">
                <a:solidFill>
                  <a:srgbClr val="521C78"/>
                </a:solidFill>
                <a:latin typeface="Segoe UI Light" panose="020B0502040204020203" pitchFamily="34" charset="0"/>
              </a:rPr>
              <a:t>el asentimiento </a:t>
            </a:r>
            <a:r>
              <a:rPr lang="es-MX" dirty="0">
                <a:solidFill>
                  <a:srgbClr val="521C78"/>
                </a:solidFill>
                <a:latin typeface="Segoe UI Light" panose="020B0502040204020203" pitchFamily="34" charset="0"/>
              </a:rPr>
              <a:t>libre a toda la verdad que Dios ha </a:t>
            </a:r>
            <a:r>
              <a:rPr lang="es-MX" dirty="0" smtClean="0">
                <a:solidFill>
                  <a:srgbClr val="521C78"/>
                </a:solidFill>
                <a:latin typeface="Segoe UI Light" panose="020B0502040204020203" pitchFamily="34" charset="0"/>
              </a:rPr>
              <a:t>revelado.</a:t>
            </a:r>
          </a:p>
        </p:txBody>
      </p:sp>
    </p:spTree>
    <p:extLst>
      <p:ext uri="{BB962C8B-B14F-4D97-AF65-F5344CB8AC3E}">
        <p14:creationId xmlns:p14="http://schemas.microsoft.com/office/powerpoint/2010/main" val="401843765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CuadroTexto 2"/>
          <p:cNvSpPr txBox="1">
            <a:spLocks noChangeArrowheads="1"/>
          </p:cNvSpPr>
          <p:nvPr/>
        </p:nvSpPr>
        <p:spPr bwMode="auto">
          <a:xfrm>
            <a:off x="140672" y="17584"/>
            <a:ext cx="900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4000" dirty="0" smtClean="0">
                <a:solidFill>
                  <a:srgbClr val="521C78"/>
                </a:solidFill>
                <a:latin typeface="Segoe UI Light" panose="020B0502040204020203" pitchFamily="34" charset="0"/>
              </a:rPr>
              <a:t>Bases</a:t>
            </a:r>
            <a:endParaRPr lang="es-MX" altLang="es-MX" sz="4000" dirty="0">
              <a:solidFill>
                <a:srgbClr val="521C78"/>
              </a:solidFill>
              <a:latin typeface="Segoe UI Light" panose="020B0502040204020203" pitchFamily="34" charset="0"/>
            </a:endParaRPr>
          </a:p>
        </p:txBody>
      </p:sp>
      <p:sp>
        <p:nvSpPr>
          <p:cNvPr id="5" name="Rectángulo 4"/>
          <p:cNvSpPr/>
          <p:nvPr/>
        </p:nvSpPr>
        <p:spPr>
          <a:xfrm>
            <a:off x="831234" y="1542226"/>
            <a:ext cx="7481531" cy="3693319"/>
          </a:xfrm>
          <a:prstGeom prst="rect">
            <a:avLst/>
          </a:prstGeom>
        </p:spPr>
        <p:txBody>
          <a:bodyPr wrap="square">
            <a:spAutoFit/>
          </a:bodyPr>
          <a:lstStyle/>
          <a:p>
            <a:pPr algn="just"/>
            <a:r>
              <a:rPr lang="es-MX" b="1" dirty="0" smtClean="0">
                <a:solidFill>
                  <a:srgbClr val="521C78"/>
                </a:solidFill>
                <a:latin typeface="Segoe UI Light" panose="020B0502040204020203" pitchFamily="34" charset="0"/>
              </a:rPr>
              <a:t>La </a:t>
            </a:r>
            <a:r>
              <a:rPr lang="es-MX" b="1" dirty="0">
                <a:solidFill>
                  <a:srgbClr val="521C78"/>
                </a:solidFill>
                <a:latin typeface="Segoe UI Light" panose="020B0502040204020203" pitchFamily="34" charset="0"/>
              </a:rPr>
              <a:t>enfermedad</a:t>
            </a:r>
            <a:r>
              <a:rPr lang="es-MX" dirty="0">
                <a:solidFill>
                  <a:srgbClr val="521C78"/>
                </a:solidFill>
                <a:latin typeface="Segoe UI Light" panose="020B0502040204020203" pitchFamily="34" charset="0"/>
              </a:rPr>
              <a:t>. Jesucristo atendió a muchos </a:t>
            </a:r>
            <a:r>
              <a:rPr lang="es-MX" dirty="0" smtClean="0">
                <a:solidFill>
                  <a:srgbClr val="521C78"/>
                </a:solidFill>
                <a:latin typeface="Segoe UI Light" panose="020B0502040204020203" pitchFamily="34" charset="0"/>
              </a:rPr>
              <a:t>enfermos y </a:t>
            </a:r>
            <a:r>
              <a:rPr lang="es-MX" dirty="0">
                <a:solidFill>
                  <a:srgbClr val="521C78"/>
                </a:solidFill>
                <a:latin typeface="Segoe UI Light" panose="020B0502040204020203" pitchFamily="34" charset="0"/>
              </a:rPr>
              <a:t>luchó contra la enfermedad y todo lo que la causa. </a:t>
            </a:r>
            <a:r>
              <a:rPr lang="es-MX" dirty="0" smtClean="0">
                <a:solidFill>
                  <a:srgbClr val="521C78"/>
                </a:solidFill>
                <a:latin typeface="Segoe UI Light" panose="020B0502040204020203" pitchFamily="34" charset="0"/>
              </a:rPr>
              <a:t>Curó a </a:t>
            </a:r>
            <a:r>
              <a:rPr lang="es-MX" dirty="0">
                <a:solidFill>
                  <a:srgbClr val="521C78"/>
                </a:solidFill>
                <a:latin typeface="Segoe UI Light" panose="020B0502040204020203" pitchFamily="34" charset="0"/>
              </a:rPr>
              <a:t>ciegos, leprosos, paralíticos... Enseñó que lo hecho a </a:t>
            </a:r>
            <a:r>
              <a:rPr lang="es-MX" dirty="0" smtClean="0">
                <a:solidFill>
                  <a:srgbClr val="521C78"/>
                </a:solidFill>
                <a:latin typeface="Segoe UI Light" panose="020B0502040204020203" pitchFamily="34" charset="0"/>
              </a:rPr>
              <a:t>un enfermo </a:t>
            </a:r>
            <a:r>
              <a:rPr lang="es-MX" dirty="0">
                <a:solidFill>
                  <a:srgbClr val="521C78"/>
                </a:solidFill>
                <a:latin typeface="Segoe UI Light" panose="020B0502040204020203" pitchFamily="34" charset="0"/>
              </a:rPr>
              <a:t>es como si se le hiciera a él mismo: “estuve </a:t>
            </a:r>
            <a:r>
              <a:rPr lang="es-MX" dirty="0" smtClean="0">
                <a:solidFill>
                  <a:srgbClr val="521C78"/>
                </a:solidFill>
                <a:latin typeface="Segoe UI Light" panose="020B0502040204020203" pitchFamily="34" charset="0"/>
              </a:rPr>
              <a:t>enfermo y </a:t>
            </a:r>
            <a:r>
              <a:rPr lang="es-MX" dirty="0">
                <a:solidFill>
                  <a:srgbClr val="521C78"/>
                </a:solidFill>
                <a:latin typeface="Segoe UI Light" panose="020B0502040204020203" pitchFamily="34" charset="0"/>
              </a:rPr>
              <a:t>me visitasteis</a:t>
            </a:r>
            <a:r>
              <a:rPr lang="es-MX" dirty="0" smtClean="0">
                <a:solidFill>
                  <a:srgbClr val="521C78"/>
                </a:solidFill>
                <a:latin typeface="Segoe UI Light" panose="020B0502040204020203" pitchFamily="34" charset="0"/>
              </a:rPr>
              <a:t>”. </a:t>
            </a:r>
            <a:r>
              <a:rPr lang="es-MX" dirty="0">
                <a:solidFill>
                  <a:srgbClr val="521C78"/>
                </a:solidFill>
                <a:latin typeface="Segoe UI Light" panose="020B0502040204020203" pitchFamily="34" charset="0"/>
              </a:rPr>
              <a:t>También dio ejemplo de cómo vivir </a:t>
            </a:r>
            <a:r>
              <a:rPr lang="es-MX" dirty="0" smtClean="0">
                <a:solidFill>
                  <a:srgbClr val="521C78"/>
                </a:solidFill>
                <a:latin typeface="Segoe UI Light" panose="020B0502040204020203" pitchFamily="34" charset="0"/>
              </a:rPr>
              <a:t>el sufrimiento </a:t>
            </a:r>
            <a:r>
              <a:rPr lang="es-MX" dirty="0">
                <a:solidFill>
                  <a:srgbClr val="521C78"/>
                </a:solidFill>
                <a:latin typeface="Segoe UI Light" panose="020B0502040204020203" pitchFamily="34" charset="0"/>
              </a:rPr>
              <a:t>durante sus padecimientos y su muerte</a:t>
            </a:r>
            <a:r>
              <a:rPr lang="es-MX" dirty="0" smtClean="0">
                <a:solidFill>
                  <a:srgbClr val="521C78"/>
                </a:solidFill>
                <a:latin typeface="Segoe UI Light" panose="020B0502040204020203" pitchFamily="34" charset="0"/>
              </a:rPr>
              <a:t>.</a:t>
            </a:r>
          </a:p>
          <a:p>
            <a:pPr algn="just"/>
            <a:endParaRPr lang="es-MX" dirty="0">
              <a:solidFill>
                <a:srgbClr val="521C78"/>
              </a:solidFill>
              <a:latin typeface="Segoe UI Light" panose="020B0502040204020203" pitchFamily="34" charset="0"/>
            </a:endParaRPr>
          </a:p>
          <a:p>
            <a:pPr algn="just"/>
            <a:r>
              <a:rPr lang="es-MX" b="1" dirty="0">
                <a:solidFill>
                  <a:srgbClr val="521C78"/>
                </a:solidFill>
                <a:latin typeface="Segoe UI Light" panose="020B0502040204020203" pitchFamily="34" charset="0"/>
              </a:rPr>
              <a:t>La muerte</a:t>
            </a:r>
            <a:r>
              <a:rPr lang="es-MX" dirty="0">
                <a:solidFill>
                  <a:srgbClr val="521C78"/>
                </a:solidFill>
                <a:latin typeface="Segoe UI Light" panose="020B0502040204020203" pitchFamily="34" charset="0"/>
              </a:rPr>
              <a:t>. Cuando el cuerpo deja de tener vida, el </a:t>
            </a:r>
            <a:r>
              <a:rPr lang="es-MX" dirty="0" smtClean="0">
                <a:solidFill>
                  <a:srgbClr val="521C78"/>
                </a:solidFill>
                <a:latin typeface="Segoe UI Light" panose="020B0502040204020203" pitchFamily="34" charset="0"/>
              </a:rPr>
              <a:t>alma espiritual </a:t>
            </a:r>
            <a:r>
              <a:rPr lang="es-MX" dirty="0">
                <a:solidFill>
                  <a:srgbClr val="521C78"/>
                </a:solidFill>
                <a:latin typeface="Segoe UI Light" panose="020B0502040204020203" pitchFamily="34" charset="0"/>
              </a:rPr>
              <a:t>subsiste y se presenta ante Dios para ser </a:t>
            </a:r>
            <a:r>
              <a:rPr lang="es-MX" dirty="0" smtClean="0">
                <a:solidFill>
                  <a:srgbClr val="521C78"/>
                </a:solidFill>
                <a:latin typeface="Segoe UI Light" panose="020B0502040204020203" pitchFamily="34" charset="0"/>
              </a:rPr>
              <a:t>juzgada personalmente</a:t>
            </a:r>
            <a:r>
              <a:rPr lang="es-MX" dirty="0">
                <a:solidFill>
                  <a:srgbClr val="521C78"/>
                </a:solidFill>
                <a:latin typeface="Segoe UI Light" panose="020B0502040204020203" pitchFamily="34" charset="0"/>
              </a:rPr>
              <a:t>. Según la fe y las obras, el alma participa </a:t>
            </a:r>
            <a:r>
              <a:rPr lang="es-MX" dirty="0" smtClean="0">
                <a:solidFill>
                  <a:srgbClr val="521C78"/>
                </a:solidFill>
                <a:latin typeface="Segoe UI Light" panose="020B0502040204020203" pitchFamily="34" charset="0"/>
              </a:rPr>
              <a:t>de la </a:t>
            </a:r>
            <a:r>
              <a:rPr lang="es-MX" dirty="0">
                <a:solidFill>
                  <a:srgbClr val="521C78"/>
                </a:solidFill>
                <a:latin typeface="Segoe UI Light" panose="020B0502040204020203" pitchFamily="34" charset="0"/>
              </a:rPr>
              <a:t>gloria de Dios (cielo), o se ha de purificar antes de </a:t>
            </a:r>
            <a:r>
              <a:rPr lang="es-MX" dirty="0" smtClean="0">
                <a:solidFill>
                  <a:srgbClr val="521C78"/>
                </a:solidFill>
                <a:latin typeface="Segoe UI Light" panose="020B0502040204020203" pitchFamily="34" charset="0"/>
              </a:rPr>
              <a:t>entrar en </a:t>
            </a:r>
            <a:r>
              <a:rPr lang="es-MX" dirty="0">
                <a:solidFill>
                  <a:srgbClr val="521C78"/>
                </a:solidFill>
                <a:latin typeface="Segoe UI Light" panose="020B0502040204020203" pitchFamily="34" charset="0"/>
              </a:rPr>
              <a:t>la gloria (purgatorio) o queda alejada de Dios para </a:t>
            </a:r>
            <a:r>
              <a:rPr lang="es-MX" dirty="0" smtClean="0">
                <a:solidFill>
                  <a:srgbClr val="521C78"/>
                </a:solidFill>
                <a:latin typeface="Segoe UI Light" panose="020B0502040204020203" pitchFamily="34" charset="0"/>
              </a:rPr>
              <a:t>siempre (</a:t>
            </a:r>
            <a:r>
              <a:rPr lang="es-MX" dirty="0">
                <a:solidFill>
                  <a:srgbClr val="521C78"/>
                </a:solidFill>
                <a:latin typeface="Segoe UI Light" panose="020B0502040204020203" pitchFamily="34" charset="0"/>
              </a:rPr>
              <a:t>infierno). Al final de los tiempos vendrá Jesucristo y </a:t>
            </a:r>
            <a:r>
              <a:rPr lang="es-MX" dirty="0" smtClean="0">
                <a:solidFill>
                  <a:srgbClr val="521C78"/>
                </a:solidFill>
                <a:latin typeface="Segoe UI Light" panose="020B0502040204020203" pitchFamily="34" charset="0"/>
              </a:rPr>
              <a:t>resucitarán los </a:t>
            </a:r>
            <a:r>
              <a:rPr lang="es-MX" dirty="0">
                <a:solidFill>
                  <a:srgbClr val="521C78"/>
                </a:solidFill>
                <a:latin typeface="Segoe UI Light" panose="020B0502040204020203" pitchFamily="34" charset="0"/>
              </a:rPr>
              <a:t>cuerpos, para volver a formar una unidad con el</a:t>
            </a:r>
          </a:p>
          <a:p>
            <a:pPr algn="just"/>
            <a:r>
              <a:rPr lang="es-MX" dirty="0">
                <a:solidFill>
                  <a:srgbClr val="521C78"/>
                </a:solidFill>
                <a:latin typeface="Segoe UI Light" panose="020B0502040204020203" pitchFamily="34" charset="0"/>
              </a:rPr>
              <a:t>alma.</a:t>
            </a:r>
          </a:p>
        </p:txBody>
      </p:sp>
    </p:spTree>
    <p:extLst>
      <p:ext uri="{BB962C8B-B14F-4D97-AF65-F5344CB8AC3E}">
        <p14:creationId xmlns:p14="http://schemas.microsoft.com/office/powerpoint/2010/main" val="386906999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CuadroTexto 2"/>
          <p:cNvSpPr txBox="1">
            <a:spLocks noChangeArrowheads="1"/>
          </p:cNvSpPr>
          <p:nvPr/>
        </p:nvSpPr>
        <p:spPr bwMode="auto">
          <a:xfrm>
            <a:off x="140672" y="17584"/>
            <a:ext cx="900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4000" dirty="0" smtClean="0">
                <a:solidFill>
                  <a:srgbClr val="521C78"/>
                </a:solidFill>
                <a:latin typeface="Segoe UI Light" panose="020B0502040204020203" pitchFamily="34" charset="0"/>
              </a:rPr>
              <a:t>Diagnostico Espiritual</a:t>
            </a:r>
            <a:endParaRPr lang="es-MX" altLang="es-MX" sz="4000" dirty="0">
              <a:solidFill>
                <a:srgbClr val="521C78"/>
              </a:solidFill>
              <a:latin typeface="Segoe UI Light" panose="020B0502040204020203" pitchFamily="34" charset="0"/>
            </a:endParaRPr>
          </a:p>
        </p:txBody>
      </p:sp>
      <p:sp>
        <p:nvSpPr>
          <p:cNvPr id="5" name="Rectángulo 4"/>
          <p:cNvSpPr/>
          <p:nvPr/>
        </p:nvSpPr>
        <p:spPr>
          <a:xfrm>
            <a:off x="1293486" y="798612"/>
            <a:ext cx="7430747" cy="5078313"/>
          </a:xfrm>
          <a:prstGeom prst="rect">
            <a:avLst/>
          </a:prstGeom>
        </p:spPr>
        <p:txBody>
          <a:bodyPr wrap="square">
            <a:spAutoFit/>
          </a:bodyPr>
          <a:lstStyle/>
          <a:p>
            <a:r>
              <a:rPr lang="es-MX" b="1" dirty="0" smtClean="0">
                <a:solidFill>
                  <a:srgbClr val="521C78"/>
                </a:solidFill>
                <a:latin typeface="Segoe UI Light" panose="020B0502040204020203" pitchFamily="34" charset="0"/>
              </a:rPr>
              <a:t>Bases para el diagnóstico</a:t>
            </a:r>
          </a:p>
          <a:p>
            <a:pPr marL="742950" lvl="1" indent="-285750">
              <a:buFont typeface="Courier New" panose="02070309020205020404" pitchFamily="49" charset="0"/>
              <a:buChar char="o"/>
            </a:pPr>
            <a:r>
              <a:rPr lang="es-MX" dirty="0" smtClean="0">
                <a:solidFill>
                  <a:srgbClr val="521C78"/>
                </a:solidFill>
                <a:latin typeface="Segoe UI Light" panose="020B0502040204020203" pitchFamily="34" charset="0"/>
              </a:rPr>
              <a:t>Actitud (empatía, autenticidad y aceptación)</a:t>
            </a:r>
          </a:p>
          <a:p>
            <a:pPr marL="1200150" lvl="2" indent="-285750">
              <a:buFont typeface="Wingdings" panose="05000000000000000000" pitchFamily="2" charset="2"/>
              <a:buChar char="§"/>
            </a:pPr>
            <a:r>
              <a:rPr lang="es-MX" sz="1600" i="1" dirty="0">
                <a:solidFill>
                  <a:srgbClr val="521C78"/>
                </a:solidFill>
                <a:latin typeface="Segoe UI Light" panose="020B0502040204020203" pitchFamily="34" charset="0"/>
              </a:rPr>
              <a:t>Empatía (básica y profunda)</a:t>
            </a:r>
          </a:p>
          <a:p>
            <a:pPr marL="1657350" lvl="3" indent="-285750">
              <a:buFont typeface="Arial" panose="020B0604020202020204" pitchFamily="34" charset="0"/>
              <a:buChar char="•"/>
            </a:pPr>
            <a:r>
              <a:rPr lang="es-MX" sz="1400" i="1" dirty="0">
                <a:solidFill>
                  <a:srgbClr val="521C78"/>
                </a:solidFill>
                <a:latin typeface="Segoe UI Light" panose="020B0502040204020203" pitchFamily="34" charset="0"/>
              </a:rPr>
              <a:t>Hechos</a:t>
            </a:r>
          </a:p>
          <a:p>
            <a:pPr marL="1657350" lvl="3" indent="-285750">
              <a:buFont typeface="Arial" panose="020B0604020202020204" pitchFamily="34" charset="0"/>
              <a:buChar char="•"/>
            </a:pPr>
            <a:r>
              <a:rPr lang="es-MX" sz="1400" i="1" dirty="0">
                <a:solidFill>
                  <a:srgbClr val="521C78"/>
                </a:solidFill>
                <a:latin typeface="Segoe UI Light" panose="020B0502040204020203" pitchFamily="34" charset="0"/>
              </a:rPr>
              <a:t>Emociones</a:t>
            </a:r>
          </a:p>
          <a:p>
            <a:pPr marL="1657350" lvl="3" indent="-285750">
              <a:buFont typeface="Arial" panose="020B0604020202020204" pitchFamily="34" charset="0"/>
              <a:buChar char="•"/>
            </a:pPr>
            <a:r>
              <a:rPr lang="es-MX" sz="1400" i="1" dirty="0">
                <a:solidFill>
                  <a:srgbClr val="521C78"/>
                </a:solidFill>
                <a:latin typeface="Segoe UI Light" panose="020B0502040204020203" pitchFamily="34" charset="0"/>
              </a:rPr>
              <a:t>Valores</a:t>
            </a:r>
          </a:p>
          <a:p>
            <a:pPr marL="1257300" lvl="2" indent="-342900">
              <a:buFont typeface="Wingdings" panose="05000000000000000000" pitchFamily="2" charset="2"/>
              <a:buChar char="§"/>
            </a:pPr>
            <a:r>
              <a:rPr lang="es-MX" sz="1600" i="1" dirty="0">
                <a:solidFill>
                  <a:srgbClr val="521C78"/>
                </a:solidFill>
                <a:latin typeface="Segoe UI Light" panose="020B0502040204020203" pitchFamily="34" charset="0"/>
              </a:rPr>
              <a:t>Congruencia – Autenticidad (1</a:t>
            </a:r>
            <a:r>
              <a:rPr lang="es-MX" sz="1600" i="1" baseline="30000" dirty="0">
                <a:solidFill>
                  <a:srgbClr val="521C78"/>
                </a:solidFill>
                <a:latin typeface="Segoe UI Light" panose="020B0502040204020203" pitchFamily="34" charset="0"/>
              </a:rPr>
              <a:t>er</a:t>
            </a:r>
            <a:r>
              <a:rPr lang="es-MX" sz="1600" i="1" dirty="0">
                <a:solidFill>
                  <a:srgbClr val="521C78"/>
                </a:solidFill>
                <a:latin typeface="Segoe UI Light" panose="020B0502040204020203" pitchFamily="34" charset="0"/>
              </a:rPr>
              <a:t> nivel, 2º nivel y 3</a:t>
            </a:r>
            <a:r>
              <a:rPr lang="es-MX" sz="1600" i="1" baseline="30000" dirty="0">
                <a:solidFill>
                  <a:srgbClr val="521C78"/>
                </a:solidFill>
                <a:latin typeface="Segoe UI Light" panose="020B0502040204020203" pitchFamily="34" charset="0"/>
              </a:rPr>
              <a:t>er</a:t>
            </a:r>
            <a:r>
              <a:rPr lang="es-MX" sz="1600" i="1" dirty="0">
                <a:solidFill>
                  <a:srgbClr val="521C78"/>
                </a:solidFill>
                <a:latin typeface="Segoe UI Light" panose="020B0502040204020203" pitchFamily="34" charset="0"/>
              </a:rPr>
              <a:t> nivel)</a:t>
            </a:r>
          </a:p>
          <a:p>
            <a:pPr marL="1657350" lvl="3" indent="-285750">
              <a:buFont typeface="Arial" panose="020B0604020202020204" pitchFamily="34" charset="0"/>
              <a:buChar char="•"/>
            </a:pPr>
            <a:r>
              <a:rPr lang="es-MX" sz="1400" i="1" dirty="0">
                <a:solidFill>
                  <a:srgbClr val="521C78"/>
                </a:solidFill>
                <a:latin typeface="Segoe UI Light" panose="020B0502040204020203" pitchFamily="34" charset="0"/>
              </a:rPr>
              <a:t>Manifestación externa</a:t>
            </a:r>
          </a:p>
          <a:p>
            <a:pPr marL="1657350" lvl="3" indent="-285750">
              <a:buFont typeface="Arial" panose="020B0604020202020204" pitchFamily="34" charset="0"/>
              <a:buChar char="•"/>
            </a:pPr>
            <a:r>
              <a:rPr lang="es-MX" sz="1400" i="1" dirty="0">
                <a:solidFill>
                  <a:srgbClr val="521C78"/>
                </a:solidFill>
                <a:latin typeface="Segoe UI Light" panose="020B0502040204020203" pitchFamily="34" charset="0"/>
              </a:rPr>
              <a:t>Conciencia</a:t>
            </a:r>
          </a:p>
          <a:p>
            <a:pPr marL="1657350" lvl="3" indent="-285750">
              <a:buFont typeface="Arial" panose="020B0604020202020204" pitchFamily="34" charset="0"/>
              <a:buChar char="•"/>
            </a:pPr>
            <a:r>
              <a:rPr lang="es-MX" sz="1400" i="1" dirty="0">
                <a:solidFill>
                  <a:srgbClr val="521C78"/>
                </a:solidFill>
                <a:latin typeface="Segoe UI Light" panose="020B0502040204020203" pitchFamily="34" charset="0"/>
              </a:rPr>
              <a:t>Vivencia</a:t>
            </a:r>
          </a:p>
          <a:p>
            <a:pPr marL="1200150" lvl="2" indent="-285750">
              <a:buFont typeface="Wingdings" panose="05000000000000000000" pitchFamily="2" charset="2"/>
              <a:buChar char="§"/>
            </a:pPr>
            <a:r>
              <a:rPr lang="es-MX" sz="1600" i="1" dirty="0">
                <a:solidFill>
                  <a:srgbClr val="521C78"/>
                </a:solidFill>
                <a:latin typeface="Segoe UI Light" panose="020B0502040204020203" pitchFamily="34" charset="0"/>
              </a:rPr>
              <a:t>Aceptación Incondicional</a:t>
            </a:r>
          </a:p>
          <a:p>
            <a:pPr marL="1657350" lvl="3" indent="-285750">
              <a:buFont typeface="Arial" panose="020B0604020202020204" pitchFamily="34" charset="0"/>
              <a:buChar char="•"/>
            </a:pPr>
            <a:r>
              <a:rPr lang="es-MX" sz="1400" i="1" dirty="0">
                <a:solidFill>
                  <a:srgbClr val="521C78"/>
                </a:solidFill>
                <a:latin typeface="Segoe UI Light" panose="020B0502040204020203" pitchFamily="34" charset="0"/>
              </a:rPr>
              <a:t>No juzga</a:t>
            </a:r>
          </a:p>
          <a:p>
            <a:pPr marL="1657350" lvl="3" indent="-285750">
              <a:buFont typeface="Arial" panose="020B0604020202020204" pitchFamily="34" charset="0"/>
              <a:buChar char="•"/>
            </a:pPr>
            <a:r>
              <a:rPr lang="es-MX" sz="1400" i="1" dirty="0">
                <a:solidFill>
                  <a:srgbClr val="521C78"/>
                </a:solidFill>
                <a:latin typeface="Segoe UI Light" panose="020B0502040204020203" pitchFamily="34" charset="0"/>
              </a:rPr>
              <a:t>Cordial</a:t>
            </a:r>
          </a:p>
          <a:p>
            <a:pPr marL="1657350" lvl="3" indent="-285750">
              <a:buFont typeface="Arial" panose="020B0604020202020204" pitchFamily="34" charset="0"/>
              <a:buChar char="•"/>
            </a:pPr>
            <a:r>
              <a:rPr lang="es-MX" sz="1400" i="1" dirty="0">
                <a:solidFill>
                  <a:srgbClr val="521C78"/>
                </a:solidFill>
                <a:latin typeface="Segoe UI Light" panose="020B0502040204020203" pitchFamily="34" charset="0"/>
              </a:rPr>
              <a:t>Positivo</a:t>
            </a:r>
          </a:p>
          <a:p>
            <a:pPr marL="1657350" lvl="3" indent="-285750">
              <a:buFont typeface="Arial" panose="020B0604020202020204" pitchFamily="34" charset="0"/>
              <a:buChar char="•"/>
            </a:pPr>
            <a:r>
              <a:rPr lang="es-MX" sz="1400" i="1" dirty="0">
                <a:solidFill>
                  <a:srgbClr val="521C78"/>
                </a:solidFill>
                <a:latin typeface="Segoe UI Light" panose="020B0502040204020203" pitchFamily="34" charset="0"/>
              </a:rPr>
              <a:t>Muestra interés</a:t>
            </a:r>
          </a:p>
          <a:p>
            <a:pPr marL="1657350" lvl="3" indent="-285750">
              <a:buFont typeface="Arial" panose="020B0604020202020204" pitchFamily="34" charset="0"/>
              <a:buChar char="•"/>
            </a:pPr>
            <a:r>
              <a:rPr lang="es-MX" sz="1400" i="1" dirty="0">
                <a:solidFill>
                  <a:srgbClr val="521C78"/>
                </a:solidFill>
                <a:latin typeface="Segoe UI Light" panose="020B0502040204020203" pitchFamily="34" charset="0"/>
              </a:rPr>
              <a:t>Acepta sin condiciones</a:t>
            </a:r>
          </a:p>
          <a:p>
            <a:pPr marL="1657350" lvl="3" indent="-285750">
              <a:buFont typeface="Arial" panose="020B0604020202020204" pitchFamily="34" charset="0"/>
              <a:buChar char="•"/>
            </a:pPr>
            <a:r>
              <a:rPr lang="es-MX" sz="1400" i="1" dirty="0">
                <a:solidFill>
                  <a:srgbClr val="521C78"/>
                </a:solidFill>
                <a:latin typeface="Segoe UI Light" panose="020B0502040204020203" pitchFamily="34" charset="0"/>
              </a:rPr>
              <a:t>Acepta a la </a:t>
            </a:r>
            <a:r>
              <a:rPr lang="es-MX" sz="1400" i="1" dirty="0" smtClean="0">
                <a:solidFill>
                  <a:srgbClr val="521C78"/>
                </a:solidFill>
                <a:latin typeface="Segoe UI Light" panose="020B0502040204020203" pitchFamily="34" charset="0"/>
              </a:rPr>
              <a:t>persona</a:t>
            </a:r>
            <a:endParaRPr lang="es-MX" i="1" dirty="0" smtClean="0">
              <a:solidFill>
                <a:srgbClr val="521C78"/>
              </a:solidFill>
              <a:latin typeface="Segoe UI Light" panose="020B0502040204020203" pitchFamily="34" charset="0"/>
            </a:endParaRPr>
          </a:p>
          <a:p>
            <a:pPr marL="742950" lvl="1" indent="-285750">
              <a:buFont typeface="Courier New" panose="02070309020205020404" pitchFamily="49" charset="0"/>
              <a:buChar char="o"/>
            </a:pPr>
            <a:r>
              <a:rPr lang="es-MX" dirty="0" smtClean="0">
                <a:solidFill>
                  <a:srgbClr val="521C78"/>
                </a:solidFill>
                <a:latin typeface="Segoe UI Light" panose="020B0502040204020203" pitchFamily="34" charset="0"/>
              </a:rPr>
              <a:t>Aprendizaje</a:t>
            </a:r>
          </a:p>
          <a:p>
            <a:pPr marL="742950" lvl="1" indent="-285750">
              <a:buFont typeface="Courier New" panose="02070309020205020404" pitchFamily="49" charset="0"/>
              <a:buChar char="o"/>
            </a:pPr>
            <a:r>
              <a:rPr lang="es-MX" dirty="0" smtClean="0">
                <a:solidFill>
                  <a:srgbClr val="521C78"/>
                </a:solidFill>
                <a:latin typeface="Segoe UI Light" panose="020B0502040204020203" pitchFamily="34" charset="0"/>
              </a:rPr>
              <a:t>Ética y Efectividad técnica</a:t>
            </a:r>
          </a:p>
          <a:p>
            <a:pPr marL="742950" lvl="1" indent="-285750">
              <a:buFont typeface="Courier New" panose="02070309020205020404" pitchFamily="49" charset="0"/>
              <a:buChar char="o"/>
            </a:pPr>
            <a:r>
              <a:rPr lang="es-MX" dirty="0" smtClean="0">
                <a:solidFill>
                  <a:srgbClr val="521C78"/>
                </a:solidFill>
                <a:latin typeface="Segoe UI Light" panose="020B0502040204020203" pitchFamily="34" charset="0"/>
              </a:rPr>
              <a:t>Trabajo interno a fondo del profesional</a:t>
            </a:r>
          </a:p>
          <a:p>
            <a:pPr marL="742950" lvl="1" indent="-285750">
              <a:buFont typeface="Courier New" panose="02070309020205020404" pitchFamily="49" charset="0"/>
              <a:buChar char="o"/>
            </a:pPr>
            <a:r>
              <a:rPr lang="es-MX" dirty="0" smtClean="0">
                <a:solidFill>
                  <a:srgbClr val="521C78"/>
                </a:solidFill>
                <a:latin typeface="Segoe UI Light" panose="020B0502040204020203" pitchFamily="34" charset="0"/>
              </a:rPr>
              <a:t>Habilidad para configurar operacionalmente</a:t>
            </a:r>
          </a:p>
        </p:txBody>
      </p:sp>
    </p:spTree>
    <p:extLst>
      <p:ext uri="{BB962C8B-B14F-4D97-AF65-F5344CB8AC3E}">
        <p14:creationId xmlns:p14="http://schemas.microsoft.com/office/powerpoint/2010/main" val="23885629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CuadroTexto 2"/>
          <p:cNvSpPr txBox="1">
            <a:spLocks noChangeArrowheads="1"/>
          </p:cNvSpPr>
          <p:nvPr/>
        </p:nvSpPr>
        <p:spPr bwMode="auto">
          <a:xfrm>
            <a:off x="140672" y="17584"/>
            <a:ext cx="900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4000" dirty="0" smtClean="0">
                <a:solidFill>
                  <a:srgbClr val="521C78"/>
                </a:solidFill>
                <a:latin typeface="Segoe UI Light" panose="020B0502040204020203" pitchFamily="34" charset="0"/>
              </a:rPr>
              <a:t>Diagnostico Espiritual</a:t>
            </a:r>
            <a:endParaRPr lang="es-MX" altLang="es-MX" sz="4000" dirty="0">
              <a:solidFill>
                <a:srgbClr val="521C78"/>
              </a:solidFill>
              <a:latin typeface="Segoe UI Light" panose="020B0502040204020203" pitchFamily="34" charset="0"/>
            </a:endParaRPr>
          </a:p>
        </p:txBody>
      </p:sp>
      <p:sp>
        <p:nvSpPr>
          <p:cNvPr id="6" name="Rectángulo 5"/>
          <p:cNvSpPr/>
          <p:nvPr/>
        </p:nvSpPr>
        <p:spPr>
          <a:xfrm>
            <a:off x="342899" y="1454538"/>
            <a:ext cx="8458201" cy="3693319"/>
          </a:xfrm>
          <a:prstGeom prst="rect">
            <a:avLst/>
          </a:prstGeom>
        </p:spPr>
        <p:txBody>
          <a:bodyPr wrap="square">
            <a:spAutoFit/>
          </a:bodyPr>
          <a:lstStyle/>
          <a:p>
            <a:pPr algn="just"/>
            <a:r>
              <a:rPr lang="es-MX" b="1" dirty="0" smtClean="0">
                <a:solidFill>
                  <a:srgbClr val="521C78"/>
                </a:solidFill>
                <a:latin typeface="Segoe UI Light" panose="020B0502040204020203" pitchFamily="34" charset="0"/>
              </a:rPr>
              <a:t>Habilidades para el diagnóstico</a:t>
            </a:r>
          </a:p>
          <a:p>
            <a:pPr marL="742950" lvl="1" indent="-285750" algn="just">
              <a:buFont typeface="Courier New" panose="02070309020205020404" pitchFamily="49" charset="0"/>
              <a:buChar char="o"/>
            </a:pPr>
            <a:r>
              <a:rPr lang="es-MX" dirty="0" smtClean="0">
                <a:solidFill>
                  <a:srgbClr val="521C78"/>
                </a:solidFill>
                <a:latin typeface="Segoe UI Light" panose="020B0502040204020203" pitchFamily="34" charset="0"/>
              </a:rPr>
              <a:t>Presencia</a:t>
            </a:r>
          </a:p>
          <a:p>
            <a:pPr marL="742950" lvl="1" indent="-285750" algn="just">
              <a:buFont typeface="Courier New" panose="02070309020205020404" pitchFamily="49" charset="0"/>
              <a:buChar char="o"/>
            </a:pPr>
            <a:r>
              <a:rPr lang="es-MX" dirty="0" smtClean="0">
                <a:solidFill>
                  <a:srgbClr val="521C78"/>
                </a:solidFill>
                <a:latin typeface="Segoe UI Light" panose="020B0502040204020203" pitchFamily="34" charset="0"/>
              </a:rPr>
              <a:t>Compasión</a:t>
            </a:r>
          </a:p>
          <a:p>
            <a:pPr marL="742950" lvl="1" indent="-285750" algn="just">
              <a:buFont typeface="Courier New" panose="02070309020205020404" pitchFamily="49" charset="0"/>
              <a:buChar char="o"/>
            </a:pPr>
            <a:r>
              <a:rPr lang="es-MX" dirty="0" smtClean="0">
                <a:solidFill>
                  <a:srgbClr val="521C78"/>
                </a:solidFill>
                <a:latin typeface="Segoe UI Light" panose="020B0502040204020203" pitchFamily="34" charset="0"/>
              </a:rPr>
              <a:t>Hospitalidad / Acogida</a:t>
            </a:r>
            <a:endParaRPr lang="es-MX" dirty="0">
              <a:solidFill>
                <a:srgbClr val="521C78"/>
              </a:solidFill>
              <a:latin typeface="Segoe UI Light" panose="020B0502040204020203" pitchFamily="34" charset="0"/>
            </a:endParaRPr>
          </a:p>
          <a:p>
            <a:pPr algn="just"/>
            <a:endParaRPr lang="es-MX" dirty="0" smtClean="0">
              <a:solidFill>
                <a:srgbClr val="521C78"/>
              </a:solidFill>
              <a:latin typeface="Segoe UI Light" panose="020B0502040204020203" pitchFamily="34" charset="0"/>
            </a:endParaRPr>
          </a:p>
          <a:p>
            <a:pPr algn="just"/>
            <a:r>
              <a:rPr lang="es-MX" dirty="0" smtClean="0">
                <a:solidFill>
                  <a:srgbClr val="521C78"/>
                </a:solidFill>
                <a:latin typeface="Segoe UI Light" panose="020B0502040204020203" pitchFamily="34" charset="0"/>
              </a:rPr>
              <a:t>No </a:t>
            </a:r>
            <a:r>
              <a:rPr lang="es-MX" dirty="0">
                <a:solidFill>
                  <a:srgbClr val="521C78"/>
                </a:solidFill>
                <a:latin typeface="Segoe UI Light" panose="020B0502040204020203" pitchFamily="34" charset="0"/>
              </a:rPr>
              <a:t>es </a:t>
            </a:r>
            <a:r>
              <a:rPr lang="es-MX" dirty="0" smtClean="0">
                <a:solidFill>
                  <a:srgbClr val="521C78"/>
                </a:solidFill>
                <a:latin typeface="Segoe UI Light" panose="020B0502040204020203" pitchFamily="34" charset="0"/>
              </a:rPr>
              <a:t>fácil, </a:t>
            </a:r>
            <a:r>
              <a:rPr lang="es-MX" dirty="0">
                <a:solidFill>
                  <a:srgbClr val="521C78"/>
                </a:solidFill>
                <a:latin typeface="Segoe UI Light" panose="020B0502040204020203" pitchFamily="34" charset="0"/>
              </a:rPr>
              <a:t>pues, la empresa que nos ocupa a los que nos dedicamos al “arte </a:t>
            </a:r>
            <a:r>
              <a:rPr lang="es-MX" dirty="0" smtClean="0">
                <a:solidFill>
                  <a:srgbClr val="521C78"/>
                </a:solidFill>
                <a:latin typeface="Segoe UI Light" panose="020B0502040204020203" pitchFamily="34" charset="0"/>
              </a:rPr>
              <a:t>del acompañamiento </a:t>
            </a:r>
            <a:r>
              <a:rPr lang="es-MX" dirty="0">
                <a:solidFill>
                  <a:srgbClr val="521C78"/>
                </a:solidFill>
                <a:latin typeface="Segoe UI Light" panose="020B0502040204020203" pitchFamily="34" charset="0"/>
              </a:rPr>
              <a:t>espiritual” en CP </a:t>
            </a:r>
            <a:r>
              <a:rPr lang="es-MX" dirty="0" smtClean="0">
                <a:solidFill>
                  <a:srgbClr val="521C78"/>
                </a:solidFill>
                <a:latin typeface="Segoe UI Light" panose="020B0502040204020203" pitchFamily="34" charset="0"/>
              </a:rPr>
              <a:t>imprescindible </a:t>
            </a:r>
            <a:r>
              <a:rPr lang="es-MX" dirty="0">
                <a:solidFill>
                  <a:srgbClr val="521C78"/>
                </a:solidFill>
                <a:latin typeface="Segoe UI Light" panose="020B0502040204020203" pitchFamily="34" charset="0"/>
              </a:rPr>
              <a:t>que no puede quedar resuelto con </a:t>
            </a:r>
            <a:r>
              <a:rPr lang="es-MX" dirty="0" smtClean="0">
                <a:solidFill>
                  <a:srgbClr val="521C78"/>
                </a:solidFill>
                <a:latin typeface="Segoe UI Light" panose="020B0502040204020203" pitchFamily="34" charset="0"/>
              </a:rPr>
              <a:t>un buen </a:t>
            </a:r>
            <a:r>
              <a:rPr lang="es-MX" dirty="0">
                <a:solidFill>
                  <a:srgbClr val="521C78"/>
                </a:solidFill>
                <a:latin typeface="Segoe UI Light" panose="020B0502040204020203" pitchFamily="34" charset="0"/>
              </a:rPr>
              <a:t>control de </a:t>
            </a:r>
            <a:r>
              <a:rPr lang="es-MX" dirty="0" smtClean="0">
                <a:solidFill>
                  <a:srgbClr val="521C78"/>
                </a:solidFill>
                <a:latin typeface="Segoe UI Light" panose="020B0502040204020203" pitchFamily="34" charset="0"/>
              </a:rPr>
              <a:t>síntomas. </a:t>
            </a:r>
          </a:p>
          <a:p>
            <a:pPr algn="just"/>
            <a:endParaRPr lang="es-MX" dirty="0">
              <a:solidFill>
                <a:srgbClr val="521C78"/>
              </a:solidFill>
              <a:latin typeface="Segoe UI Light" panose="020B0502040204020203" pitchFamily="34" charset="0"/>
            </a:endParaRPr>
          </a:p>
          <a:p>
            <a:pPr algn="just"/>
            <a:r>
              <a:rPr lang="es-MX" dirty="0" smtClean="0">
                <a:solidFill>
                  <a:srgbClr val="521C78"/>
                </a:solidFill>
                <a:latin typeface="Segoe UI Light" panose="020B0502040204020203" pitchFamily="34" charset="0"/>
              </a:rPr>
              <a:t>Es el Arte </a:t>
            </a:r>
            <a:r>
              <a:rPr lang="es-MX" dirty="0">
                <a:solidFill>
                  <a:srgbClr val="521C78"/>
                </a:solidFill>
                <a:latin typeface="Segoe UI Light" panose="020B0502040204020203" pitchFamily="34" charset="0"/>
              </a:rPr>
              <a:t>de ayudar a pintar el ultimo cuadro de cada persona y que </a:t>
            </a:r>
            <a:r>
              <a:rPr lang="es-MX" dirty="0" smtClean="0">
                <a:solidFill>
                  <a:srgbClr val="521C78"/>
                </a:solidFill>
                <a:latin typeface="Segoe UI Light" panose="020B0502040204020203" pitchFamily="34" charset="0"/>
              </a:rPr>
              <a:t>sea una </a:t>
            </a:r>
            <a:r>
              <a:rPr lang="es-MX" dirty="0">
                <a:solidFill>
                  <a:srgbClr val="521C78"/>
                </a:solidFill>
                <a:latin typeface="Segoe UI Light" panose="020B0502040204020203" pitchFamily="34" charset="0"/>
              </a:rPr>
              <a:t>obra digna, que le represente en su totalidad. Un cuadro de una vida vivida en todas </a:t>
            </a:r>
            <a:r>
              <a:rPr lang="es-MX" dirty="0" smtClean="0">
                <a:solidFill>
                  <a:srgbClr val="521C78"/>
                </a:solidFill>
                <a:latin typeface="Segoe UI Light" panose="020B0502040204020203" pitchFamily="34" charset="0"/>
              </a:rPr>
              <a:t>sus tonalidades </a:t>
            </a:r>
            <a:r>
              <a:rPr lang="es-MX" dirty="0">
                <a:solidFill>
                  <a:srgbClr val="521C78"/>
                </a:solidFill>
                <a:latin typeface="Segoe UI Light" panose="020B0502040204020203" pitchFamily="34" charset="0"/>
              </a:rPr>
              <a:t>o en casi ninguna, lo que el decida. Arte que exige unas actitudes imprescindibles</a:t>
            </a:r>
            <a:r>
              <a:rPr lang="es-MX" dirty="0" smtClean="0">
                <a:solidFill>
                  <a:srgbClr val="521C78"/>
                </a:solidFill>
                <a:latin typeface="Segoe UI Light" panose="020B0502040204020203" pitchFamily="34" charset="0"/>
              </a:rPr>
              <a:t>, sencillas </a:t>
            </a:r>
            <a:r>
              <a:rPr lang="es-MX" dirty="0">
                <a:solidFill>
                  <a:srgbClr val="521C78"/>
                </a:solidFill>
                <a:latin typeface="Segoe UI Light" panose="020B0502040204020203" pitchFamily="34" charset="0"/>
              </a:rPr>
              <a:t>pero </a:t>
            </a:r>
            <a:r>
              <a:rPr lang="es-MX" dirty="0" smtClean="0">
                <a:solidFill>
                  <a:srgbClr val="521C78"/>
                </a:solidFill>
                <a:latin typeface="Segoe UI Light" panose="020B0502040204020203" pitchFamily="34" charset="0"/>
              </a:rPr>
              <a:t>difíciles </a:t>
            </a:r>
            <a:r>
              <a:rPr lang="es-MX" dirty="0">
                <a:solidFill>
                  <a:srgbClr val="521C78"/>
                </a:solidFill>
                <a:latin typeface="Segoe UI Light" panose="020B0502040204020203" pitchFamily="34" charset="0"/>
              </a:rPr>
              <a:t>de adquirir.</a:t>
            </a:r>
            <a:endParaRPr lang="es-MX" dirty="0" smtClean="0">
              <a:solidFill>
                <a:srgbClr val="521C78"/>
              </a:solidFill>
              <a:latin typeface="Segoe UI Light" panose="020B0502040204020203" pitchFamily="34" charset="0"/>
            </a:endParaRPr>
          </a:p>
        </p:txBody>
      </p:sp>
    </p:spTree>
    <p:extLst>
      <p:ext uri="{BB962C8B-B14F-4D97-AF65-F5344CB8AC3E}">
        <p14:creationId xmlns:p14="http://schemas.microsoft.com/office/powerpoint/2010/main" val="428374154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CuadroTexto 2"/>
          <p:cNvSpPr txBox="1">
            <a:spLocks noChangeArrowheads="1"/>
          </p:cNvSpPr>
          <p:nvPr/>
        </p:nvSpPr>
        <p:spPr bwMode="auto">
          <a:xfrm>
            <a:off x="140672" y="17584"/>
            <a:ext cx="900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4000" dirty="0" smtClean="0">
                <a:solidFill>
                  <a:srgbClr val="521C78"/>
                </a:solidFill>
                <a:latin typeface="Segoe UI Light" panose="020B0502040204020203" pitchFamily="34" charset="0"/>
              </a:rPr>
              <a:t>Diagnostico Espiritual</a:t>
            </a:r>
            <a:endParaRPr lang="es-MX" altLang="es-MX" sz="4000" dirty="0">
              <a:solidFill>
                <a:srgbClr val="521C78"/>
              </a:solidFill>
              <a:latin typeface="Segoe UI Light" panose="020B0502040204020203"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66758286"/>
              </p:ext>
            </p:extLst>
          </p:nvPr>
        </p:nvGraphicFramePr>
        <p:xfrm>
          <a:off x="506822" y="920768"/>
          <a:ext cx="8134350" cy="4942840"/>
        </p:xfrm>
        <a:graphic>
          <a:graphicData uri="http://schemas.openxmlformats.org/drawingml/2006/table">
            <a:tbl>
              <a:tblPr firstRow="1" bandRow="1">
                <a:tableStyleId>{7DF18680-E054-41AD-8BC1-D1AEF772440D}</a:tableStyleId>
              </a:tblPr>
              <a:tblGrid>
                <a:gridCol w="8134350"/>
              </a:tblGrid>
              <a:tr h="370840">
                <a:tc>
                  <a:txBody>
                    <a:bodyPr/>
                    <a:lstStyle/>
                    <a:p>
                      <a:pPr algn="ctr"/>
                      <a:r>
                        <a:rPr lang="es-MX" sz="1200" u="none" strike="noStrike" kern="1200" baseline="0" dirty="0" smtClean="0">
                          <a:latin typeface="Segoe UI Light" panose="020B0502040204020203" pitchFamily="34" charset="0"/>
                        </a:rPr>
                        <a:t>Recomendaciones para la valoración espiritual</a:t>
                      </a:r>
                      <a:endParaRPr lang="es-MX" sz="1200" dirty="0">
                        <a:latin typeface="Segoe UI Light" panose="020B0502040204020203" pitchFamily="34" charset="0"/>
                      </a:endParaRPr>
                    </a:p>
                  </a:txBody>
                  <a:tcPr>
                    <a:solidFill>
                      <a:srgbClr val="521C78"/>
                    </a:solidFill>
                  </a:tcPr>
                </a:tc>
              </a:tr>
              <a:tr h="370840">
                <a:tc>
                  <a:txBody>
                    <a:bodyPr/>
                    <a:lstStyle/>
                    <a:p>
                      <a:pPr algn="just"/>
                      <a:r>
                        <a:rPr lang="es-MX" sz="1200" b="0" i="0" u="none" strike="noStrike" kern="1200" baseline="0" dirty="0" smtClean="0">
                          <a:solidFill>
                            <a:schemeClr val="dk1"/>
                          </a:solidFill>
                          <a:latin typeface="Segoe UI Light" panose="020B0502040204020203" pitchFamily="34" charset="0"/>
                          <a:ea typeface="+mn-ea"/>
                          <a:cs typeface="+mn-cs"/>
                        </a:rPr>
                        <a:t>1. Todo paciente debería de recibir una evaluación espiritual sencilla y eficiente, en términos de tiempo, en el momento de entrar en el sistema de cuidados sanitarios y en las derivaciones apropiadas.</a:t>
                      </a:r>
                      <a:endParaRPr lang="es-MX" sz="1200" dirty="0">
                        <a:latin typeface="Segoe UI Light" panose="020B0502040204020203" pitchFamily="34" charset="0"/>
                      </a:endParaRPr>
                    </a:p>
                  </a:txBody>
                  <a:tcPr>
                    <a:solidFill>
                      <a:schemeClr val="bg1"/>
                    </a:solidFill>
                  </a:tcPr>
                </a:tc>
              </a:tr>
              <a:tr h="370840">
                <a:tc>
                  <a:txBody>
                    <a:bodyPr/>
                    <a:lstStyle/>
                    <a:p>
                      <a:pPr algn="just"/>
                      <a:r>
                        <a:rPr lang="es-MX" sz="1200" b="0" i="0" u="none" strike="noStrike" kern="1200" baseline="0" dirty="0" smtClean="0">
                          <a:solidFill>
                            <a:schemeClr val="dk1"/>
                          </a:solidFill>
                          <a:latin typeface="Segoe UI Light" panose="020B0502040204020203" pitchFamily="34" charset="0"/>
                          <a:ea typeface="+mn-ea"/>
                          <a:cs typeface="+mn-cs"/>
                        </a:rPr>
                        <a:t>2. Los profesionales de la salud deberían adoptar e implementar instrumentos estructurados de valoración para facilitar la documentación de las necesidades y evaluación de los resultados de los tratamientos.</a:t>
                      </a:r>
                      <a:endParaRPr lang="es-MX" sz="1200" dirty="0">
                        <a:latin typeface="Segoe UI Light" panose="020B0502040204020203" pitchFamily="34" charset="0"/>
                      </a:endParaRPr>
                    </a:p>
                  </a:txBody>
                  <a:tcPr>
                    <a:solidFill>
                      <a:srgbClr val="B19AC1"/>
                    </a:solidFill>
                  </a:tcPr>
                </a:tc>
              </a:tr>
              <a:tr h="370840">
                <a:tc>
                  <a:txBody>
                    <a:bodyPr/>
                    <a:lstStyle/>
                    <a:p>
                      <a:pPr algn="just"/>
                      <a:r>
                        <a:rPr lang="es-MX" sz="1200" b="0" i="0" u="none" strike="noStrike" kern="1200" baseline="0" dirty="0" smtClean="0">
                          <a:solidFill>
                            <a:schemeClr val="dk1"/>
                          </a:solidFill>
                          <a:latin typeface="Segoe UI Light" panose="020B0502040204020203" pitchFamily="34" charset="0"/>
                          <a:ea typeface="+mn-ea"/>
                          <a:cs typeface="+mn-cs"/>
                        </a:rPr>
                        <a:t>3. Todos los miembros del equipo deberían de mostrarse atentos, sensibles y preparados para reconocer la angustia espiritual.</a:t>
                      </a:r>
                      <a:endParaRPr lang="es-MX" sz="1200" dirty="0">
                        <a:latin typeface="Segoe UI Light" panose="020B0502040204020203" pitchFamily="34" charset="0"/>
                      </a:endParaRPr>
                    </a:p>
                  </a:txBody>
                  <a:tcPr>
                    <a:noFill/>
                  </a:tcPr>
                </a:tc>
              </a:tr>
              <a:tr h="370840">
                <a:tc>
                  <a:txBody>
                    <a:bodyPr/>
                    <a:lstStyle/>
                    <a:p>
                      <a:pPr algn="just"/>
                      <a:r>
                        <a:rPr lang="es-MX" sz="1200" b="0" i="0" u="none" strike="noStrike" kern="1200" baseline="0" dirty="0" smtClean="0">
                          <a:solidFill>
                            <a:schemeClr val="dk1"/>
                          </a:solidFill>
                          <a:latin typeface="Segoe UI Light" panose="020B0502040204020203" pitchFamily="34" charset="0"/>
                          <a:ea typeface="+mn-ea"/>
                          <a:cs typeface="+mn-cs"/>
                        </a:rPr>
                        <a:t>4. Todos los profesionales de la salud deberían de formarse para realizar la evaluación o el historial espiritual como parte de su historial o evaluación habituales. El personal no cualificado debería de informar de cualquier dolor o malestar espiritual observados.</a:t>
                      </a:r>
                      <a:endParaRPr lang="es-MX" sz="1200" dirty="0">
                        <a:latin typeface="Segoe UI Light" panose="020B0502040204020203" pitchFamily="34" charset="0"/>
                      </a:endParaRPr>
                    </a:p>
                  </a:txBody>
                  <a:tcPr>
                    <a:solidFill>
                      <a:srgbClr val="B19AC1"/>
                    </a:solidFill>
                  </a:tcPr>
                </a:tc>
              </a:tr>
              <a:tr h="370840">
                <a:tc>
                  <a:txBody>
                    <a:bodyPr/>
                    <a:lstStyle/>
                    <a:p>
                      <a:pPr algn="just"/>
                      <a:r>
                        <a:rPr lang="es-MX" sz="1200" b="0" i="0" u="none" strike="noStrike" kern="1200" baseline="0" dirty="0" smtClean="0">
                          <a:solidFill>
                            <a:schemeClr val="dk1"/>
                          </a:solidFill>
                          <a:latin typeface="Segoe UI Light" panose="020B0502040204020203" pitchFamily="34" charset="0"/>
                          <a:ea typeface="+mn-ea"/>
                          <a:cs typeface="+mn-cs"/>
                        </a:rPr>
                        <a:t>5. La valoración espiritual formal deberá de llevarse a cabo por una persona que documente sus valoraciones y esté en contacto con los cuidadores que derivaron al paciente sobre los temas de valoración y los planes de tratamiento.</a:t>
                      </a:r>
                      <a:endParaRPr lang="es-MX" sz="1200" dirty="0">
                        <a:latin typeface="Segoe UI Light" panose="020B0502040204020203" pitchFamily="34" charset="0"/>
                      </a:endParaRPr>
                    </a:p>
                  </a:txBody>
                  <a:tcPr>
                    <a:noFill/>
                  </a:tcPr>
                </a:tc>
              </a:tr>
              <a:tr h="370840">
                <a:tc>
                  <a:txBody>
                    <a:bodyPr/>
                    <a:lstStyle/>
                    <a:p>
                      <a:pPr algn="just"/>
                      <a:r>
                        <a:rPr lang="es-MX" sz="1200" b="0" i="0" u="none" strike="noStrike" kern="1200" baseline="0" dirty="0" smtClean="0">
                          <a:solidFill>
                            <a:schemeClr val="dk1"/>
                          </a:solidFill>
                          <a:latin typeface="Segoe UI Light" panose="020B0502040204020203" pitchFamily="34" charset="0"/>
                          <a:ea typeface="+mn-ea"/>
                          <a:cs typeface="+mn-cs"/>
                        </a:rPr>
                        <a:t>6. Las evaluaciones, los historiales y las valoraciones espirituales deberían de comunicarse y documentarse en los registros del paciente (como gráficos o bases de datos informatizadas) y compartirse durante los encuentros interprofesionales. La documentación se debería de guardar en un sitio centralizado para su uso por parte de cualquier profesional clínico. Si una base de datos de un paciente está disponible, también debería de estarlo su historial y sus valoraciones espirituales.</a:t>
                      </a:r>
                      <a:endParaRPr lang="es-MX" sz="1200" dirty="0">
                        <a:latin typeface="Segoe UI Light" panose="020B0502040204020203" pitchFamily="34" charset="0"/>
                      </a:endParaRPr>
                    </a:p>
                  </a:txBody>
                  <a:tcPr>
                    <a:solidFill>
                      <a:srgbClr val="B19AC1"/>
                    </a:solidFill>
                  </a:tcPr>
                </a:tc>
              </a:tr>
              <a:tr h="370840">
                <a:tc>
                  <a:txBody>
                    <a:bodyPr/>
                    <a:lstStyle/>
                    <a:p>
                      <a:pPr algn="just"/>
                      <a:r>
                        <a:rPr lang="es-MX" sz="1200" b="0" i="0" u="none" strike="noStrike" kern="1200" baseline="0" dirty="0" smtClean="0">
                          <a:solidFill>
                            <a:schemeClr val="dk1"/>
                          </a:solidFill>
                          <a:latin typeface="Segoe UI Light" panose="020B0502040204020203" pitchFamily="34" charset="0"/>
                          <a:ea typeface="+mn-ea"/>
                          <a:cs typeface="+mn-cs"/>
                        </a:rPr>
                        <a:t>7. Se deberían de realizar historiales y valoraciones espirituales de seguimiento para todos los pacientes que tengan una situación médica, psicosocial o espiritual cambiante, y también como parte del seguimiento sistemático en el historial médico.</a:t>
                      </a:r>
                      <a:endParaRPr lang="es-MX" sz="1200" dirty="0">
                        <a:latin typeface="Segoe UI Light" panose="020B0502040204020203" pitchFamily="34" charset="0"/>
                      </a:endParaRPr>
                    </a:p>
                  </a:txBody>
                  <a:tcPr>
                    <a:noFill/>
                  </a:tcPr>
                </a:tc>
              </a:tr>
              <a:tr h="370840">
                <a:tc>
                  <a:txBody>
                    <a:bodyPr/>
                    <a:lstStyle/>
                    <a:p>
                      <a:pPr algn="just"/>
                      <a:r>
                        <a:rPr lang="es-MX" sz="1200" b="0" i="0" u="none" strike="noStrike" kern="1200" baseline="0" dirty="0" smtClean="0">
                          <a:solidFill>
                            <a:schemeClr val="dk1"/>
                          </a:solidFill>
                          <a:latin typeface="Segoe UI Light" panose="020B0502040204020203" pitchFamily="34" charset="0"/>
                          <a:ea typeface="+mn-ea"/>
                          <a:cs typeface="+mn-cs"/>
                        </a:rPr>
                        <a:t>8. La persona encargada de la valoración espiritual debería de dar respuesta dentro de las 24 horas siguientes a su derivación para la valoración espiritual.</a:t>
                      </a:r>
                      <a:endParaRPr lang="es-MX" sz="1200" dirty="0">
                        <a:latin typeface="Segoe UI Light" panose="020B0502040204020203" pitchFamily="34" charset="0"/>
                      </a:endParaRPr>
                    </a:p>
                  </a:txBody>
                  <a:tcPr>
                    <a:solidFill>
                      <a:srgbClr val="B19AC1"/>
                    </a:solidFill>
                  </a:tcPr>
                </a:tc>
              </a:tr>
            </a:tbl>
          </a:graphicData>
        </a:graphic>
      </p:graphicFrame>
    </p:spTree>
    <p:extLst>
      <p:ext uri="{BB962C8B-B14F-4D97-AF65-F5344CB8AC3E}">
        <p14:creationId xmlns:p14="http://schemas.microsoft.com/office/powerpoint/2010/main" val="59114743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CuadroTexto 2"/>
          <p:cNvSpPr txBox="1">
            <a:spLocks noChangeArrowheads="1"/>
          </p:cNvSpPr>
          <p:nvPr/>
        </p:nvSpPr>
        <p:spPr bwMode="auto">
          <a:xfrm>
            <a:off x="140672" y="17584"/>
            <a:ext cx="900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4000" dirty="0" smtClean="0">
                <a:solidFill>
                  <a:srgbClr val="521C78"/>
                </a:solidFill>
                <a:latin typeface="Segoe UI Light" panose="020B0502040204020203" pitchFamily="34" charset="0"/>
              </a:rPr>
              <a:t>Instrumentos de valoración espiritual</a:t>
            </a:r>
            <a:endParaRPr lang="es-MX" altLang="es-MX" sz="4000" dirty="0">
              <a:solidFill>
                <a:srgbClr val="521C78"/>
              </a:solidFill>
              <a:latin typeface="Segoe UI Light" panose="020B0502040204020203" pitchFamily="34" charset="0"/>
            </a:endParaRPr>
          </a:p>
        </p:txBody>
      </p:sp>
      <p:pic>
        <p:nvPicPr>
          <p:cNvPr id="3" name="Imagen 2"/>
          <p:cNvPicPr>
            <a:picLocks noChangeAspect="1"/>
          </p:cNvPicPr>
          <p:nvPr/>
        </p:nvPicPr>
        <p:blipFill rotWithShape="1">
          <a:blip r:embed="rId3"/>
          <a:srcRect l="13048" t="17195" r="34271" b="12101"/>
          <a:stretch/>
        </p:blipFill>
        <p:spPr>
          <a:xfrm>
            <a:off x="1566600" y="816849"/>
            <a:ext cx="6008290" cy="5040000"/>
          </a:xfrm>
          <a:prstGeom prst="rect">
            <a:avLst/>
          </a:prstGeom>
        </p:spPr>
      </p:pic>
    </p:spTree>
    <p:extLst>
      <p:ext uri="{BB962C8B-B14F-4D97-AF65-F5344CB8AC3E}">
        <p14:creationId xmlns:p14="http://schemas.microsoft.com/office/powerpoint/2010/main" val="360466630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Subtítulo 2"/>
          <p:cNvSpPr txBox="1">
            <a:spLocks/>
          </p:cNvSpPr>
          <p:nvPr/>
        </p:nvSpPr>
        <p:spPr bwMode="auto">
          <a:xfrm>
            <a:off x="628650" y="1697038"/>
            <a:ext cx="7886700" cy="394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MX" altLang="es-MX" sz="2000" dirty="0" smtClean="0">
                <a:solidFill>
                  <a:srgbClr val="400080"/>
                </a:solidFill>
                <a:latin typeface="Segoe UI Light" panose="020B0502040204020203" pitchFamily="34" charset="0"/>
              </a:rPr>
              <a:t>Enfoque que </a:t>
            </a:r>
            <a:r>
              <a:rPr lang="es-MX" altLang="es-MX" sz="2000" b="1" dirty="0" smtClean="0">
                <a:solidFill>
                  <a:srgbClr val="400080"/>
                </a:solidFill>
                <a:latin typeface="Segoe UI Light" panose="020B0502040204020203" pitchFamily="34" charset="0"/>
              </a:rPr>
              <a:t>mejora la calidad de vida de pacientes y familias </a:t>
            </a:r>
            <a:r>
              <a:rPr lang="es-MX" altLang="es-MX" sz="2000" dirty="0" smtClean="0">
                <a:solidFill>
                  <a:srgbClr val="400080"/>
                </a:solidFill>
                <a:latin typeface="Segoe UI Light" panose="020B0502040204020203" pitchFamily="34" charset="0"/>
              </a:rPr>
              <a:t>que se enfrentan a los problemas asociados con enfermedades amenazantes para la vida, a través de la prevención y alivio del sufrimiento por medio de la identificación temprana e impecable evaluación y </a:t>
            </a:r>
            <a:r>
              <a:rPr lang="es-MX" altLang="es-MX" sz="2000" b="1" dirty="0" smtClean="0">
                <a:solidFill>
                  <a:srgbClr val="400080"/>
                </a:solidFill>
                <a:latin typeface="Segoe UI Light" panose="020B0502040204020203" pitchFamily="34" charset="0"/>
              </a:rPr>
              <a:t>tratamiento del dolor y otros problemas</a:t>
            </a:r>
            <a:r>
              <a:rPr lang="es-MX" altLang="es-MX" sz="2000" dirty="0" smtClean="0">
                <a:solidFill>
                  <a:srgbClr val="400080"/>
                </a:solidFill>
                <a:latin typeface="Segoe UI Light" panose="020B0502040204020203" pitchFamily="34" charset="0"/>
              </a:rPr>
              <a:t>, físicos, psicológicos y espirituales</a:t>
            </a:r>
            <a:r>
              <a:rPr lang="es-MX" altLang="es-MX" sz="2000" dirty="0" smtClean="0">
                <a:solidFill>
                  <a:srgbClr val="400080"/>
                </a:solidFill>
                <a:latin typeface="Segoe UI Light" panose="020B0502040204020203" pitchFamily="34" charset="0"/>
              </a:rPr>
              <a:t>.</a:t>
            </a:r>
            <a:endParaRPr lang="es-MX" altLang="es-MX" sz="2000" dirty="0" smtClean="0">
              <a:solidFill>
                <a:srgbClr val="400080"/>
              </a:solidFill>
              <a:latin typeface="Segoe UI Light" panose="020B0502040204020203" pitchFamily="34" charset="0"/>
            </a:endParaRPr>
          </a:p>
        </p:txBody>
      </p:sp>
      <p:pic>
        <p:nvPicPr>
          <p:cNvPr id="5" name="Picture 2" descr="http://t3.gstatic.com/images?q=tbn:ANd9GcQdIVBLf8a6J3bF_nYaOn-_qEwBzweRVp-oEt4oZKXZ8Fb_Y8j5">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1313" y="908539"/>
            <a:ext cx="84137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3"/>
          <p:cNvSpPr txBox="1">
            <a:spLocks/>
          </p:cNvSpPr>
          <p:nvPr/>
        </p:nvSpPr>
        <p:spPr bwMode="auto">
          <a:xfrm>
            <a:off x="140672" y="0"/>
            <a:ext cx="900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s-MX" sz="4000" b="1" dirty="0" smtClean="0">
                <a:solidFill>
                  <a:srgbClr val="521C78"/>
                </a:solidFill>
                <a:latin typeface="Segoe UI Light" panose="020B0502040204020203" pitchFamily="34" charset="0"/>
              </a:rPr>
              <a:t>OMS</a:t>
            </a:r>
            <a:r>
              <a:rPr lang="es-MX" sz="4000" dirty="0" smtClean="0">
                <a:solidFill>
                  <a:srgbClr val="521C78"/>
                </a:solidFill>
                <a:latin typeface="Segoe UI Light" panose="020B0502040204020203" pitchFamily="34" charset="0"/>
              </a:rPr>
              <a:t> DEFINICIÓN</a:t>
            </a:r>
            <a:endParaRPr lang="es-MX" sz="4000" dirty="0">
              <a:solidFill>
                <a:srgbClr val="521C78"/>
              </a:solidFill>
              <a:latin typeface="Segoe UI Light" panose="020B0502040204020203" pitchFamily="34" charset="0"/>
            </a:endParaRPr>
          </a:p>
        </p:txBody>
      </p:sp>
      <p:pic>
        <p:nvPicPr>
          <p:cNvPr id="7" name="Imagen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379" y="6089050"/>
            <a:ext cx="911216" cy="55682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60768823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CuadroTexto 2"/>
          <p:cNvSpPr txBox="1">
            <a:spLocks noChangeArrowheads="1"/>
          </p:cNvSpPr>
          <p:nvPr/>
        </p:nvSpPr>
        <p:spPr bwMode="auto">
          <a:xfrm>
            <a:off x="140672" y="17584"/>
            <a:ext cx="900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4000" dirty="0" smtClean="0">
                <a:solidFill>
                  <a:srgbClr val="521C78"/>
                </a:solidFill>
                <a:latin typeface="Segoe UI Light" panose="020B0502040204020203" pitchFamily="34" charset="0"/>
              </a:rPr>
              <a:t>Cuestionario Espiritual</a:t>
            </a:r>
            <a:endParaRPr lang="es-MX" altLang="es-MX" sz="4000" dirty="0">
              <a:solidFill>
                <a:srgbClr val="521C78"/>
              </a:solidFill>
              <a:latin typeface="Segoe UI Light" panose="020B0502040204020203" pitchFamily="34" charset="0"/>
            </a:endParaRPr>
          </a:p>
        </p:txBody>
      </p:sp>
      <p:pic>
        <p:nvPicPr>
          <p:cNvPr id="5" name="Imagen 4"/>
          <p:cNvPicPr>
            <a:picLocks noChangeAspect="1"/>
          </p:cNvPicPr>
          <p:nvPr/>
        </p:nvPicPr>
        <p:blipFill rotWithShape="1">
          <a:blip r:embed="rId3"/>
          <a:srcRect l="17218" t="17800" r="38471" b="6652"/>
          <a:stretch/>
        </p:blipFill>
        <p:spPr>
          <a:xfrm>
            <a:off x="2198911" y="795575"/>
            <a:ext cx="4785863" cy="5099859"/>
          </a:xfrm>
          <a:prstGeom prst="rect">
            <a:avLst/>
          </a:prstGeom>
        </p:spPr>
      </p:pic>
    </p:spTree>
    <p:extLst>
      <p:ext uri="{BB962C8B-B14F-4D97-AF65-F5344CB8AC3E}">
        <p14:creationId xmlns:p14="http://schemas.microsoft.com/office/powerpoint/2010/main" val="373504534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CuadroTexto 2"/>
          <p:cNvSpPr txBox="1">
            <a:spLocks noChangeArrowheads="1"/>
          </p:cNvSpPr>
          <p:nvPr/>
        </p:nvSpPr>
        <p:spPr bwMode="auto">
          <a:xfrm>
            <a:off x="140672" y="17584"/>
            <a:ext cx="900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4000" dirty="0" smtClean="0">
                <a:solidFill>
                  <a:srgbClr val="521C78"/>
                </a:solidFill>
                <a:latin typeface="Segoe UI Light" panose="020B0502040204020203" pitchFamily="34" charset="0"/>
              </a:rPr>
              <a:t>Acompañamiento Espiritual</a:t>
            </a:r>
            <a:endParaRPr lang="es-MX" altLang="es-MX" sz="4000" dirty="0">
              <a:solidFill>
                <a:srgbClr val="521C78"/>
              </a:solidFill>
              <a:latin typeface="Segoe UI Light" panose="020B0502040204020203" pitchFamily="34" charset="0"/>
            </a:endParaRPr>
          </a:p>
        </p:txBody>
      </p:sp>
      <p:sp>
        <p:nvSpPr>
          <p:cNvPr id="5" name="Rectángulo 4"/>
          <p:cNvSpPr/>
          <p:nvPr/>
        </p:nvSpPr>
        <p:spPr>
          <a:xfrm>
            <a:off x="619125" y="1309214"/>
            <a:ext cx="7905750" cy="3970318"/>
          </a:xfrm>
          <a:prstGeom prst="rect">
            <a:avLst/>
          </a:prstGeom>
        </p:spPr>
        <p:txBody>
          <a:bodyPr wrap="square">
            <a:spAutoFit/>
          </a:bodyPr>
          <a:lstStyle/>
          <a:p>
            <a:r>
              <a:rPr lang="es-MX" dirty="0" smtClean="0">
                <a:solidFill>
                  <a:srgbClr val="521C78"/>
                </a:solidFill>
                <a:latin typeface="Segoe UI Light" panose="020B0502040204020203" pitchFamily="34" charset="0"/>
              </a:rPr>
              <a:t>En el proceso de construcción de los equipos de CP se han descrito cuatro fases: </a:t>
            </a:r>
          </a:p>
          <a:p>
            <a:pPr marL="742950" lvl="1" indent="-285750">
              <a:buFont typeface="Arial" panose="020B0604020202020204" pitchFamily="34" charset="0"/>
              <a:buChar char="•"/>
            </a:pPr>
            <a:r>
              <a:rPr lang="es-MX" dirty="0" smtClean="0">
                <a:solidFill>
                  <a:srgbClr val="521C78"/>
                </a:solidFill>
                <a:latin typeface="Segoe UI Light" panose="020B0502040204020203" pitchFamily="34" charset="0"/>
              </a:rPr>
              <a:t>la etapa inicial </a:t>
            </a:r>
            <a:r>
              <a:rPr lang="es-MX" dirty="0">
                <a:solidFill>
                  <a:srgbClr val="521C78"/>
                </a:solidFill>
                <a:latin typeface="Segoe UI Light" panose="020B0502040204020203" pitchFamily="34" charset="0"/>
              </a:rPr>
              <a:t>o de proyecto, </a:t>
            </a:r>
            <a:endParaRPr lang="es-MX" dirty="0" smtClean="0">
              <a:solidFill>
                <a:srgbClr val="521C78"/>
              </a:solidFill>
              <a:latin typeface="Segoe UI Light" panose="020B0502040204020203" pitchFamily="34" charset="0"/>
            </a:endParaRPr>
          </a:p>
          <a:p>
            <a:pPr marL="742950" lvl="1" indent="-285750">
              <a:buFont typeface="Arial" panose="020B0604020202020204" pitchFamily="34" charset="0"/>
              <a:buChar char="•"/>
            </a:pPr>
            <a:r>
              <a:rPr lang="es-MX" dirty="0" smtClean="0">
                <a:solidFill>
                  <a:srgbClr val="521C78"/>
                </a:solidFill>
                <a:latin typeface="Segoe UI Light" panose="020B0502040204020203" pitchFamily="34" charset="0"/>
              </a:rPr>
              <a:t>la </a:t>
            </a:r>
            <a:r>
              <a:rPr lang="es-MX" dirty="0">
                <a:solidFill>
                  <a:srgbClr val="521C78"/>
                </a:solidFill>
                <a:latin typeface="Segoe UI Light" panose="020B0502040204020203" pitchFamily="34" charset="0"/>
              </a:rPr>
              <a:t>fase de puesta en marcha, </a:t>
            </a:r>
            <a:endParaRPr lang="es-MX" dirty="0" smtClean="0">
              <a:solidFill>
                <a:srgbClr val="521C78"/>
              </a:solidFill>
              <a:latin typeface="Segoe UI Light" panose="020B0502040204020203" pitchFamily="34" charset="0"/>
            </a:endParaRPr>
          </a:p>
          <a:p>
            <a:pPr marL="742950" lvl="1" indent="-285750">
              <a:buFont typeface="Arial" panose="020B0604020202020204" pitchFamily="34" charset="0"/>
              <a:buChar char="•"/>
            </a:pPr>
            <a:r>
              <a:rPr lang="es-MX" dirty="0" smtClean="0">
                <a:solidFill>
                  <a:srgbClr val="521C78"/>
                </a:solidFill>
                <a:latin typeface="Segoe UI Light" panose="020B0502040204020203" pitchFamily="34" charset="0"/>
              </a:rPr>
              <a:t>la </a:t>
            </a:r>
            <a:r>
              <a:rPr lang="es-MX" dirty="0">
                <a:solidFill>
                  <a:srgbClr val="521C78"/>
                </a:solidFill>
                <a:latin typeface="Segoe UI Light" panose="020B0502040204020203" pitchFamily="34" charset="0"/>
              </a:rPr>
              <a:t>etapa </a:t>
            </a:r>
            <a:r>
              <a:rPr lang="es-MX" dirty="0" smtClean="0">
                <a:solidFill>
                  <a:srgbClr val="521C78"/>
                </a:solidFill>
                <a:latin typeface="Segoe UI Light" panose="020B0502040204020203" pitchFamily="34" charset="0"/>
              </a:rPr>
              <a:t>de consolidación </a:t>
            </a:r>
          </a:p>
          <a:p>
            <a:pPr marL="742950" lvl="1" indent="-285750">
              <a:buFont typeface="Arial" panose="020B0604020202020204" pitchFamily="34" charset="0"/>
              <a:buChar char="•"/>
            </a:pPr>
            <a:r>
              <a:rPr lang="es-MX" dirty="0" smtClean="0">
                <a:solidFill>
                  <a:srgbClr val="521C78"/>
                </a:solidFill>
                <a:latin typeface="Segoe UI Light" panose="020B0502040204020203" pitchFamily="34" charset="0"/>
              </a:rPr>
              <a:t>y</a:t>
            </a:r>
            <a:r>
              <a:rPr lang="es-MX" dirty="0">
                <a:solidFill>
                  <a:srgbClr val="521C78"/>
                </a:solidFill>
                <a:latin typeface="Segoe UI Light" panose="020B0502040204020203" pitchFamily="34" charset="0"/>
              </a:rPr>
              <a:t>, finalmente</a:t>
            </a:r>
            <a:r>
              <a:rPr lang="es-MX" dirty="0" smtClean="0">
                <a:solidFill>
                  <a:srgbClr val="521C78"/>
                </a:solidFill>
                <a:latin typeface="Segoe UI Light" panose="020B0502040204020203" pitchFamily="34" charset="0"/>
              </a:rPr>
              <a:t>,  la </a:t>
            </a:r>
            <a:r>
              <a:rPr lang="es-MX" dirty="0">
                <a:solidFill>
                  <a:srgbClr val="521C78"/>
                </a:solidFill>
                <a:latin typeface="Segoe UI Light" panose="020B0502040204020203" pitchFamily="34" charset="0"/>
              </a:rPr>
              <a:t>fase avanzada-estable. </a:t>
            </a:r>
            <a:endParaRPr lang="es-MX" dirty="0" smtClean="0">
              <a:solidFill>
                <a:srgbClr val="521C78"/>
              </a:solidFill>
              <a:latin typeface="Segoe UI Light" panose="020B0502040204020203" pitchFamily="34" charset="0"/>
            </a:endParaRPr>
          </a:p>
          <a:p>
            <a:r>
              <a:rPr lang="es-MX" dirty="0" smtClean="0">
                <a:solidFill>
                  <a:srgbClr val="521C78"/>
                </a:solidFill>
                <a:latin typeface="Segoe UI Light" panose="020B0502040204020203" pitchFamily="34" charset="0"/>
              </a:rPr>
              <a:t>El </a:t>
            </a:r>
            <a:r>
              <a:rPr lang="es-MX" dirty="0">
                <a:solidFill>
                  <a:srgbClr val="521C78"/>
                </a:solidFill>
                <a:latin typeface="Segoe UI Light" panose="020B0502040204020203" pitchFamily="34" charset="0"/>
              </a:rPr>
              <a:t>tiempo para alcanzar esta ultima fase se calcula entre 4 y </a:t>
            </a:r>
            <a:r>
              <a:rPr lang="es-MX" dirty="0" smtClean="0">
                <a:solidFill>
                  <a:srgbClr val="521C78"/>
                </a:solidFill>
                <a:latin typeface="Segoe UI Light" panose="020B0502040204020203" pitchFamily="34" charset="0"/>
              </a:rPr>
              <a:t>8 años. </a:t>
            </a:r>
          </a:p>
          <a:p>
            <a:endParaRPr lang="es-MX" dirty="0">
              <a:solidFill>
                <a:srgbClr val="521C78"/>
              </a:solidFill>
              <a:latin typeface="Segoe UI Light" panose="020B0502040204020203" pitchFamily="34" charset="0"/>
            </a:endParaRPr>
          </a:p>
          <a:p>
            <a:r>
              <a:rPr lang="es-MX" dirty="0" smtClean="0">
                <a:solidFill>
                  <a:srgbClr val="521C78"/>
                </a:solidFill>
                <a:latin typeface="Segoe UI Light" panose="020B0502040204020203" pitchFamily="34" charset="0"/>
              </a:rPr>
              <a:t>En </a:t>
            </a:r>
            <a:r>
              <a:rPr lang="es-MX" dirty="0">
                <a:solidFill>
                  <a:srgbClr val="521C78"/>
                </a:solidFill>
                <a:latin typeface="Segoe UI Light" panose="020B0502040204020203" pitchFamily="34" charset="0"/>
              </a:rPr>
              <a:t>este proceso evolutivo, el equipo de CP habitualmente prioriza de </a:t>
            </a:r>
            <a:r>
              <a:rPr lang="es-MX" dirty="0" smtClean="0">
                <a:solidFill>
                  <a:srgbClr val="521C78"/>
                </a:solidFill>
                <a:latin typeface="Segoe UI Light" panose="020B0502040204020203" pitchFamily="34" charset="0"/>
              </a:rPr>
              <a:t>forma progresiva </a:t>
            </a:r>
            <a:r>
              <a:rPr lang="es-MX" dirty="0">
                <a:solidFill>
                  <a:srgbClr val="521C78"/>
                </a:solidFill>
                <a:latin typeface="Segoe UI Light" panose="020B0502040204020203" pitchFamily="34" charset="0"/>
              </a:rPr>
              <a:t>la </a:t>
            </a:r>
            <a:r>
              <a:rPr lang="es-MX" dirty="0" smtClean="0">
                <a:solidFill>
                  <a:srgbClr val="521C78"/>
                </a:solidFill>
                <a:latin typeface="Segoe UI Light" panose="020B0502040204020203" pitchFamily="34" charset="0"/>
              </a:rPr>
              <a:t>atención </a:t>
            </a:r>
            <a:r>
              <a:rPr lang="es-MX" dirty="0">
                <a:solidFill>
                  <a:srgbClr val="521C78"/>
                </a:solidFill>
                <a:latin typeface="Segoe UI Light" panose="020B0502040204020203" pitchFamily="34" charset="0"/>
              </a:rPr>
              <a:t>a:</a:t>
            </a:r>
          </a:p>
          <a:p>
            <a:pPr lvl="1"/>
            <a:r>
              <a:rPr lang="es-MX" dirty="0">
                <a:solidFill>
                  <a:srgbClr val="521C78"/>
                </a:solidFill>
                <a:latin typeface="Segoe UI Light" panose="020B0502040204020203" pitchFamily="34" charset="0"/>
              </a:rPr>
              <a:t>1o Control de </a:t>
            </a:r>
            <a:r>
              <a:rPr lang="es-MX" dirty="0" smtClean="0">
                <a:solidFill>
                  <a:srgbClr val="521C78"/>
                </a:solidFill>
                <a:latin typeface="Segoe UI Light" panose="020B0502040204020203" pitchFamily="34" charset="0"/>
              </a:rPr>
              <a:t>síntomas </a:t>
            </a:r>
            <a:r>
              <a:rPr lang="es-MX" dirty="0">
                <a:solidFill>
                  <a:srgbClr val="521C78"/>
                </a:solidFill>
                <a:latin typeface="Segoe UI Light" panose="020B0502040204020203" pitchFamily="34" charset="0"/>
              </a:rPr>
              <a:t>y cuidados generales</a:t>
            </a:r>
          </a:p>
          <a:p>
            <a:pPr lvl="1"/>
            <a:r>
              <a:rPr lang="es-MX" dirty="0">
                <a:solidFill>
                  <a:srgbClr val="521C78"/>
                </a:solidFill>
                <a:latin typeface="Segoe UI Light" panose="020B0502040204020203" pitchFamily="34" charset="0"/>
              </a:rPr>
              <a:t>2o Necesidades funcionales</a:t>
            </a:r>
          </a:p>
          <a:p>
            <a:pPr lvl="1"/>
            <a:r>
              <a:rPr lang="es-MX" dirty="0">
                <a:solidFill>
                  <a:srgbClr val="521C78"/>
                </a:solidFill>
                <a:latin typeface="Segoe UI Light" panose="020B0502040204020203" pitchFamily="34" charset="0"/>
              </a:rPr>
              <a:t>3o Necesidades sociales</a:t>
            </a:r>
          </a:p>
          <a:p>
            <a:pPr lvl="1"/>
            <a:r>
              <a:rPr lang="es-MX" dirty="0">
                <a:solidFill>
                  <a:srgbClr val="521C78"/>
                </a:solidFill>
                <a:latin typeface="Segoe UI Light" panose="020B0502040204020203" pitchFamily="34" charset="0"/>
              </a:rPr>
              <a:t>4o Necesidades </a:t>
            </a:r>
            <a:r>
              <a:rPr lang="es-MX" dirty="0" smtClean="0">
                <a:solidFill>
                  <a:srgbClr val="521C78"/>
                </a:solidFill>
                <a:latin typeface="Segoe UI Light" panose="020B0502040204020203" pitchFamily="34" charset="0"/>
              </a:rPr>
              <a:t>psicológicas</a:t>
            </a:r>
            <a:endParaRPr lang="es-MX" dirty="0">
              <a:solidFill>
                <a:srgbClr val="521C78"/>
              </a:solidFill>
              <a:latin typeface="Segoe UI Light" panose="020B0502040204020203" pitchFamily="34" charset="0"/>
            </a:endParaRPr>
          </a:p>
          <a:p>
            <a:pPr lvl="1"/>
            <a:r>
              <a:rPr lang="es-MX" dirty="0">
                <a:solidFill>
                  <a:srgbClr val="521C78"/>
                </a:solidFill>
                <a:latin typeface="Segoe UI Light" panose="020B0502040204020203" pitchFamily="34" charset="0"/>
              </a:rPr>
              <a:t>5o Necesidades espirituales</a:t>
            </a:r>
          </a:p>
        </p:txBody>
      </p:sp>
    </p:spTree>
    <p:extLst>
      <p:ext uri="{BB962C8B-B14F-4D97-AF65-F5344CB8AC3E}">
        <p14:creationId xmlns:p14="http://schemas.microsoft.com/office/powerpoint/2010/main" val="411959723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CuadroTexto 2"/>
          <p:cNvSpPr txBox="1">
            <a:spLocks noChangeArrowheads="1"/>
          </p:cNvSpPr>
          <p:nvPr/>
        </p:nvSpPr>
        <p:spPr bwMode="auto">
          <a:xfrm>
            <a:off x="140672" y="17584"/>
            <a:ext cx="900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4000" dirty="0" smtClean="0">
                <a:solidFill>
                  <a:srgbClr val="521C78"/>
                </a:solidFill>
                <a:latin typeface="Segoe UI Light" panose="020B0502040204020203" pitchFamily="34" charset="0"/>
              </a:rPr>
              <a:t>Acompañamiento Espiritual</a:t>
            </a:r>
            <a:endParaRPr lang="es-MX" altLang="es-MX" sz="4000" dirty="0">
              <a:solidFill>
                <a:srgbClr val="521C78"/>
              </a:solidFill>
              <a:latin typeface="Segoe UI Light" panose="020B0502040204020203" pitchFamily="34" charset="0"/>
            </a:endParaRPr>
          </a:p>
        </p:txBody>
      </p:sp>
      <p:sp>
        <p:nvSpPr>
          <p:cNvPr id="3" name="Rectángulo 2"/>
          <p:cNvSpPr/>
          <p:nvPr/>
        </p:nvSpPr>
        <p:spPr>
          <a:xfrm>
            <a:off x="749710" y="1479153"/>
            <a:ext cx="7648574" cy="3693319"/>
          </a:xfrm>
          <a:prstGeom prst="rect">
            <a:avLst/>
          </a:prstGeom>
        </p:spPr>
        <p:txBody>
          <a:bodyPr wrap="square">
            <a:spAutoFit/>
          </a:bodyPr>
          <a:lstStyle/>
          <a:p>
            <a:pPr algn="just"/>
            <a:r>
              <a:rPr lang="es-MX" dirty="0">
                <a:solidFill>
                  <a:srgbClr val="521C78"/>
                </a:solidFill>
                <a:latin typeface="Segoe UI Light" panose="020B0502040204020203" pitchFamily="34" charset="0"/>
              </a:rPr>
              <a:t>Características del trabajo en </a:t>
            </a:r>
            <a:r>
              <a:rPr lang="es-MX" dirty="0" smtClean="0">
                <a:solidFill>
                  <a:srgbClr val="521C78"/>
                </a:solidFill>
                <a:latin typeface="Segoe UI Light" panose="020B0502040204020203" pitchFamily="34" charset="0"/>
              </a:rPr>
              <a:t>equipo</a:t>
            </a:r>
          </a:p>
          <a:p>
            <a:pPr algn="just"/>
            <a:endParaRPr lang="es-MX" i="1" dirty="0">
              <a:solidFill>
                <a:srgbClr val="521C78"/>
              </a:solidFill>
              <a:latin typeface="Segoe UI Light" panose="020B0502040204020203" pitchFamily="34" charset="0"/>
            </a:endParaRPr>
          </a:p>
          <a:p>
            <a:pPr algn="just"/>
            <a:r>
              <a:rPr lang="es-MX" dirty="0">
                <a:solidFill>
                  <a:srgbClr val="521C78"/>
                </a:solidFill>
                <a:latin typeface="Segoe UI Light" panose="020B0502040204020203" pitchFamily="34" charset="0"/>
              </a:rPr>
              <a:t>En Cuidados Paliativos (CP) el trabajo en equipo es el principal instrumento para </a:t>
            </a:r>
            <a:r>
              <a:rPr lang="es-MX" dirty="0" smtClean="0">
                <a:solidFill>
                  <a:srgbClr val="521C78"/>
                </a:solidFill>
                <a:latin typeface="Segoe UI Light" panose="020B0502040204020203" pitchFamily="34" charset="0"/>
              </a:rPr>
              <a:t>proporcionar un </a:t>
            </a:r>
            <a:r>
              <a:rPr lang="es-MX" dirty="0">
                <a:solidFill>
                  <a:srgbClr val="521C78"/>
                </a:solidFill>
                <a:latin typeface="Segoe UI Light" panose="020B0502040204020203" pitchFamily="34" charset="0"/>
              </a:rPr>
              <a:t>abordaje </a:t>
            </a:r>
            <a:r>
              <a:rPr lang="es-MX" dirty="0" smtClean="0">
                <a:solidFill>
                  <a:srgbClr val="521C78"/>
                </a:solidFill>
                <a:latin typeface="Segoe UI Light" panose="020B0502040204020203" pitchFamily="34" charset="0"/>
              </a:rPr>
              <a:t>holístico </a:t>
            </a:r>
            <a:r>
              <a:rPr lang="es-MX" dirty="0">
                <a:solidFill>
                  <a:srgbClr val="521C78"/>
                </a:solidFill>
                <a:latin typeface="Segoe UI Light" panose="020B0502040204020203" pitchFamily="34" charset="0"/>
              </a:rPr>
              <a:t>del paciente y sus cuidadores. </a:t>
            </a:r>
            <a:r>
              <a:rPr lang="es-MX" dirty="0" smtClean="0">
                <a:solidFill>
                  <a:srgbClr val="521C78"/>
                </a:solidFill>
                <a:latin typeface="Segoe UI Light" panose="020B0502040204020203" pitchFamily="34" charset="0"/>
              </a:rPr>
              <a:t>Ningún </a:t>
            </a:r>
            <a:r>
              <a:rPr lang="es-MX" dirty="0">
                <a:solidFill>
                  <a:srgbClr val="521C78"/>
                </a:solidFill>
                <a:latin typeface="Segoe UI Light" panose="020B0502040204020203" pitchFamily="34" charset="0"/>
              </a:rPr>
              <a:t>profesional </a:t>
            </a:r>
            <a:r>
              <a:rPr lang="es-MX" dirty="0" smtClean="0">
                <a:solidFill>
                  <a:srgbClr val="521C78"/>
                </a:solidFill>
                <a:latin typeface="Segoe UI Light" panose="020B0502040204020203" pitchFamily="34" charset="0"/>
              </a:rPr>
              <a:t>clínico </a:t>
            </a:r>
            <a:r>
              <a:rPr lang="es-MX" dirty="0">
                <a:solidFill>
                  <a:srgbClr val="521C78"/>
                </a:solidFill>
                <a:latin typeface="Segoe UI Light" panose="020B0502040204020203" pitchFamily="34" charset="0"/>
              </a:rPr>
              <a:t>puede </a:t>
            </a:r>
            <a:r>
              <a:rPr lang="es-MX" dirty="0" smtClean="0">
                <a:solidFill>
                  <a:srgbClr val="521C78"/>
                </a:solidFill>
                <a:latin typeface="Segoe UI Light" panose="020B0502040204020203" pitchFamily="34" charset="0"/>
              </a:rPr>
              <a:t>afrontar individualmente </a:t>
            </a:r>
            <a:r>
              <a:rPr lang="es-MX" dirty="0">
                <a:solidFill>
                  <a:srgbClr val="521C78"/>
                </a:solidFill>
                <a:latin typeface="Segoe UI Light" panose="020B0502040204020203" pitchFamily="34" charset="0"/>
              </a:rPr>
              <a:t>la complejidad de todas las necesidades </a:t>
            </a:r>
            <a:r>
              <a:rPr lang="es-MX" dirty="0" smtClean="0">
                <a:solidFill>
                  <a:srgbClr val="521C78"/>
                </a:solidFill>
                <a:latin typeface="Segoe UI Light" panose="020B0502040204020203" pitchFamily="34" charset="0"/>
              </a:rPr>
              <a:t>físicas, psíquicas, </a:t>
            </a:r>
            <a:r>
              <a:rPr lang="es-MX" dirty="0">
                <a:solidFill>
                  <a:srgbClr val="521C78"/>
                </a:solidFill>
                <a:latin typeface="Segoe UI Light" panose="020B0502040204020203" pitchFamily="34" charset="0"/>
              </a:rPr>
              <a:t>sociales </a:t>
            </a:r>
            <a:r>
              <a:rPr lang="es-MX" dirty="0" smtClean="0">
                <a:solidFill>
                  <a:srgbClr val="521C78"/>
                </a:solidFill>
                <a:latin typeface="Segoe UI Light" panose="020B0502040204020203" pitchFamily="34" charset="0"/>
              </a:rPr>
              <a:t>y espirituales </a:t>
            </a:r>
            <a:r>
              <a:rPr lang="es-MX" dirty="0">
                <a:solidFill>
                  <a:srgbClr val="521C78"/>
                </a:solidFill>
                <a:latin typeface="Segoe UI Light" panose="020B0502040204020203" pitchFamily="34" charset="0"/>
              </a:rPr>
              <a:t>de un paciente</a:t>
            </a:r>
            <a:r>
              <a:rPr lang="es-MX" dirty="0" smtClean="0">
                <a:solidFill>
                  <a:srgbClr val="521C78"/>
                </a:solidFill>
                <a:latin typeface="Segoe UI Light" panose="020B0502040204020203" pitchFamily="34" charset="0"/>
              </a:rPr>
              <a:t>.</a:t>
            </a:r>
          </a:p>
          <a:p>
            <a:pPr algn="just"/>
            <a:endParaRPr lang="es-MX" dirty="0" smtClean="0">
              <a:solidFill>
                <a:srgbClr val="521C78"/>
              </a:solidFill>
              <a:latin typeface="Segoe UI Light" panose="020B0502040204020203" pitchFamily="34" charset="0"/>
            </a:endParaRPr>
          </a:p>
          <a:p>
            <a:pPr marL="628650" lvl="1" indent="-171450" algn="just"/>
            <a:r>
              <a:rPr lang="es-MX" dirty="0">
                <a:solidFill>
                  <a:srgbClr val="521C78"/>
                </a:solidFill>
                <a:latin typeface="Segoe UI Light" panose="020B0502040204020203" pitchFamily="34" charset="0"/>
              </a:rPr>
              <a:t>• Pertenencia: Sentirnos parte de una misma organización, de la que compartimos sus valores</a:t>
            </a:r>
            <a:r>
              <a:rPr lang="es-MX" dirty="0" smtClean="0">
                <a:solidFill>
                  <a:srgbClr val="521C78"/>
                </a:solidFill>
                <a:latin typeface="Segoe UI Light" panose="020B0502040204020203" pitchFamily="34" charset="0"/>
              </a:rPr>
              <a:t>.</a:t>
            </a:r>
            <a:endParaRPr lang="es-MX" dirty="0">
              <a:solidFill>
                <a:srgbClr val="521C78"/>
              </a:solidFill>
              <a:latin typeface="Segoe UI Light" panose="020B0502040204020203" pitchFamily="34" charset="0"/>
            </a:endParaRPr>
          </a:p>
          <a:p>
            <a:pPr marL="628650" lvl="1" indent="-171450" algn="just"/>
            <a:r>
              <a:rPr lang="es-MX" dirty="0" smtClean="0">
                <a:solidFill>
                  <a:srgbClr val="521C78"/>
                </a:solidFill>
                <a:latin typeface="Segoe UI Light" panose="020B0502040204020203" pitchFamily="34" charset="0"/>
              </a:rPr>
              <a:t>• </a:t>
            </a:r>
            <a:r>
              <a:rPr lang="es-MX" dirty="0">
                <a:solidFill>
                  <a:srgbClr val="521C78"/>
                </a:solidFill>
                <a:latin typeface="Segoe UI Light" panose="020B0502040204020203" pitchFamily="34" charset="0"/>
              </a:rPr>
              <a:t>Organización y </a:t>
            </a:r>
            <a:r>
              <a:rPr lang="es-MX" dirty="0" smtClean="0">
                <a:solidFill>
                  <a:srgbClr val="521C78"/>
                </a:solidFill>
                <a:latin typeface="Segoe UI Light" panose="020B0502040204020203" pitchFamily="34" charset="0"/>
              </a:rPr>
              <a:t>planificación </a:t>
            </a:r>
            <a:r>
              <a:rPr lang="es-MX" dirty="0">
                <a:solidFill>
                  <a:srgbClr val="521C78"/>
                </a:solidFill>
                <a:latin typeface="Segoe UI Light" panose="020B0502040204020203" pitchFamily="34" charset="0"/>
              </a:rPr>
              <a:t>conjunta del trabajo para alcanzar los </a:t>
            </a:r>
            <a:r>
              <a:rPr lang="es-MX" dirty="0" smtClean="0">
                <a:solidFill>
                  <a:srgbClr val="521C78"/>
                </a:solidFill>
                <a:latin typeface="Segoe UI Light" panose="020B0502040204020203" pitchFamily="34" charset="0"/>
              </a:rPr>
              <a:t>objetivos</a:t>
            </a:r>
            <a:endParaRPr lang="es-MX" dirty="0">
              <a:solidFill>
                <a:srgbClr val="521C78"/>
              </a:solidFill>
              <a:latin typeface="Segoe UI Light" panose="020B0502040204020203" pitchFamily="34" charset="0"/>
            </a:endParaRPr>
          </a:p>
          <a:p>
            <a:pPr marL="628650" lvl="1" indent="-171450" algn="just"/>
            <a:r>
              <a:rPr lang="es-MX" dirty="0">
                <a:solidFill>
                  <a:srgbClr val="521C78"/>
                </a:solidFill>
                <a:latin typeface="Segoe UI Light" panose="020B0502040204020203" pitchFamily="34" charset="0"/>
              </a:rPr>
              <a:t>• Comunicación permanente. </a:t>
            </a:r>
          </a:p>
          <a:p>
            <a:pPr marL="628650" lvl="1" indent="-171450" algn="just"/>
            <a:r>
              <a:rPr lang="es-MX" dirty="0">
                <a:solidFill>
                  <a:srgbClr val="521C78"/>
                </a:solidFill>
                <a:latin typeface="Segoe UI Light" panose="020B0502040204020203" pitchFamily="34" charset="0"/>
              </a:rPr>
              <a:t>• Orientación consensuada y precisa. </a:t>
            </a:r>
          </a:p>
        </p:txBody>
      </p:sp>
    </p:spTree>
    <p:extLst>
      <p:ext uri="{BB962C8B-B14F-4D97-AF65-F5344CB8AC3E}">
        <p14:creationId xmlns:p14="http://schemas.microsoft.com/office/powerpoint/2010/main" val="113761581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CuadroTexto 2"/>
          <p:cNvSpPr txBox="1">
            <a:spLocks noChangeArrowheads="1"/>
          </p:cNvSpPr>
          <p:nvPr/>
        </p:nvSpPr>
        <p:spPr bwMode="auto">
          <a:xfrm>
            <a:off x="140672" y="17584"/>
            <a:ext cx="900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4000" dirty="0" smtClean="0">
                <a:solidFill>
                  <a:srgbClr val="521C78"/>
                </a:solidFill>
                <a:latin typeface="Segoe UI Light" panose="020B0502040204020203" pitchFamily="34" charset="0"/>
              </a:rPr>
              <a:t>Acompañamiento Espiritual</a:t>
            </a:r>
            <a:endParaRPr lang="es-MX" altLang="es-MX" sz="4000" dirty="0">
              <a:solidFill>
                <a:srgbClr val="521C78"/>
              </a:solidFill>
              <a:latin typeface="Segoe UI Light" panose="020B0502040204020203" pitchFamily="34" charset="0"/>
            </a:endParaRPr>
          </a:p>
        </p:txBody>
      </p:sp>
      <p:sp>
        <p:nvSpPr>
          <p:cNvPr id="5" name="Rectángulo 4"/>
          <p:cNvSpPr/>
          <p:nvPr/>
        </p:nvSpPr>
        <p:spPr>
          <a:xfrm>
            <a:off x="509587" y="1305341"/>
            <a:ext cx="8124825" cy="4247317"/>
          </a:xfrm>
          <a:prstGeom prst="rect">
            <a:avLst/>
          </a:prstGeom>
        </p:spPr>
        <p:txBody>
          <a:bodyPr wrap="square">
            <a:spAutoFit/>
          </a:bodyPr>
          <a:lstStyle/>
          <a:p>
            <a:r>
              <a:rPr lang="es-MX" i="1" dirty="0">
                <a:solidFill>
                  <a:srgbClr val="521C78"/>
                </a:solidFill>
                <a:latin typeface="Segoe UI Light" panose="020B0502040204020203" pitchFamily="34" charset="0"/>
              </a:rPr>
              <a:t>Sufrimiento espiritual y trabajo en equipo: ayudas para </a:t>
            </a:r>
            <a:r>
              <a:rPr lang="es-MX" i="1" dirty="0" smtClean="0">
                <a:solidFill>
                  <a:srgbClr val="521C78"/>
                </a:solidFill>
                <a:latin typeface="Segoe UI Light" panose="020B0502040204020203" pitchFamily="34" charset="0"/>
              </a:rPr>
              <a:t>el abordaje </a:t>
            </a:r>
            <a:r>
              <a:rPr lang="es-MX" i="1" dirty="0">
                <a:solidFill>
                  <a:srgbClr val="521C78"/>
                </a:solidFill>
                <a:latin typeface="Segoe UI Light" panose="020B0502040204020203" pitchFamily="34" charset="0"/>
              </a:rPr>
              <a:t>de las </a:t>
            </a:r>
            <a:r>
              <a:rPr lang="es-MX" i="1" dirty="0" smtClean="0">
                <a:solidFill>
                  <a:srgbClr val="521C78"/>
                </a:solidFill>
                <a:latin typeface="Segoe UI Light" panose="020B0502040204020203" pitchFamily="34" charset="0"/>
              </a:rPr>
              <a:t>situaciones difíciles</a:t>
            </a:r>
          </a:p>
          <a:p>
            <a:endParaRPr lang="es-MX" i="1" dirty="0">
              <a:solidFill>
                <a:srgbClr val="521C78"/>
              </a:solidFill>
              <a:latin typeface="Segoe UI Light" panose="020B0502040204020203" pitchFamily="34" charset="0"/>
            </a:endParaRPr>
          </a:p>
          <a:p>
            <a:r>
              <a:rPr lang="es-MX" dirty="0">
                <a:solidFill>
                  <a:srgbClr val="521C78"/>
                </a:solidFill>
                <a:latin typeface="Segoe UI Light" panose="020B0502040204020203" pitchFamily="34" charset="0"/>
              </a:rPr>
              <a:t>Los Cuidados Paliativos pueden ser descritos como una </a:t>
            </a:r>
            <a:r>
              <a:rPr lang="es-MX" dirty="0" smtClean="0">
                <a:solidFill>
                  <a:srgbClr val="521C78"/>
                </a:solidFill>
                <a:latin typeface="Segoe UI Light" panose="020B0502040204020203" pitchFamily="34" charset="0"/>
              </a:rPr>
              <a:t>atención </a:t>
            </a:r>
            <a:r>
              <a:rPr lang="es-MX" dirty="0">
                <a:solidFill>
                  <a:srgbClr val="521C78"/>
                </a:solidFill>
                <a:latin typeface="Segoe UI Light" panose="020B0502040204020203" pitchFamily="34" charset="0"/>
              </a:rPr>
              <a:t>integral en tres dimensiones:</a:t>
            </a:r>
          </a:p>
          <a:p>
            <a:pPr marL="628650" lvl="1" indent="-171450"/>
            <a:r>
              <a:rPr lang="es-MX" dirty="0">
                <a:solidFill>
                  <a:srgbClr val="521C78"/>
                </a:solidFill>
                <a:latin typeface="Segoe UI Light" panose="020B0502040204020203" pitchFamily="34" charset="0"/>
              </a:rPr>
              <a:t>• </a:t>
            </a:r>
            <a:r>
              <a:rPr lang="es-MX" i="1" dirty="0">
                <a:solidFill>
                  <a:srgbClr val="521C78"/>
                </a:solidFill>
                <a:latin typeface="Segoe UI Light" panose="020B0502040204020203" pitchFamily="34" charset="0"/>
              </a:rPr>
              <a:t>Longitud</a:t>
            </a:r>
            <a:r>
              <a:rPr lang="es-MX" dirty="0">
                <a:solidFill>
                  <a:srgbClr val="521C78"/>
                </a:solidFill>
                <a:latin typeface="Segoe UI Light" panose="020B0502040204020203" pitchFamily="34" charset="0"/>
              </a:rPr>
              <a:t>, que abarque la </a:t>
            </a:r>
            <a:r>
              <a:rPr lang="es-MX" dirty="0" smtClean="0">
                <a:solidFill>
                  <a:srgbClr val="521C78"/>
                </a:solidFill>
                <a:latin typeface="Segoe UI Light" panose="020B0502040204020203" pitchFamily="34" charset="0"/>
              </a:rPr>
              <a:t>evolución </a:t>
            </a:r>
            <a:r>
              <a:rPr lang="es-MX" dirty="0">
                <a:solidFill>
                  <a:srgbClr val="521C78"/>
                </a:solidFill>
                <a:latin typeface="Segoe UI Light" panose="020B0502040204020203" pitchFamily="34" charset="0"/>
              </a:rPr>
              <a:t>completa de la enfermedad, desde el </a:t>
            </a:r>
            <a:r>
              <a:rPr lang="es-MX" dirty="0" smtClean="0">
                <a:solidFill>
                  <a:srgbClr val="521C78"/>
                </a:solidFill>
                <a:latin typeface="Segoe UI Light" panose="020B0502040204020203" pitchFamily="34" charset="0"/>
              </a:rPr>
              <a:t>diagnostico hasta </a:t>
            </a:r>
            <a:r>
              <a:rPr lang="es-MX" dirty="0">
                <a:solidFill>
                  <a:srgbClr val="521C78"/>
                </a:solidFill>
                <a:latin typeface="Segoe UI Light" panose="020B0502040204020203" pitchFamily="34" charset="0"/>
              </a:rPr>
              <a:t>la muerte y el duelo.</a:t>
            </a:r>
          </a:p>
          <a:p>
            <a:pPr marL="628650" lvl="1" indent="-171450"/>
            <a:r>
              <a:rPr lang="es-MX" dirty="0">
                <a:solidFill>
                  <a:srgbClr val="521C78"/>
                </a:solidFill>
                <a:latin typeface="Segoe UI Light" panose="020B0502040204020203" pitchFamily="34" charset="0"/>
              </a:rPr>
              <a:t>• </a:t>
            </a:r>
            <a:r>
              <a:rPr lang="es-MX" i="1" dirty="0">
                <a:solidFill>
                  <a:srgbClr val="521C78"/>
                </a:solidFill>
                <a:latin typeface="Segoe UI Light" panose="020B0502040204020203" pitchFamily="34" charset="0"/>
              </a:rPr>
              <a:t>Anchura</a:t>
            </a:r>
            <a:r>
              <a:rPr lang="es-MX" dirty="0">
                <a:solidFill>
                  <a:srgbClr val="521C78"/>
                </a:solidFill>
                <a:latin typeface="Segoe UI Light" panose="020B0502040204020203" pitchFamily="34" charset="0"/>
              </a:rPr>
              <a:t>, que implique a todos los que participan en la enfermedad, es decir, el paciente, </a:t>
            </a:r>
            <a:r>
              <a:rPr lang="es-MX" dirty="0" smtClean="0">
                <a:solidFill>
                  <a:srgbClr val="521C78"/>
                </a:solidFill>
                <a:latin typeface="Segoe UI Light" panose="020B0502040204020203" pitchFamily="34" charset="0"/>
              </a:rPr>
              <a:t>la familia </a:t>
            </a:r>
            <a:r>
              <a:rPr lang="es-MX" dirty="0">
                <a:solidFill>
                  <a:srgbClr val="521C78"/>
                </a:solidFill>
                <a:latin typeface="Segoe UI Light" panose="020B0502040204020203" pitchFamily="34" charset="0"/>
              </a:rPr>
              <a:t>y el equipo </a:t>
            </a:r>
            <a:r>
              <a:rPr lang="es-MX" dirty="0" smtClean="0">
                <a:solidFill>
                  <a:srgbClr val="521C78"/>
                </a:solidFill>
                <a:latin typeface="Segoe UI Light" panose="020B0502040204020203" pitchFamily="34" charset="0"/>
              </a:rPr>
              <a:t>terapéutico.</a:t>
            </a:r>
            <a:endParaRPr lang="es-MX" dirty="0">
              <a:solidFill>
                <a:srgbClr val="521C78"/>
              </a:solidFill>
              <a:latin typeface="Segoe UI Light" panose="020B0502040204020203" pitchFamily="34" charset="0"/>
            </a:endParaRPr>
          </a:p>
          <a:p>
            <a:pPr marL="628650" lvl="1" indent="-171450"/>
            <a:r>
              <a:rPr lang="es-MX" dirty="0">
                <a:solidFill>
                  <a:srgbClr val="521C78"/>
                </a:solidFill>
                <a:latin typeface="Segoe UI Light" panose="020B0502040204020203" pitchFamily="34" charset="0"/>
              </a:rPr>
              <a:t>• </a:t>
            </a:r>
            <a:r>
              <a:rPr lang="es-MX" i="1" dirty="0">
                <a:solidFill>
                  <a:srgbClr val="521C78"/>
                </a:solidFill>
                <a:latin typeface="Segoe UI Light" panose="020B0502040204020203" pitchFamily="34" charset="0"/>
              </a:rPr>
              <a:t>Profundidad</a:t>
            </a:r>
            <a:r>
              <a:rPr lang="es-MX" dirty="0">
                <a:solidFill>
                  <a:srgbClr val="521C78"/>
                </a:solidFill>
                <a:latin typeface="Segoe UI Light" panose="020B0502040204020203" pitchFamily="34" charset="0"/>
              </a:rPr>
              <a:t>, que intente cubrir todas las necesidades que plantea una </a:t>
            </a:r>
            <a:r>
              <a:rPr lang="es-MX" dirty="0" smtClean="0">
                <a:solidFill>
                  <a:srgbClr val="521C78"/>
                </a:solidFill>
                <a:latin typeface="Segoe UI Light" panose="020B0502040204020203" pitchFamily="34" charset="0"/>
              </a:rPr>
              <a:t>situación </a:t>
            </a:r>
            <a:r>
              <a:rPr lang="es-MX" dirty="0">
                <a:solidFill>
                  <a:srgbClr val="521C78"/>
                </a:solidFill>
                <a:latin typeface="Segoe UI Light" panose="020B0502040204020203" pitchFamily="34" charset="0"/>
              </a:rPr>
              <a:t>de </a:t>
            </a:r>
            <a:r>
              <a:rPr lang="es-MX" dirty="0" smtClean="0">
                <a:solidFill>
                  <a:srgbClr val="521C78"/>
                </a:solidFill>
                <a:latin typeface="Segoe UI Light" panose="020B0502040204020203" pitchFamily="34" charset="0"/>
              </a:rPr>
              <a:t>final de </a:t>
            </a:r>
            <a:r>
              <a:rPr lang="es-MX" dirty="0">
                <a:solidFill>
                  <a:srgbClr val="521C78"/>
                </a:solidFill>
                <a:latin typeface="Segoe UI Light" panose="020B0502040204020203" pitchFamily="34" charset="0"/>
              </a:rPr>
              <a:t>vida, o sea, los problemas </a:t>
            </a:r>
            <a:r>
              <a:rPr lang="es-MX" dirty="0" smtClean="0">
                <a:solidFill>
                  <a:srgbClr val="521C78"/>
                </a:solidFill>
                <a:latin typeface="Segoe UI Light" panose="020B0502040204020203" pitchFamily="34" charset="0"/>
              </a:rPr>
              <a:t>físicos, psíquicos, </a:t>
            </a:r>
            <a:r>
              <a:rPr lang="es-MX" dirty="0">
                <a:solidFill>
                  <a:srgbClr val="521C78"/>
                </a:solidFill>
                <a:latin typeface="Segoe UI Light" panose="020B0502040204020203" pitchFamily="34" charset="0"/>
              </a:rPr>
              <a:t>sociales y espirituales.</a:t>
            </a:r>
          </a:p>
          <a:p>
            <a:endParaRPr lang="es-MX" dirty="0" smtClean="0">
              <a:solidFill>
                <a:srgbClr val="521C78"/>
              </a:solidFill>
              <a:latin typeface="Segoe UI Light" panose="020B0502040204020203" pitchFamily="34" charset="0"/>
            </a:endParaRPr>
          </a:p>
          <a:p>
            <a:r>
              <a:rPr lang="es-MX" dirty="0" smtClean="0">
                <a:solidFill>
                  <a:srgbClr val="521C78"/>
                </a:solidFill>
                <a:latin typeface="Segoe UI Light" panose="020B0502040204020203" pitchFamily="34" charset="0"/>
              </a:rPr>
              <a:t>De </a:t>
            </a:r>
            <a:r>
              <a:rPr lang="es-MX" dirty="0">
                <a:solidFill>
                  <a:srgbClr val="521C78"/>
                </a:solidFill>
                <a:latin typeface="Segoe UI Light" panose="020B0502040204020203" pitchFamily="34" charset="0"/>
              </a:rPr>
              <a:t>forma resumida: el objetivo central en Cuidados Paliativos es el </a:t>
            </a:r>
            <a:r>
              <a:rPr lang="es-MX" i="1" dirty="0">
                <a:solidFill>
                  <a:srgbClr val="521C78"/>
                </a:solidFill>
                <a:latin typeface="Segoe UI Light" panose="020B0502040204020203" pitchFamily="34" charset="0"/>
              </a:rPr>
              <a:t>alivio del sufrimiento</a:t>
            </a:r>
            <a:r>
              <a:rPr lang="es-MX" dirty="0">
                <a:solidFill>
                  <a:srgbClr val="521C78"/>
                </a:solidFill>
                <a:latin typeface="Segoe UI Light" panose="020B0502040204020203" pitchFamily="34" charset="0"/>
              </a:rPr>
              <a:t>.</a:t>
            </a:r>
          </a:p>
        </p:txBody>
      </p:sp>
    </p:spTree>
    <p:extLst>
      <p:ext uri="{BB962C8B-B14F-4D97-AF65-F5344CB8AC3E}">
        <p14:creationId xmlns:p14="http://schemas.microsoft.com/office/powerpoint/2010/main" val="287213986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CuadroTexto 2"/>
          <p:cNvSpPr txBox="1">
            <a:spLocks noChangeArrowheads="1"/>
          </p:cNvSpPr>
          <p:nvPr/>
        </p:nvSpPr>
        <p:spPr bwMode="auto">
          <a:xfrm>
            <a:off x="140672" y="17584"/>
            <a:ext cx="900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4000" dirty="0" smtClean="0">
                <a:solidFill>
                  <a:srgbClr val="521C78"/>
                </a:solidFill>
                <a:latin typeface="Segoe UI Light" panose="020B0502040204020203" pitchFamily="34" charset="0"/>
              </a:rPr>
              <a:t>Acompañamiento Espiritual</a:t>
            </a:r>
            <a:endParaRPr lang="es-MX" altLang="es-MX" sz="4000" dirty="0">
              <a:solidFill>
                <a:srgbClr val="521C78"/>
              </a:solidFill>
              <a:latin typeface="Segoe UI Light" panose="020B0502040204020203" pitchFamily="34" charset="0"/>
            </a:endParaRPr>
          </a:p>
        </p:txBody>
      </p:sp>
      <p:sp>
        <p:nvSpPr>
          <p:cNvPr id="5" name="Rectángulo 4"/>
          <p:cNvSpPr/>
          <p:nvPr/>
        </p:nvSpPr>
        <p:spPr>
          <a:xfrm>
            <a:off x="438150" y="1997839"/>
            <a:ext cx="7905750" cy="3139321"/>
          </a:xfrm>
          <a:prstGeom prst="rect">
            <a:avLst/>
          </a:prstGeom>
        </p:spPr>
        <p:txBody>
          <a:bodyPr wrap="square">
            <a:spAutoFit/>
          </a:bodyPr>
          <a:lstStyle/>
          <a:p>
            <a:pPr algn="just"/>
            <a:r>
              <a:rPr lang="es-MX" dirty="0">
                <a:solidFill>
                  <a:srgbClr val="521C78"/>
                </a:solidFill>
                <a:latin typeface="Segoe UI Light" panose="020B0502040204020203" pitchFamily="34" charset="0"/>
              </a:rPr>
              <a:t>Es fundamental que dentro del equipo interdisciplinar de cuidados paliativos exista </a:t>
            </a:r>
            <a:r>
              <a:rPr lang="es-MX" dirty="0" smtClean="0">
                <a:solidFill>
                  <a:srgbClr val="521C78"/>
                </a:solidFill>
                <a:latin typeface="Segoe UI Light" panose="020B0502040204020203" pitchFamily="34" charset="0"/>
              </a:rPr>
              <a:t>un profesional </a:t>
            </a:r>
            <a:r>
              <a:rPr lang="es-MX" dirty="0">
                <a:solidFill>
                  <a:srgbClr val="521C78"/>
                </a:solidFill>
                <a:latin typeface="Segoe UI Light" panose="020B0502040204020203" pitchFamily="34" charset="0"/>
              </a:rPr>
              <a:t>dedicado de forma especifica al </a:t>
            </a:r>
            <a:r>
              <a:rPr lang="es-MX" dirty="0" smtClean="0">
                <a:solidFill>
                  <a:srgbClr val="521C78"/>
                </a:solidFill>
                <a:latin typeface="Segoe UI Light" panose="020B0502040204020203" pitchFamily="34" charset="0"/>
              </a:rPr>
              <a:t>acompañamiento </a:t>
            </a:r>
            <a:r>
              <a:rPr lang="es-MX" dirty="0">
                <a:solidFill>
                  <a:srgbClr val="521C78"/>
                </a:solidFill>
                <a:latin typeface="Segoe UI Light" panose="020B0502040204020203" pitchFamily="34" charset="0"/>
              </a:rPr>
              <a:t>espiritual. La </a:t>
            </a:r>
            <a:r>
              <a:rPr lang="es-MX" dirty="0" smtClean="0">
                <a:solidFill>
                  <a:srgbClr val="521C78"/>
                </a:solidFill>
                <a:latin typeface="Segoe UI Light" panose="020B0502040204020203" pitchFamily="34" charset="0"/>
              </a:rPr>
              <a:t>presencia </a:t>
            </a:r>
            <a:r>
              <a:rPr lang="es-MX" dirty="0">
                <a:solidFill>
                  <a:srgbClr val="521C78"/>
                </a:solidFill>
                <a:latin typeface="Segoe UI Light" panose="020B0502040204020203" pitchFamily="34" charset="0"/>
              </a:rPr>
              <a:t>de </a:t>
            </a:r>
            <a:r>
              <a:rPr lang="es-MX" dirty="0" smtClean="0">
                <a:solidFill>
                  <a:srgbClr val="521C78"/>
                </a:solidFill>
                <a:latin typeface="Segoe UI Light" panose="020B0502040204020203" pitchFamily="34" charset="0"/>
              </a:rPr>
              <a:t>este profesional </a:t>
            </a:r>
            <a:r>
              <a:rPr lang="es-MX" dirty="0">
                <a:solidFill>
                  <a:srgbClr val="521C78"/>
                </a:solidFill>
                <a:latin typeface="Segoe UI Light" panose="020B0502040204020203" pitchFamily="34" charset="0"/>
              </a:rPr>
              <a:t>en los equipos se relaciona de forma global en el modelo de </a:t>
            </a:r>
            <a:r>
              <a:rPr lang="es-MX" dirty="0" smtClean="0">
                <a:solidFill>
                  <a:srgbClr val="521C78"/>
                </a:solidFill>
                <a:latin typeface="Segoe UI Light" panose="020B0502040204020203" pitchFamily="34" charset="0"/>
              </a:rPr>
              <a:t>atención espiritual que </a:t>
            </a:r>
            <a:r>
              <a:rPr lang="es-MX" dirty="0">
                <a:solidFill>
                  <a:srgbClr val="521C78"/>
                </a:solidFill>
                <a:latin typeface="Segoe UI Light" panose="020B0502040204020203" pitchFamily="34" charset="0"/>
              </a:rPr>
              <a:t>estos llevaban a </a:t>
            </a:r>
            <a:r>
              <a:rPr lang="es-MX" dirty="0" smtClean="0">
                <a:solidFill>
                  <a:srgbClr val="521C78"/>
                </a:solidFill>
                <a:latin typeface="Segoe UI Light" panose="020B0502040204020203" pitchFamily="34" charset="0"/>
              </a:rPr>
              <a:t>cabo.</a:t>
            </a:r>
          </a:p>
          <a:p>
            <a:pPr algn="just"/>
            <a:endParaRPr lang="es-MX" dirty="0">
              <a:solidFill>
                <a:srgbClr val="521C78"/>
              </a:solidFill>
              <a:latin typeface="Segoe UI Light" panose="020B0502040204020203" pitchFamily="34" charset="0"/>
            </a:endParaRPr>
          </a:p>
          <a:p>
            <a:pPr algn="just"/>
            <a:r>
              <a:rPr lang="es-MX" dirty="0">
                <a:solidFill>
                  <a:srgbClr val="521C78"/>
                </a:solidFill>
                <a:latin typeface="Segoe UI Light" panose="020B0502040204020203" pitchFamily="34" charset="0"/>
              </a:rPr>
              <a:t>Desde este punto de vista, el agente de pastoral es la persona del equipo experta en dicha </a:t>
            </a:r>
            <a:r>
              <a:rPr lang="es-MX" dirty="0" smtClean="0">
                <a:solidFill>
                  <a:srgbClr val="521C78"/>
                </a:solidFill>
                <a:latin typeface="Segoe UI Light" panose="020B0502040204020203" pitchFamily="34" charset="0"/>
              </a:rPr>
              <a:t>atención, </a:t>
            </a:r>
            <a:r>
              <a:rPr lang="es-MX" dirty="0">
                <a:solidFill>
                  <a:srgbClr val="521C78"/>
                </a:solidFill>
                <a:latin typeface="Segoe UI Light" panose="020B0502040204020203" pitchFamily="34" charset="0"/>
              </a:rPr>
              <a:t>aunque todos los profesionales del equipo asistencial deben detectar, atender y/o derivar las necesidades espirituales y/o religiosas del paciente y sus cuidadores. Igualmente el agente de pastoral debe ser sensible en la </a:t>
            </a:r>
            <a:r>
              <a:rPr lang="es-MX" dirty="0" smtClean="0">
                <a:solidFill>
                  <a:srgbClr val="521C78"/>
                </a:solidFill>
                <a:latin typeface="Segoe UI Light" panose="020B0502040204020203" pitchFamily="34" charset="0"/>
              </a:rPr>
              <a:t>detección </a:t>
            </a:r>
            <a:r>
              <a:rPr lang="es-MX" dirty="0">
                <a:solidFill>
                  <a:srgbClr val="521C78"/>
                </a:solidFill>
                <a:latin typeface="Segoe UI Light" panose="020B0502040204020203" pitchFamily="34" charset="0"/>
              </a:rPr>
              <a:t>de necesidades en otras dimensiones de la persona e intentar atenderlas o derivarlas al profesional experto.</a:t>
            </a:r>
          </a:p>
        </p:txBody>
      </p:sp>
    </p:spTree>
    <p:extLst>
      <p:ext uri="{BB962C8B-B14F-4D97-AF65-F5344CB8AC3E}">
        <p14:creationId xmlns:p14="http://schemas.microsoft.com/office/powerpoint/2010/main" val="60952104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CuadroTexto 2"/>
          <p:cNvSpPr txBox="1">
            <a:spLocks noChangeArrowheads="1"/>
          </p:cNvSpPr>
          <p:nvPr/>
        </p:nvSpPr>
        <p:spPr bwMode="auto">
          <a:xfrm>
            <a:off x="140672" y="17584"/>
            <a:ext cx="900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4000" dirty="0" smtClean="0">
                <a:solidFill>
                  <a:srgbClr val="521C78"/>
                </a:solidFill>
                <a:latin typeface="Segoe UI Light" panose="020B0502040204020203" pitchFamily="34" charset="0"/>
              </a:rPr>
              <a:t>Acompañamiento Espiritual</a:t>
            </a:r>
            <a:endParaRPr lang="es-MX" altLang="es-MX" sz="4000" dirty="0">
              <a:solidFill>
                <a:srgbClr val="521C78"/>
              </a:solidFill>
              <a:latin typeface="Segoe UI Light" panose="020B0502040204020203" pitchFamily="34" charset="0"/>
            </a:endParaRPr>
          </a:p>
        </p:txBody>
      </p:sp>
      <p:sp>
        <p:nvSpPr>
          <p:cNvPr id="5" name="Rectángulo 4"/>
          <p:cNvSpPr/>
          <p:nvPr/>
        </p:nvSpPr>
        <p:spPr>
          <a:xfrm>
            <a:off x="604837" y="1062050"/>
            <a:ext cx="7934325" cy="4524315"/>
          </a:xfrm>
          <a:prstGeom prst="rect">
            <a:avLst/>
          </a:prstGeom>
        </p:spPr>
        <p:txBody>
          <a:bodyPr wrap="square">
            <a:spAutoFit/>
          </a:bodyPr>
          <a:lstStyle/>
          <a:p>
            <a:pPr algn="just"/>
            <a:r>
              <a:rPr lang="es-MX" dirty="0">
                <a:solidFill>
                  <a:srgbClr val="521C78"/>
                </a:solidFill>
                <a:latin typeface="Segoe UI Light" panose="020B0502040204020203" pitchFamily="34" charset="0"/>
              </a:rPr>
              <a:t>El </a:t>
            </a:r>
            <a:r>
              <a:rPr lang="es-MX" dirty="0" smtClean="0">
                <a:solidFill>
                  <a:srgbClr val="521C78"/>
                </a:solidFill>
                <a:latin typeface="Segoe UI Light" panose="020B0502040204020203" pitchFamily="34" charset="0"/>
              </a:rPr>
              <a:t>acompañamiento </a:t>
            </a:r>
            <a:r>
              <a:rPr lang="es-MX" dirty="0">
                <a:solidFill>
                  <a:srgbClr val="521C78"/>
                </a:solidFill>
                <a:latin typeface="Segoe UI Light" panose="020B0502040204020203" pitchFamily="34" charset="0"/>
              </a:rPr>
              <a:t>espiritual a los pacientes paliativos y sus cuidadores se </a:t>
            </a:r>
            <a:r>
              <a:rPr lang="es-MX" dirty="0" smtClean="0">
                <a:solidFill>
                  <a:srgbClr val="521C78"/>
                </a:solidFill>
                <a:latin typeface="Segoe UI Light" panose="020B0502040204020203" pitchFamily="34" charset="0"/>
              </a:rPr>
              <a:t>enmarca dentro del </a:t>
            </a:r>
            <a:r>
              <a:rPr lang="es-MX" dirty="0">
                <a:solidFill>
                  <a:srgbClr val="521C78"/>
                </a:solidFill>
                <a:latin typeface="Segoe UI Light" panose="020B0502040204020203" pitchFamily="34" charset="0"/>
              </a:rPr>
              <a:t>modelo interprofesional de cuidados, habitual en el abordaje de problemas en CP. Se </a:t>
            </a:r>
            <a:r>
              <a:rPr lang="es-MX" dirty="0" smtClean="0">
                <a:solidFill>
                  <a:srgbClr val="521C78"/>
                </a:solidFill>
                <a:latin typeface="Segoe UI Light" panose="020B0502040204020203" pitchFamily="34" charset="0"/>
              </a:rPr>
              <a:t>basa en </a:t>
            </a:r>
            <a:r>
              <a:rPr lang="es-MX" dirty="0">
                <a:solidFill>
                  <a:srgbClr val="521C78"/>
                </a:solidFill>
                <a:latin typeface="Segoe UI Light" panose="020B0502040204020203" pitchFamily="34" charset="0"/>
              </a:rPr>
              <a:t>un modelo relacional en el cual el paciente, el cuidador y el profesional trabajan juntos </a:t>
            </a:r>
            <a:r>
              <a:rPr lang="es-MX" dirty="0" smtClean="0">
                <a:solidFill>
                  <a:srgbClr val="521C78"/>
                </a:solidFill>
                <a:latin typeface="Segoe UI Light" panose="020B0502040204020203" pitchFamily="34" charset="0"/>
              </a:rPr>
              <a:t>en un </a:t>
            </a:r>
            <a:r>
              <a:rPr lang="es-MX" dirty="0">
                <a:solidFill>
                  <a:srgbClr val="521C78"/>
                </a:solidFill>
                <a:latin typeface="Segoe UI Light" panose="020B0502040204020203" pitchFamily="34" charset="0"/>
              </a:rPr>
              <a:t>proceso de descubrimiento, dialogo de </a:t>
            </a:r>
            <a:r>
              <a:rPr lang="es-MX" dirty="0" smtClean="0">
                <a:solidFill>
                  <a:srgbClr val="521C78"/>
                </a:solidFill>
                <a:latin typeface="Segoe UI Light" panose="020B0502040204020203" pitchFamily="34" charset="0"/>
              </a:rPr>
              <a:t>colaboración </a:t>
            </a:r>
            <a:r>
              <a:rPr lang="es-MX" dirty="0">
                <a:solidFill>
                  <a:srgbClr val="521C78"/>
                </a:solidFill>
                <a:latin typeface="Segoe UI Light" panose="020B0502040204020203" pitchFamily="34" charset="0"/>
              </a:rPr>
              <a:t>y tratamiento, </a:t>
            </a:r>
            <a:r>
              <a:rPr lang="es-MX" dirty="0" smtClean="0">
                <a:solidFill>
                  <a:srgbClr val="521C78"/>
                </a:solidFill>
                <a:latin typeface="Segoe UI Light" panose="020B0502040204020203" pitchFamily="34" charset="0"/>
              </a:rPr>
              <a:t>así </a:t>
            </a:r>
            <a:r>
              <a:rPr lang="es-MX" dirty="0">
                <a:solidFill>
                  <a:srgbClr val="521C78"/>
                </a:solidFill>
                <a:latin typeface="Segoe UI Light" panose="020B0502040204020203" pitchFamily="34" charset="0"/>
              </a:rPr>
              <a:t>como en </a:t>
            </a:r>
            <a:r>
              <a:rPr lang="es-MX" dirty="0" smtClean="0">
                <a:solidFill>
                  <a:srgbClr val="521C78"/>
                </a:solidFill>
                <a:latin typeface="Segoe UI Light" panose="020B0502040204020203" pitchFamily="34" charset="0"/>
              </a:rPr>
              <a:t>su evaluación </a:t>
            </a:r>
            <a:r>
              <a:rPr lang="es-MX" dirty="0">
                <a:solidFill>
                  <a:srgbClr val="521C78"/>
                </a:solidFill>
                <a:latin typeface="Segoe UI Light" panose="020B0502040204020203" pitchFamily="34" charset="0"/>
              </a:rPr>
              <a:t>y seguimiento posterior. </a:t>
            </a:r>
            <a:endParaRPr lang="es-MX" dirty="0" smtClean="0">
              <a:solidFill>
                <a:srgbClr val="521C78"/>
              </a:solidFill>
              <a:latin typeface="Segoe UI Light" panose="020B0502040204020203" pitchFamily="34" charset="0"/>
            </a:endParaRPr>
          </a:p>
          <a:p>
            <a:pPr algn="just"/>
            <a:endParaRPr lang="es-MX" dirty="0">
              <a:solidFill>
                <a:srgbClr val="521C78"/>
              </a:solidFill>
              <a:latin typeface="Segoe UI Light" panose="020B0502040204020203" pitchFamily="34" charset="0"/>
            </a:endParaRPr>
          </a:p>
          <a:p>
            <a:pPr algn="just"/>
            <a:r>
              <a:rPr lang="es-MX" dirty="0" smtClean="0">
                <a:solidFill>
                  <a:srgbClr val="521C78"/>
                </a:solidFill>
                <a:latin typeface="Segoe UI Light" panose="020B0502040204020203" pitchFamily="34" charset="0"/>
              </a:rPr>
              <a:t>Este </a:t>
            </a:r>
            <a:r>
              <a:rPr lang="es-MX" dirty="0">
                <a:solidFill>
                  <a:srgbClr val="521C78"/>
                </a:solidFill>
                <a:latin typeface="Segoe UI Light" panose="020B0502040204020203" pitchFamily="34" charset="0"/>
              </a:rPr>
              <a:t>modelo de cuidados espirituales ya ha sido </a:t>
            </a:r>
            <a:r>
              <a:rPr lang="es-MX" dirty="0" smtClean="0">
                <a:solidFill>
                  <a:srgbClr val="521C78"/>
                </a:solidFill>
                <a:latin typeface="Segoe UI Light" panose="020B0502040204020203" pitchFamily="34" charset="0"/>
              </a:rPr>
              <a:t>descrito en </a:t>
            </a:r>
            <a:r>
              <a:rPr lang="es-MX" dirty="0">
                <a:solidFill>
                  <a:srgbClr val="521C78"/>
                </a:solidFill>
                <a:latin typeface="Segoe UI Light" panose="020B0502040204020203" pitchFamily="34" charset="0"/>
              </a:rPr>
              <a:t>el Informe de la Conferencia de Consenso</a:t>
            </a:r>
            <a:r>
              <a:rPr lang="es-MX" dirty="0" smtClean="0">
                <a:solidFill>
                  <a:srgbClr val="521C78"/>
                </a:solidFill>
                <a:latin typeface="Segoe UI Light" panose="020B0502040204020203" pitchFamily="34" charset="0"/>
              </a:rPr>
              <a:t>. </a:t>
            </a:r>
            <a:r>
              <a:rPr lang="es-MX" dirty="0">
                <a:solidFill>
                  <a:srgbClr val="521C78"/>
                </a:solidFill>
                <a:latin typeface="Segoe UI Light" panose="020B0502040204020203" pitchFamily="34" charset="0"/>
              </a:rPr>
              <a:t>Afirma que “los cuidados espirituales </a:t>
            </a:r>
            <a:r>
              <a:rPr lang="es-MX" dirty="0" smtClean="0">
                <a:solidFill>
                  <a:srgbClr val="521C78"/>
                </a:solidFill>
                <a:latin typeface="Segoe UI Light" panose="020B0502040204020203" pitchFamily="34" charset="0"/>
              </a:rPr>
              <a:t>deberían ser </a:t>
            </a:r>
            <a:r>
              <a:rPr lang="es-MX" dirty="0">
                <a:solidFill>
                  <a:srgbClr val="521C78"/>
                </a:solidFill>
                <a:latin typeface="Segoe UI Light" panose="020B0502040204020203" pitchFamily="34" charset="0"/>
              </a:rPr>
              <a:t>parte integral de cualquier modelo de cuidados de la salud centrados en el paciente” </a:t>
            </a:r>
            <a:r>
              <a:rPr lang="es-MX" dirty="0" smtClean="0">
                <a:solidFill>
                  <a:srgbClr val="521C78"/>
                </a:solidFill>
                <a:latin typeface="Segoe UI Light" panose="020B0502040204020203" pitchFamily="34" charset="0"/>
              </a:rPr>
              <a:t>y que </a:t>
            </a:r>
            <a:r>
              <a:rPr lang="es-MX" dirty="0">
                <a:solidFill>
                  <a:srgbClr val="521C78"/>
                </a:solidFill>
                <a:latin typeface="Segoe UI Light" panose="020B0502040204020203" pitchFamily="34" charset="0"/>
              </a:rPr>
              <a:t>“los modelos de cuidados espirituales </a:t>
            </a:r>
            <a:r>
              <a:rPr lang="es-MX" dirty="0" smtClean="0">
                <a:solidFill>
                  <a:srgbClr val="521C78"/>
                </a:solidFill>
                <a:latin typeface="Segoe UI Light" panose="020B0502040204020203" pitchFamily="34" charset="0"/>
              </a:rPr>
              <a:t>deberían </a:t>
            </a:r>
            <a:r>
              <a:rPr lang="es-MX" dirty="0">
                <a:solidFill>
                  <a:srgbClr val="521C78"/>
                </a:solidFill>
                <a:latin typeface="Segoe UI Light" panose="020B0502040204020203" pitchFamily="34" charset="0"/>
              </a:rPr>
              <a:t>ser interdisciplinares</a:t>
            </a:r>
            <a:r>
              <a:rPr lang="es-MX" dirty="0" smtClean="0">
                <a:solidFill>
                  <a:srgbClr val="521C78"/>
                </a:solidFill>
                <a:latin typeface="Segoe UI Light" panose="020B0502040204020203" pitchFamily="34" charset="0"/>
              </a:rPr>
              <a:t>”.</a:t>
            </a:r>
          </a:p>
          <a:p>
            <a:pPr algn="just"/>
            <a:endParaRPr lang="es-MX" dirty="0">
              <a:solidFill>
                <a:srgbClr val="521C78"/>
              </a:solidFill>
              <a:latin typeface="Segoe UI Light" panose="020B0502040204020203" pitchFamily="34" charset="0"/>
            </a:endParaRPr>
          </a:p>
          <a:p>
            <a:pPr algn="just"/>
            <a:r>
              <a:rPr lang="es-MX" dirty="0">
                <a:solidFill>
                  <a:srgbClr val="521C78"/>
                </a:solidFill>
                <a:latin typeface="Segoe UI Light" panose="020B0502040204020203" pitchFamily="34" charset="0"/>
              </a:rPr>
              <a:t>Sin embargo, se observa una escasez de conocimiento, consenso y recursos en los equipos, excepto entre grupos de profesionales muy sensibles, interesados y abiertos al acompañamiento </a:t>
            </a:r>
            <a:r>
              <a:rPr lang="es-MX" dirty="0" smtClean="0">
                <a:solidFill>
                  <a:srgbClr val="521C78"/>
                </a:solidFill>
                <a:latin typeface="Segoe UI Light" panose="020B0502040204020203" pitchFamily="34" charset="0"/>
              </a:rPr>
              <a:t>espiritual.</a:t>
            </a:r>
            <a:endParaRPr lang="es-MX" dirty="0">
              <a:solidFill>
                <a:srgbClr val="521C78"/>
              </a:solidFill>
              <a:latin typeface="Segoe UI Light" panose="020B0502040204020203" pitchFamily="34" charset="0"/>
            </a:endParaRPr>
          </a:p>
        </p:txBody>
      </p:sp>
    </p:spTree>
    <p:extLst>
      <p:ext uri="{BB962C8B-B14F-4D97-AF65-F5344CB8AC3E}">
        <p14:creationId xmlns:p14="http://schemas.microsoft.com/office/powerpoint/2010/main" val="196949687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CuadroTexto 2"/>
          <p:cNvSpPr txBox="1">
            <a:spLocks noChangeArrowheads="1"/>
          </p:cNvSpPr>
          <p:nvPr/>
        </p:nvSpPr>
        <p:spPr bwMode="auto">
          <a:xfrm>
            <a:off x="140672" y="17584"/>
            <a:ext cx="900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4000" dirty="0" smtClean="0">
                <a:solidFill>
                  <a:srgbClr val="521C78"/>
                </a:solidFill>
                <a:latin typeface="Segoe UI Light" panose="020B0502040204020203" pitchFamily="34" charset="0"/>
              </a:rPr>
              <a:t>Acompañamiento Espiritual</a:t>
            </a:r>
            <a:endParaRPr lang="es-MX" altLang="es-MX" sz="4000" dirty="0">
              <a:solidFill>
                <a:srgbClr val="521C78"/>
              </a:solidFill>
              <a:latin typeface="Segoe UI Light" panose="020B0502040204020203" pitchFamily="34" charset="0"/>
            </a:endParaRPr>
          </a:p>
        </p:txBody>
      </p:sp>
      <p:grpSp>
        <p:nvGrpSpPr>
          <p:cNvPr id="7" name="Grupo 6"/>
          <p:cNvGrpSpPr/>
          <p:nvPr/>
        </p:nvGrpSpPr>
        <p:grpSpPr>
          <a:xfrm>
            <a:off x="1866900" y="845054"/>
            <a:ext cx="5410200" cy="4958306"/>
            <a:chOff x="843713" y="1469899"/>
            <a:chExt cx="7092000" cy="6499627"/>
          </a:xfrm>
        </p:grpSpPr>
        <p:pic>
          <p:nvPicPr>
            <p:cNvPr id="3" name="Imagen 2"/>
            <p:cNvPicPr>
              <a:picLocks noChangeAspect="1"/>
            </p:cNvPicPr>
            <p:nvPr/>
          </p:nvPicPr>
          <p:blipFill rotWithShape="1">
            <a:blip r:embed="rId3"/>
            <a:srcRect l="17319" t="54211" r="38571" b="14420"/>
            <a:stretch/>
          </p:blipFill>
          <p:spPr>
            <a:xfrm>
              <a:off x="843713" y="1469899"/>
              <a:ext cx="7092000" cy="3152112"/>
            </a:xfrm>
            <a:prstGeom prst="rect">
              <a:avLst/>
            </a:prstGeom>
          </p:spPr>
        </p:pic>
        <p:pic>
          <p:nvPicPr>
            <p:cNvPr id="6" name="Imagen 5"/>
            <p:cNvPicPr>
              <a:picLocks noChangeAspect="1"/>
            </p:cNvPicPr>
            <p:nvPr/>
          </p:nvPicPr>
          <p:blipFill rotWithShape="1">
            <a:blip r:embed="rId4"/>
            <a:srcRect l="17402" t="34381" r="38670" b="32155"/>
            <a:stretch/>
          </p:blipFill>
          <p:spPr>
            <a:xfrm>
              <a:off x="857250" y="4610100"/>
              <a:ext cx="7056000" cy="3359426"/>
            </a:xfrm>
            <a:prstGeom prst="rect">
              <a:avLst/>
            </a:prstGeom>
          </p:spPr>
        </p:pic>
      </p:grpSp>
    </p:spTree>
    <p:extLst>
      <p:ext uri="{BB962C8B-B14F-4D97-AF65-F5344CB8AC3E}">
        <p14:creationId xmlns:p14="http://schemas.microsoft.com/office/powerpoint/2010/main" val="193305021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CuadroTexto 2"/>
          <p:cNvSpPr txBox="1">
            <a:spLocks noChangeArrowheads="1"/>
          </p:cNvSpPr>
          <p:nvPr/>
        </p:nvSpPr>
        <p:spPr bwMode="auto">
          <a:xfrm>
            <a:off x="140672" y="17584"/>
            <a:ext cx="900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4000" dirty="0" smtClean="0">
                <a:solidFill>
                  <a:srgbClr val="521C78"/>
                </a:solidFill>
                <a:latin typeface="Segoe UI Light" panose="020B0502040204020203" pitchFamily="34" charset="0"/>
              </a:rPr>
              <a:t>Acompañamiento Espiritual</a:t>
            </a:r>
            <a:endParaRPr lang="es-MX" altLang="es-MX" sz="4000" dirty="0">
              <a:solidFill>
                <a:srgbClr val="521C78"/>
              </a:solidFill>
              <a:latin typeface="Segoe UI Light" panose="020B0502040204020203" pitchFamily="34" charset="0"/>
            </a:endParaRPr>
          </a:p>
        </p:txBody>
      </p:sp>
      <p:sp>
        <p:nvSpPr>
          <p:cNvPr id="3" name="Rectángulo 2"/>
          <p:cNvSpPr/>
          <p:nvPr/>
        </p:nvSpPr>
        <p:spPr>
          <a:xfrm>
            <a:off x="481012" y="1654147"/>
            <a:ext cx="8201025" cy="3416320"/>
          </a:xfrm>
          <a:prstGeom prst="rect">
            <a:avLst/>
          </a:prstGeom>
        </p:spPr>
        <p:txBody>
          <a:bodyPr wrap="square">
            <a:spAutoFit/>
          </a:bodyPr>
          <a:lstStyle/>
          <a:p>
            <a:r>
              <a:rPr lang="es-MX" dirty="0">
                <a:solidFill>
                  <a:srgbClr val="521C78"/>
                </a:solidFill>
                <a:latin typeface="Segoe UI Light" panose="020B0502040204020203" pitchFamily="34" charset="0"/>
              </a:rPr>
              <a:t>Destacamos las </a:t>
            </a:r>
            <a:r>
              <a:rPr lang="es-MX" dirty="0" smtClean="0">
                <a:solidFill>
                  <a:srgbClr val="521C78"/>
                </a:solidFill>
                <a:latin typeface="Segoe UI Light" panose="020B0502040204020203" pitchFamily="34" charset="0"/>
              </a:rPr>
              <a:t>siguientes actividades </a:t>
            </a:r>
            <a:r>
              <a:rPr lang="es-MX" dirty="0">
                <a:solidFill>
                  <a:srgbClr val="521C78"/>
                </a:solidFill>
                <a:latin typeface="Segoe UI Light" panose="020B0502040204020203" pitchFamily="34" charset="0"/>
              </a:rPr>
              <a:t>especificas:</a:t>
            </a:r>
          </a:p>
          <a:p>
            <a:pPr marL="628650" lvl="1" indent="-171450"/>
            <a:r>
              <a:rPr lang="es-MX" dirty="0">
                <a:solidFill>
                  <a:srgbClr val="521C78"/>
                </a:solidFill>
                <a:latin typeface="Segoe UI Light" panose="020B0502040204020203" pitchFamily="34" charset="0"/>
              </a:rPr>
              <a:t>• </a:t>
            </a:r>
            <a:r>
              <a:rPr lang="es-MX" dirty="0" smtClean="0">
                <a:solidFill>
                  <a:srgbClr val="521C78"/>
                </a:solidFill>
                <a:latin typeface="Segoe UI Light" panose="020B0502040204020203" pitchFamily="34" charset="0"/>
              </a:rPr>
              <a:t>Acompañamiento </a:t>
            </a:r>
            <a:r>
              <a:rPr lang="es-MX" dirty="0">
                <a:solidFill>
                  <a:srgbClr val="521C78"/>
                </a:solidFill>
                <a:latin typeface="Segoe UI Light" panose="020B0502040204020203" pitchFamily="34" charset="0"/>
              </a:rPr>
              <a:t>pastoral, a </a:t>
            </a:r>
            <a:r>
              <a:rPr lang="es-MX" dirty="0" smtClean="0">
                <a:solidFill>
                  <a:srgbClr val="521C78"/>
                </a:solidFill>
                <a:latin typeface="Segoe UI Light" panose="020B0502040204020203" pitchFamily="34" charset="0"/>
              </a:rPr>
              <a:t>través </a:t>
            </a:r>
            <a:r>
              <a:rPr lang="es-MX" dirty="0">
                <a:solidFill>
                  <a:srgbClr val="521C78"/>
                </a:solidFill>
                <a:latin typeface="Segoe UI Light" panose="020B0502040204020203" pitchFamily="34" charset="0"/>
              </a:rPr>
              <a:t>de la visita pastoral.</a:t>
            </a:r>
          </a:p>
          <a:p>
            <a:pPr marL="628650" lvl="1" indent="-171450"/>
            <a:r>
              <a:rPr lang="es-MX" dirty="0">
                <a:solidFill>
                  <a:srgbClr val="521C78"/>
                </a:solidFill>
                <a:latin typeface="Segoe UI Light" panose="020B0502040204020203" pitchFamily="34" charset="0"/>
              </a:rPr>
              <a:t>• </a:t>
            </a:r>
            <a:r>
              <a:rPr lang="es-MX" dirty="0" smtClean="0">
                <a:solidFill>
                  <a:srgbClr val="521C78"/>
                </a:solidFill>
                <a:latin typeface="Segoe UI Light" panose="020B0502040204020203" pitchFamily="34" charset="0"/>
              </a:rPr>
              <a:t>Detección </a:t>
            </a:r>
            <a:r>
              <a:rPr lang="es-MX" dirty="0">
                <a:solidFill>
                  <a:srgbClr val="521C78"/>
                </a:solidFill>
                <a:latin typeface="Segoe UI Light" panose="020B0502040204020203" pitchFamily="34" charset="0"/>
              </a:rPr>
              <a:t>de necesidades espirituales y/o religiosas, diagnostico espiritual y plan </a:t>
            </a:r>
            <a:r>
              <a:rPr lang="es-MX" dirty="0" smtClean="0">
                <a:solidFill>
                  <a:srgbClr val="521C78"/>
                </a:solidFill>
                <a:latin typeface="Segoe UI Light" panose="020B0502040204020203" pitchFamily="34" charset="0"/>
              </a:rPr>
              <a:t>de actuación.</a:t>
            </a:r>
            <a:endParaRPr lang="es-MX" dirty="0">
              <a:solidFill>
                <a:srgbClr val="521C78"/>
              </a:solidFill>
              <a:latin typeface="Segoe UI Light" panose="020B0502040204020203" pitchFamily="34" charset="0"/>
            </a:endParaRPr>
          </a:p>
          <a:p>
            <a:pPr marL="628650" lvl="1" indent="-171450"/>
            <a:r>
              <a:rPr lang="es-MX" dirty="0">
                <a:solidFill>
                  <a:srgbClr val="521C78"/>
                </a:solidFill>
                <a:latin typeface="Segoe UI Light" panose="020B0502040204020203" pitchFamily="34" charset="0"/>
              </a:rPr>
              <a:t>• Entrevista personal, a </a:t>
            </a:r>
            <a:r>
              <a:rPr lang="es-MX" dirty="0" smtClean="0">
                <a:solidFill>
                  <a:srgbClr val="521C78"/>
                </a:solidFill>
                <a:latin typeface="Segoe UI Light" panose="020B0502040204020203" pitchFamily="34" charset="0"/>
              </a:rPr>
              <a:t>través </a:t>
            </a:r>
            <a:r>
              <a:rPr lang="es-MX" dirty="0">
                <a:solidFill>
                  <a:srgbClr val="521C78"/>
                </a:solidFill>
                <a:latin typeface="Segoe UI Light" panose="020B0502040204020203" pitchFamily="34" charset="0"/>
              </a:rPr>
              <a:t>del dialogo, para trabajar aspectos como la </a:t>
            </a:r>
            <a:r>
              <a:rPr lang="es-MX" dirty="0" smtClean="0">
                <a:solidFill>
                  <a:srgbClr val="521C78"/>
                </a:solidFill>
                <a:latin typeface="Segoe UI Light" panose="020B0502040204020203" pitchFamily="34" charset="0"/>
              </a:rPr>
              <a:t>reconciliación de la </a:t>
            </a:r>
            <a:r>
              <a:rPr lang="es-MX" dirty="0">
                <a:solidFill>
                  <a:srgbClr val="521C78"/>
                </a:solidFill>
                <a:latin typeface="Segoe UI Light" panose="020B0502040204020203" pitchFamily="34" charset="0"/>
              </a:rPr>
              <a:t>persona consigo misma, con los </a:t>
            </a:r>
            <a:r>
              <a:rPr lang="es-MX" dirty="0" smtClean="0">
                <a:solidFill>
                  <a:srgbClr val="521C78"/>
                </a:solidFill>
                <a:latin typeface="Segoe UI Light" panose="020B0502040204020203" pitchFamily="34" charset="0"/>
              </a:rPr>
              <a:t>demás </a:t>
            </a:r>
            <a:r>
              <a:rPr lang="es-MX" dirty="0">
                <a:solidFill>
                  <a:srgbClr val="521C78"/>
                </a:solidFill>
                <a:latin typeface="Segoe UI Light" panose="020B0502040204020203" pitchFamily="34" charset="0"/>
              </a:rPr>
              <a:t>y, en personas creyentes, con Dios, de forma </a:t>
            </a:r>
            <a:r>
              <a:rPr lang="es-MX" dirty="0" smtClean="0">
                <a:solidFill>
                  <a:srgbClr val="521C78"/>
                </a:solidFill>
                <a:latin typeface="Segoe UI Light" panose="020B0502040204020203" pitchFamily="34" charset="0"/>
              </a:rPr>
              <a:t>que les </a:t>
            </a:r>
            <a:r>
              <a:rPr lang="es-MX" dirty="0">
                <a:solidFill>
                  <a:srgbClr val="521C78"/>
                </a:solidFill>
                <a:latin typeface="Segoe UI Light" panose="020B0502040204020203" pitchFamily="34" charset="0"/>
              </a:rPr>
              <a:t>permita experimentar </a:t>
            </a:r>
            <a:r>
              <a:rPr lang="es-MX" dirty="0" smtClean="0">
                <a:solidFill>
                  <a:srgbClr val="521C78"/>
                </a:solidFill>
                <a:latin typeface="Segoe UI Light" panose="020B0502040204020203" pitchFamily="34" charset="0"/>
              </a:rPr>
              <a:t>así </a:t>
            </a:r>
            <a:r>
              <a:rPr lang="es-MX" dirty="0">
                <a:solidFill>
                  <a:srgbClr val="521C78"/>
                </a:solidFill>
                <a:latin typeface="Segoe UI Light" panose="020B0502040204020203" pitchFamily="34" charset="0"/>
              </a:rPr>
              <a:t>al Dios del amor y de la hospitalidad.</a:t>
            </a:r>
          </a:p>
          <a:p>
            <a:pPr marL="628650" lvl="1" indent="-171450"/>
            <a:r>
              <a:rPr lang="es-MX" dirty="0">
                <a:solidFill>
                  <a:srgbClr val="521C78"/>
                </a:solidFill>
                <a:latin typeface="Segoe UI Light" panose="020B0502040204020203" pitchFamily="34" charset="0"/>
              </a:rPr>
              <a:t>• </a:t>
            </a:r>
            <a:r>
              <a:rPr lang="es-MX" dirty="0" smtClean="0">
                <a:solidFill>
                  <a:srgbClr val="521C78"/>
                </a:solidFill>
                <a:latin typeface="Segoe UI Light" panose="020B0502040204020203" pitchFamily="34" charset="0"/>
              </a:rPr>
              <a:t>Celebración </a:t>
            </a:r>
            <a:r>
              <a:rPr lang="es-MX" dirty="0">
                <a:solidFill>
                  <a:srgbClr val="521C78"/>
                </a:solidFill>
                <a:latin typeface="Segoe UI Light" panose="020B0502040204020203" pitchFamily="34" charset="0"/>
              </a:rPr>
              <a:t>de los sacramentos, especialmente los de la </a:t>
            </a:r>
            <a:r>
              <a:rPr lang="es-MX" dirty="0" smtClean="0">
                <a:solidFill>
                  <a:srgbClr val="521C78"/>
                </a:solidFill>
                <a:latin typeface="Segoe UI Light" panose="020B0502040204020203" pitchFamily="34" charset="0"/>
              </a:rPr>
              <a:t>reconciliación, </a:t>
            </a:r>
            <a:r>
              <a:rPr lang="es-MX" dirty="0">
                <a:solidFill>
                  <a:srgbClr val="521C78"/>
                </a:solidFill>
                <a:latin typeface="Segoe UI Light" panose="020B0502040204020203" pitchFamily="34" charset="0"/>
              </a:rPr>
              <a:t>la </a:t>
            </a:r>
            <a:r>
              <a:rPr lang="es-MX" dirty="0" smtClean="0">
                <a:solidFill>
                  <a:srgbClr val="521C78"/>
                </a:solidFill>
                <a:latin typeface="Segoe UI Light" panose="020B0502040204020203" pitchFamily="34" charset="0"/>
              </a:rPr>
              <a:t>eucaristía </a:t>
            </a:r>
            <a:r>
              <a:rPr lang="es-MX" dirty="0">
                <a:solidFill>
                  <a:srgbClr val="521C78"/>
                </a:solidFill>
                <a:latin typeface="Segoe UI Light" panose="020B0502040204020203" pitchFamily="34" charset="0"/>
              </a:rPr>
              <a:t>y </a:t>
            </a:r>
            <a:r>
              <a:rPr lang="es-MX" dirty="0" smtClean="0">
                <a:solidFill>
                  <a:srgbClr val="521C78"/>
                </a:solidFill>
                <a:latin typeface="Segoe UI Light" panose="020B0502040204020203" pitchFamily="34" charset="0"/>
              </a:rPr>
              <a:t>la unción </a:t>
            </a:r>
            <a:r>
              <a:rPr lang="es-MX" dirty="0">
                <a:solidFill>
                  <a:srgbClr val="521C78"/>
                </a:solidFill>
                <a:latin typeface="Segoe UI Light" panose="020B0502040204020203" pitchFamily="34" charset="0"/>
              </a:rPr>
              <a:t>de enfermos, con las personas que los solicitan.</a:t>
            </a:r>
          </a:p>
          <a:p>
            <a:pPr marL="628650" lvl="1" indent="-171450"/>
            <a:r>
              <a:rPr lang="es-MX" dirty="0">
                <a:solidFill>
                  <a:srgbClr val="521C78"/>
                </a:solidFill>
                <a:latin typeface="Segoe UI Light" panose="020B0502040204020203" pitchFamily="34" charset="0"/>
              </a:rPr>
              <a:t>• </a:t>
            </a:r>
            <a:r>
              <a:rPr lang="es-MX" dirty="0" smtClean="0">
                <a:solidFill>
                  <a:srgbClr val="521C78"/>
                </a:solidFill>
                <a:latin typeface="Segoe UI Light" panose="020B0502040204020203" pitchFamily="34" charset="0"/>
              </a:rPr>
              <a:t>Oración </a:t>
            </a:r>
            <a:r>
              <a:rPr lang="es-MX" dirty="0">
                <a:solidFill>
                  <a:srgbClr val="521C78"/>
                </a:solidFill>
                <a:latin typeface="Segoe UI Light" panose="020B0502040204020203" pitchFamily="34" charset="0"/>
              </a:rPr>
              <a:t>postmortem.</a:t>
            </a:r>
          </a:p>
          <a:p>
            <a:pPr marL="628650" lvl="1" indent="-171450"/>
            <a:r>
              <a:rPr lang="es-MX" dirty="0">
                <a:solidFill>
                  <a:srgbClr val="521C78"/>
                </a:solidFill>
                <a:latin typeface="Segoe UI Light" panose="020B0502040204020203" pitchFamily="34" charset="0"/>
              </a:rPr>
              <a:t>• </a:t>
            </a:r>
            <a:r>
              <a:rPr lang="es-MX" dirty="0" smtClean="0">
                <a:solidFill>
                  <a:srgbClr val="521C78"/>
                </a:solidFill>
                <a:latin typeface="Segoe UI Light" panose="020B0502040204020203" pitchFamily="34" charset="0"/>
              </a:rPr>
              <a:t>Eucaristía </a:t>
            </a:r>
            <a:r>
              <a:rPr lang="es-MX" dirty="0">
                <a:solidFill>
                  <a:srgbClr val="521C78"/>
                </a:solidFill>
                <a:latin typeface="Segoe UI Light" panose="020B0502040204020203" pitchFamily="34" charset="0"/>
              </a:rPr>
              <a:t>por los difuntos.</a:t>
            </a:r>
          </a:p>
        </p:txBody>
      </p:sp>
    </p:spTree>
    <p:extLst>
      <p:ext uri="{BB962C8B-B14F-4D97-AF65-F5344CB8AC3E}">
        <p14:creationId xmlns:p14="http://schemas.microsoft.com/office/powerpoint/2010/main" val="175023139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CuadroTexto 2"/>
          <p:cNvSpPr txBox="1">
            <a:spLocks noChangeArrowheads="1"/>
          </p:cNvSpPr>
          <p:nvPr/>
        </p:nvSpPr>
        <p:spPr bwMode="auto">
          <a:xfrm>
            <a:off x="140672" y="17584"/>
            <a:ext cx="900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4000" dirty="0" smtClean="0">
                <a:solidFill>
                  <a:srgbClr val="521C78"/>
                </a:solidFill>
                <a:latin typeface="Segoe UI Light" panose="020B0502040204020203" pitchFamily="34" charset="0"/>
              </a:rPr>
              <a:t>Acompañamiento Espiritual</a:t>
            </a:r>
            <a:endParaRPr lang="es-MX" altLang="es-MX" sz="4000" dirty="0">
              <a:solidFill>
                <a:srgbClr val="521C78"/>
              </a:solidFill>
              <a:latin typeface="Segoe UI Light" panose="020B0502040204020203" pitchFamily="34" charset="0"/>
            </a:endParaRPr>
          </a:p>
        </p:txBody>
      </p:sp>
      <p:sp>
        <p:nvSpPr>
          <p:cNvPr id="5" name="Rectángulo 4"/>
          <p:cNvSpPr/>
          <p:nvPr/>
        </p:nvSpPr>
        <p:spPr>
          <a:xfrm>
            <a:off x="447675" y="1346072"/>
            <a:ext cx="8248649" cy="4062651"/>
          </a:xfrm>
          <a:prstGeom prst="rect">
            <a:avLst/>
          </a:prstGeom>
        </p:spPr>
        <p:txBody>
          <a:bodyPr wrap="square">
            <a:spAutoFit/>
          </a:bodyPr>
          <a:lstStyle/>
          <a:p>
            <a:pPr algn="just"/>
            <a:r>
              <a:rPr lang="es-MX" i="1" dirty="0">
                <a:solidFill>
                  <a:srgbClr val="521C78"/>
                </a:solidFill>
                <a:latin typeface="Segoe UI Light" panose="020B0502040204020203" pitchFamily="34" charset="0"/>
              </a:rPr>
              <a:t>Counselling Espiritual</a:t>
            </a:r>
          </a:p>
          <a:p>
            <a:pPr algn="just"/>
            <a:r>
              <a:rPr lang="es-MX" sz="1600" dirty="0">
                <a:solidFill>
                  <a:srgbClr val="521C78"/>
                </a:solidFill>
                <a:latin typeface="Segoe UI Light" panose="020B0502040204020203" pitchFamily="34" charset="0"/>
              </a:rPr>
              <a:t>El </a:t>
            </a:r>
            <a:r>
              <a:rPr lang="es-MX" sz="1600" i="1" dirty="0">
                <a:solidFill>
                  <a:srgbClr val="521C78"/>
                </a:solidFill>
                <a:latin typeface="Segoe UI Light" panose="020B0502040204020203" pitchFamily="34" charset="0"/>
              </a:rPr>
              <a:t>Counselling </a:t>
            </a:r>
            <a:r>
              <a:rPr lang="es-MX" sz="1600" dirty="0">
                <a:solidFill>
                  <a:srgbClr val="521C78"/>
                </a:solidFill>
                <a:latin typeface="Segoe UI Light" panose="020B0502040204020203" pitchFamily="34" charset="0"/>
              </a:rPr>
              <a:t>es una </a:t>
            </a:r>
            <a:r>
              <a:rPr lang="es-MX" sz="1600" dirty="0" smtClean="0">
                <a:solidFill>
                  <a:srgbClr val="521C78"/>
                </a:solidFill>
                <a:latin typeface="Segoe UI Light" panose="020B0502040204020203" pitchFamily="34" charset="0"/>
              </a:rPr>
              <a:t>relación </a:t>
            </a:r>
            <a:r>
              <a:rPr lang="es-MX" sz="1600" dirty="0">
                <a:solidFill>
                  <a:srgbClr val="521C78"/>
                </a:solidFill>
                <a:latin typeface="Segoe UI Light" panose="020B0502040204020203" pitchFamily="34" charset="0"/>
              </a:rPr>
              <a:t>de ayuda en la que el </a:t>
            </a:r>
            <a:r>
              <a:rPr lang="es-MX" sz="1600" dirty="0" smtClean="0">
                <a:solidFill>
                  <a:srgbClr val="521C78"/>
                </a:solidFill>
                <a:latin typeface="Segoe UI Light" panose="020B0502040204020203" pitchFamily="34" charset="0"/>
              </a:rPr>
              <a:t>acompañante </a:t>
            </a:r>
            <a:r>
              <a:rPr lang="es-MX" sz="1600" dirty="0">
                <a:solidFill>
                  <a:srgbClr val="521C78"/>
                </a:solidFill>
                <a:latin typeface="Segoe UI Light" panose="020B0502040204020203" pitchFamily="34" charset="0"/>
              </a:rPr>
              <a:t>intenta estimular y </a:t>
            </a:r>
            <a:r>
              <a:rPr lang="es-MX" sz="1600" dirty="0" smtClean="0">
                <a:solidFill>
                  <a:srgbClr val="521C78"/>
                </a:solidFill>
                <a:latin typeface="Segoe UI Light" panose="020B0502040204020203" pitchFamily="34" charset="0"/>
              </a:rPr>
              <a:t>capacitar al </a:t>
            </a:r>
            <a:r>
              <a:rPr lang="es-MX" sz="1600" dirty="0">
                <a:solidFill>
                  <a:srgbClr val="521C78"/>
                </a:solidFill>
                <a:latin typeface="Segoe UI Light" panose="020B0502040204020203" pitchFamily="34" charset="0"/>
              </a:rPr>
              <a:t>otro para que ponga en marcha sus propios recursos. Desde este punto de vista, </a:t>
            </a:r>
            <a:r>
              <a:rPr lang="es-MX" sz="1600" dirty="0" smtClean="0">
                <a:solidFill>
                  <a:srgbClr val="521C78"/>
                </a:solidFill>
                <a:latin typeface="Segoe UI Light" panose="020B0502040204020203" pitchFamily="34" charset="0"/>
              </a:rPr>
              <a:t>el </a:t>
            </a:r>
            <a:r>
              <a:rPr lang="es-MX" sz="1600" i="1" dirty="0" smtClean="0">
                <a:solidFill>
                  <a:srgbClr val="521C78"/>
                </a:solidFill>
                <a:latin typeface="Segoe UI Light" panose="020B0502040204020203" pitchFamily="34" charset="0"/>
              </a:rPr>
              <a:t>Counselling </a:t>
            </a:r>
            <a:r>
              <a:rPr lang="es-MX" sz="1600" dirty="0">
                <a:solidFill>
                  <a:srgbClr val="521C78"/>
                </a:solidFill>
                <a:latin typeface="Segoe UI Light" panose="020B0502040204020203" pitchFamily="34" charset="0"/>
              </a:rPr>
              <a:t>es un conjunto de herramientas que maximizan el nivel de competencia tanto </a:t>
            </a:r>
            <a:r>
              <a:rPr lang="es-MX" sz="1600" dirty="0" smtClean="0">
                <a:solidFill>
                  <a:srgbClr val="521C78"/>
                </a:solidFill>
                <a:latin typeface="Segoe UI Light" panose="020B0502040204020203" pitchFamily="34" charset="0"/>
              </a:rPr>
              <a:t>del profesional </a:t>
            </a:r>
            <a:r>
              <a:rPr lang="es-MX" sz="1600" dirty="0">
                <a:solidFill>
                  <a:srgbClr val="521C78"/>
                </a:solidFill>
                <a:latin typeface="Segoe UI Light" panose="020B0502040204020203" pitchFamily="34" charset="0"/>
              </a:rPr>
              <a:t>como del propio paciente, al menor coste emocional posible. </a:t>
            </a:r>
            <a:endParaRPr lang="es-MX" sz="1600" dirty="0" smtClean="0">
              <a:solidFill>
                <a:srgbClr val="521C78"/>
              </a:solidFill>
              <a:latin typeface="Segoe UI Light" panose="020B0502040204020203" pitchFamily="34" charset="0"/>
            </a:endParaRPr>
          </a:p>
          <a:p>
            <a:pPr algn="just"/>
            <a:endParaRPr lang="es-MX" sz="1600" dirty="0" smtClean="0">
              <a:solidFill>
                <a:srgbClr val="521C78"/>
              </a:solidFill>
              <a:latin typeface="Segoe UI Light" panose="020B0502040204020203" pitchFamily="34" charset="0"/>
            </a:endParaRPr>
          </a:p>
          <a:p>
            <a:pPr algn="just"/>
            <a:r>
              <a:rPr lang="es-MX" sz="1600" dirty="0" smtClean="0">
                <a:solidFill>
                  <a:srgbClr val="521C78"/>
                </a:solidFill>
                <a:latin typeface="Segoe UI Light" panose="020B0502040204020203" pitchFamily="34" charset="0"/>
              </a:rPr>
              <a:t>Se </a:t>
            </a:r>
            <a:r>
              <a:rPr lang="es-MX" sz="1600" dirty="0">
                <a:solidFill>
                  <a:srgbClr val="521C78"/>
                </a:solidFill>
                <a:latin typeface="Segoe UI Light" panose="020B0502040204020203" pitchFamily="34" charset="0"/>
              </a:rPr>
              <a:t>sustenta en </a:t>
            </a:r>
            <a:r>
              <a:rPr lang="es-MX" sz="1600" dirty="0" smtClean="0">
                <a:solidFill>
                  <a:srgbClr val="521C78"/>
                </a:solidFill>
                <a:latin typeface="Segoe UI Light" panose="020B0502040204020203" pitchFamily="34" charset="0"/>
              </a:rPr>
              <a:t>una perspectiva </a:t>
            </a:r>
            <a:r>
              <a:rPr lang="es-MX" sz="1600" dirty="0">
                <a:solidFill>
                  <a:srgbClr val="521C78"/>
                </a:solidFill>
                <a:latin typeface="Segoe UI Light" panose="020B0502040204020203" pitchFamily="34" charset="0"/>
              </a:rPr>
              <a:t>que considera que la persona tiene los recursos y la capacidad suficientes en </a:t>
            </a:r>
            <a:r>
              <a:rPr lang="es-MX" sz="1600" dirty="0" smtClean="0">
                <a:solidFill>
                  <a:srgbClr val="521C78"/>
                </a:solidFill>
                <a:latin typeface="Segoe UI Light" panose="020B0502040204020203" pitchFamily="34" charset="0"/>
              </a:rPr>
              <a:t>si misma </a:t>
            </a:r>
            <a:r>
              <a:rPr lang="es-MX" sz="1600" dirty="0">
                <a:solidFill>
                  <a:srgbClr val="521C78"/>
                </a:solidFill>
                <a:latin typeface="Segoe UI Light" panose="020B0502040204020203" pitchFamily="34" charset="0"/>
              </a:rPr>
              <a:t>para la autoayuda y el cambio y que estos pueden ser movilizados en un </a:t>
            </a:r>
            <a:r>
              <a:rPr lang="es-MX" sz="1600" dirty="0" smtClean="0">
                <a:solidFill>
                  <a:srgbClr val="521C78"/>
                </a:solidFill>
                <a:latin typeface="Segoe UI Light" panose="020B0502040204020203" pitchFamily="34" charset="0"/>
              </a:rPr>
              <a:t>clima adecuado</a:t>
            </a:r>
            <a:r>
              <a:rPr lang="es-MX" sz="1600" dirty="0">
                <a:solidFill>
                  <a:srgbClr val="521C78"/>
                </a:solidFill>
                <a:latin typeface="Segoe UI Light" panose="020B0502040204020203" pitchFamily="34" charset="0"/>
              </a:rPr>
              <a:t>. Promueve la </a:t>
            </a:r>
            <a:r>
              <a:rPr lang="es-MX" sz="1600" dirty="0" smtClean="0">
                <a:solidFill>
                  <a:srgbClr val="521C78"/>
                </a:solidFill>
                <a:latin typeface="Segoe UI Light" panose="020B0502040204020203" pitchFamily="34" charset="0"/>
              </a:rPr>
              <a:t>potenciación, </a:t>
            </a:r>
            <a:r>
              <a:rPr lang="es-MX" sz="1600" dirty="0">
                <a:solidFill>
                  <a:srgbClr val="521C78"/>
                </a:solidFill>
                <a:latin typeface="Segoe UI Light" panose="020B0502040204020203" pitchFamily="34" charset="0"/>
              </a:rPr>
              <a:t>la equidad, el respeto y la </a:t>
            </a:r>
            <a:r>
              <a:rPr lang="es-MX" sz="1600" dirty="0" smtClean="0">
                <a:solidFill>
                  <a:srgbClr val="521C78"/>
                </a:solidFill>
                <a:latin typeface="Segoe UI Light" panose="020B0502040204020203" pitchFamily="34" charset="0"/>
              </a:rPr>
              <a:t>autonomía </a:t>
            </a:r>
            <a:r>
              <a:rPr lang="es-MX" sz="1600" dirty="0">
                <a:solidFill>
                  <a:srgbClr val="521C78"/>
                </a:solidFill>
                <a:latin typeface="Segoe UI Light" panose="020B0502040204020203" pitchFamily="34" charset="0"/>
              </a:rPr>
              <a:t>del paciente. </a:t>
            </a:r>
            <a:r>
              <a:rPr lang="es-MX" sz="1600" dirty="0" smtClean="0">
                <a:solidFill>
                  <a:srgbClr val="521C78"/>
                </a:solidFill>
                <a:latin typeface="Segoe UI Light" panose="020B0502040204020203" pitchFamily="34" charset="0"/>
              </a:rPr>
              <a:t>Es una </a:t>
            </a:r>
            <a:r>
              <a:rPr lang="es-MX" sz="1600" dirty="0">
                <a:solidFill>
                  <a:srgbClr val="521C78"/>
                </a:solidFill>
                <a:latin typeface="Segoe UI Light" panose="020B0502040204020203" pitchFamily="34" charset="0"/>
              </a:rPr>
              <a:t>herramienta que vuelve mas eficaz la </a:t>
            </a:r>
            <a:r>
              <a:rPr lang="es-MX" sz="1600" dirty="0" smtClean="0">
                <a:solidFill>
                  <a:srgbClr val="521C78"/>
                </a:solidFill>
                <a:latin typeface="Segoe UI Light" panose="020B0502040204020203" pitchFamily="34" charset="0"/>
              </a:rPr>
              <a:t>comunicación </a:t>
            </a:r>
            <a:r>
              <a:rPr lang="es-MX" sz="1600" dirty="0">
                <a:solidFill>
                  <a:srgbClr val="521C78"/>
                </a:solidFill>
                <a:latin typeface="Segoe UI Light" panose="020B0502040204020203" pitchFamily="34" charset="0"/>
              </a:rPr>
              <a:t>con el paciente, le ayuda a la </a:t>
            </a:r>
            <a:r>
              <a:rPr lang="es-MX" sz="1600" dirty="0" smtClean="0">
                <a:solidFill>
                  <a:srgbClr val="521C78"/>
                </a:solidFill>
                <a:latin typeface="Segoe UI Light" panose="020B0502040204020203" pitchFamily="34" charset="0"/>
              </a:rPr>
              <a:t>toma de </a:t>
            </a:r>
            <a:r>
              <a:rPr lang="es-MX" sz="1600" dirty="0">
                <a:solidFill>
                  <a:srgbClr val="521C78"/>
                </a:solidFill>
                <a:latin typeface="Segoe UI Light" panose="020B0502040204020203" pitchFamily="34" charset="0"/>
              </a:rPr>
              <a:t>decisiones y a la </a:t>
            </a:r>
            <a:r>
              <a:rPr lang="es-MX" sz="1600" dirty="0" smtClean="0">
                <a:solidFill>
                  <a:srgbClr val="521C78"/>
                </a:solidFill>
                <a:latin typeface="Segoe UI Light" panose="020B0502040204020203" pitchFamily="34" charset="0"/>
              </a:rPr>
              <a:t>búsqueda </a:t>
            </a:r>
            <a:r>
              <a:rPr lang="es-MX" sz="1600" dirty="0">
                <a:solidFill>
                  <a:srgbClr val="521C78"/>
                </a:solidFill>
                <a:latin typeface="Segoe UI Light" panose="020B0502040204020203" pitchFamily="34" charset="0"/>
              </a:rPr>
              <a:t>de nuevas opciones. </a:t>
            </a:r>
            <a:r>
              <a:rPr lang="es-MX" sz="1600" dirty="0" smtClean="0">
                <a:solidFill>
                  <a:srgbClr val="521C78"/>
                </a:solidFill>
                <a:latin typeface="Segoe UI Light" panose="020B0502040204020203" pitchFamily="34" charset="0"/>
              </a:rPr>
              <a:t>Confía </a:t>
            </a:r>
            <a:r>
              <a:rPr lang="es-MX" sz="1600" dirty="0">
                <a:solidFill>
                  <a:srgbClr val="521C78"/>
                </a:solidFill>
                <a:latin typeface="Segoe UI Light" panose="020B0502040204020203" pitchFamily="34" charset="0"/>
              </a:rPr>
              <a:t>en la </a:t>
            </a:r>
            <a:r>
              <a:rPr lang="es-MX" sz="1600" dirty="0" smtClean="0">
                <a:solidFill>
                  <a:srgbClr val="521C78"/>
                </a:solidFill>
                <a:latin typeface="Segoe UI Light" panose="020B0502040204020203" pitchFamily="34" charset="0"/>
              </a:rPr>
              <a:t>persona </a:t>
            </a:r>
            <a:r>
              <a:rPr lang="es-MX" sz="1600" dirty="0">
                <a:solidFill>
                  <a:srgbClr val="521C78"/>
                </a:solidFill>
                <a:latin typeface="Segoe UI Light" panose="020B0502040204020203" pitchFamily="34" charset="0"/>
              </a:rPr>
              <a:t>y en sus </a:t>
            </a:r>
            <a:r>
              <a:rPr lang="es-MX" sz="1600" dirty="0" smtClean="0">
                <a:solidFill>
                  <a:srgbClr val="521C78"/>
                </a:solidFill>
                <a:latin typeface="Segoe UI Light" panose="020B0502040204020203" pitchFamily="34" charset="0"/>
              </a:rPr>
              <a:t>recursos como </a:t>
            </a:r>
            <a:r>
              <a:rPr lang="es-MX" sz="1600" dirty="0">
                <a:solidFill>
                  <a:srgbClr val="521C78"/>
                </a:solidFill>
                <a:latin typeface="Segoe UI Light" panose="020B0502040204020203" pitchFamily="34" charset="0"/>
              </a:rPr>
              <a:t>el mejor elemento de cambio</a:t>
            </a:r>
            <a:r>
              <a:rPr lang="es-MX" sz="1600" dirty="0" smtClean="0">
                <a:solidFill>
                  <a:srgbClr val="521C78"/>
                </a:solidFill>
                <a:latin typeface="Segoe UI Light" panose="020B0502040204020203" pitchFamily="34" charset="0"/>
              </a:rPr>
              <a:t>.</a:t>
            </a:r>
          </a:p>
          <a:p>
            <a:pPr algn="just"/>
            <a:endParaRPr lang="es-MX" sz="1600" dirty="0" smtClean="0">
              <a:solidFill>
                <a:srgbClr val="521C78"/>
              </a:solidFill>
              <a:latin typeface="Segoe UI Light" panose="020B0502040204020203" pitchFamily="34" charset="0"/>
            </a:endParaRPr>
          </a:p>
          <a:p>
            <a:pPr algn="just"/>
            <a:r>
              <a:rPr lang="es-MX" sz="1600" dirty="0" smtClean="0">
                <a:solidFill>
                  <a:srgbClr val="521C78"/>
                </a:solidFill>
                <a:latin typeface="Segoe UI Light" panose="020B0502040204020203" pitchFamily="34" charset="0"/>
              </a:rPr>
              <a:t>“</a:t>
            </a:r>
            <a:r>
              <a:rPr lang="es-MX" sz="1600" i="1" dirty="0" smtClean="0">
                <a:solidFill>
                  <a:srgbClr val="521C78"/>
                </a:solidFill>
                <a:latin typeface="Segoe UI Light" panose="020B0502040204020203" pitchFamily="34" charset="0"/>
              </a:rPr>
              <a:t>…</a:t>
            </a:r>
            <a:r>
              <a:rPr lang="es-MX" sz="1600" i="1" dirty="0">
                <a:solidFill>
                  <a:srgbClr val="521C78"/>
                </a:solidFill>
                <a:latin typeface="Segoe UI Light" panose="020B0502040204020203" pitchFamily="34" charset="0"/>
              </a:rPr>
              <a:t>el arte de </a:t>
            </a:r>
            <a:r>
              <a:rPr lang="es-MX" sz="1600" i="1" dirty="0" smtClean="0">
                <a:solidFill>
                  <a:srgbClr val="521C78"/>
                </a:solidFill>
                <a:latin typeface="Segoe UI Light" panose="020B0502040204020203" pitchFamily="34" charset="0"/>
              </a:rPr>
              <a:t>hacer reflexionar </a:t>
            </a:r>
            <a:r>
              <a:rPr lang="es-MX" sz="1600" i="1" dirty="0">
                <a:solidFill>
                  <a:srgbClr val="521C78"/>
                </a:solidFill>
                <a:latin typeface="Segoe UI Light" panose="020B0502040204020203" pitchFamily="34" charset="0"/>
              </a:rPr>
              <a:t>a una persona empatizando y confrontando, por medio de distintas </a:t>
            </a:r>
            <a:r>
              <a:rPr lang="es-MX" sz="1600" i="1" dirty="0" smtClean="0">
                <a:solidFill>
                  <a:srgbClr val="521C78"/>
                </a:solidFill>
                <a:latin typeface="Segoe UI Light" panose="020B0502040204020203" pitchFamily="34" charset="0"/>
              </a:rPr>
              <a:t>estrategias comunicativas</a:t>
            </a:r>
            <a:r>
              <a:rPr lang="es-MX" sz="1600" i="1" dirty="0">
                <a:solidFill>
                  <a:srgbClr val="521C78"/>
                </a:solidFill>
                <a:latin typeface="Segoe UI Light" panose="020B0502040204020203" pitchFamily="34" charset="0"/>
              </a:rPr>
              <a:t>, de tal modo que pueda llegar a tomar las decisiones que considere </a:t>
            </a:r>
            <a:r>
              <a:rPr lang="es-MX" sz="1600" i="1" dirty="0" smtClean="0">
                <a:solidFill>
                  <a:srgbClr val="521C78"/>
                </a:solidFill>
                <a:latin typeface="Segoe UI Light" panose="020B0502040204020203" pitchFamily="34" charset="0"/>
              </a:rPr>
              <a:t>adecuadas para </a:t>
            </a:r>
            <a:r>
              <a:rPr lang="es-MX" sz="1600" i="1" dirty="0">
                <a:solidFill>
                  <a:srgbClr val="521C78"/>
                </a:solidFill>
                <a:latin typeface="Segoe UI Light" panose="020B0502040204020203" pitchFamily="34" charset="0"/>
              </a:rPr>
              <a:t>ella y siempre teniendo en cuenta su estado </a:t>
            </a:r>
            <a:r>
              <a:rPr lang="es-MX" sz="1600" i="1" dirty="0" smtClean="0">
                <a:solidFill>
                  <a:srgbClr val="521C78"/>
                </a:solidFill>
                <a:latin typeface="Segoe UI Light" panose="020B0502040204020203" pitchFamily="34" charset="0"/>
              </a:rPr>
              <a:t>emocional.</a:t>
            </a:r>
            <a:r>
              <a:rPr lang="es-MX" sz="1600" dirty="0" smtClean="0">
                <a:solidFill>
                  <a:srgbClr val="521C78"/>
                </a:solidFill>
                <a:latin typeface="Segoe UI Light" panose="020B0502040204020203" pitchFamily="34" charset="0"/>
              </a:rPr>
              <a:t>”</a:t>
            </a:r>
            <a:endParaRPr lang="es-MX" sz="1600" dirty="0">
              <a:solidFill>
                <a:srgbClr val="521C78"/>
              </a:solidFill>
              <a:latin typeface="Segoe UI Light" panose="020B0502040204020203" pitchFamily="34" charset="0"/>
            </a:endParaRPr>
          </a:p>
        </p:txBody>
      </p:sp>
    </p:spTree>
    <p:extLst>
      <p:ext uri="{BB962C8B-B14F-4D97-AF65-F5344CB8AC3E}">
        <p14:creationId xmlns:p14="http://schemas.microsoft.com/office/powerpoint/2010/main" val="208485668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CuadroTexto 2"/>
          <p:cNvSpPr txBox="1">
            <a:spLocks noChangeArrowheads="1"/>
          </p:cNvSpPr>
          <p:nvPr/>
        </p:nvSpPr>
        <p:spPr bwMode="auto">
          <a:xfrm>
            <a:off x="140672" y="17584"/>
            <a:ext cx="900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4000" dirty="0" smtClean="0">
                <a:solidFill>
                  <a:srgbClr val="521C78"/>
                </a:solidFill>
                <a:latin typeface="Segoe UI Light" panose="020B0502040204020203" pitchFamily="34" charset="0"/>
              </a:rPr>
              <a:t>Acompañamiento Espiritual</a:t>
            </a:r>
            <a:endParaRPr lang="es-MX" altLang="es-MX" sz="4000" dirty="0">
              <a:solidFill>
                <a:srgbClr val="521C78"/>
              </a:solidFill>
              <a:latin typeface="Segoe UI Light" panose="020B0502040204020203" pitchFamily="34" charset="0"/>
            </a:endParaRPr>
          </a:p>
        </p:txBody>
      </p:sp>
      <p:pic>
        <p:nvPicPr>
          <p:cNvPr id="6" name="Imagen 5"/>
          <p:cNvPicPr>
            <a:picLocks noChangeAspect="1"/>
          </p:cNvPicPr>
          <p:nvPr/>
        </p:nvPicPr>
        <p:blipFill rotWithShape="1">
          <a:blip r:embed="rId3"/>
          <a:srcRect l="13008" t="39294" r="34261" b="19162"/>
          <a:stretch/>
        </p:blipFill>
        <p:spPr>
          <a:xfrm>
            <a:off x="352926" y="1199129"/>
            <a:ext cx="8438148" cy="4154906"/>
          </a:xfrm>
          <a:prstGeom prst="rect">
            <a:avLst/>
          </a:prstGeom>
        </p:spPr>
      </p:pic>
    </p:spTree>
    <p:extLst>
      <p:ext uri="{BB962C8B-B14F-4D97-AF65-F5344CB8AC3E}">
        <p14:creationId xmlns:p14="http://schemas.microsoft.com/office/powerpoint/2010/main" val="223393530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6" name="Título 3"/>
          <p:cNvSpPr txBox="1">
            <a:spLocks/>
          </p:cNvSpPr>
          <p:nvPr/>
        </p:nvSpPr>
        <p:spPr bwMode="auto">
          <a:xfrm>
            <a:off x="140672" y="0"/>
            <a:ext cx="900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s-MX" sz="4000" b="1" dirty="0" smtClean="0">
                <a:solidFill>
                  <a:srgbClr val="521C78"/>
                </a:solidFill>
                <a:latin typeface="Segoe UI Light" panose="020B0502040204020203" pitchFamily="34" charset="0"/>
              </a:rPr>
              <a:t>OMS</a:t>
            </a:r>
            <a:r>
              <a:rPr lang="es-MX" sz="4000" dirty="0" smtClean="0">
                <a:solidFill>
                  <a:srgbClr val="521C78"/>
                </a:solidFill>
                <a:latin typeface="Segoe UI Light" panose="020B0502040204020203" pitchFamily="34" charset="0"/>
              </a:rPr>
              <a:t> DEFINICIÓN</a:t>
            </a:r>
            <a:endParaRPr lang="es-MX" sz="4000" dirty="0">
              <a:solidFill>
                <a:srgbClr val="521C78"/>
              </a:solidFill>
              <a:latin typeface="Segoe UI Light" panose="020B0502040204020203" pitchFamily="34" charset="0"/>
            </a:endParaRPr>
          </a:p>
        </p:txBody>
      </p:sp>
      <p:sp>
        <p:nvSpPr>
          <p:cNvPr id="7" name="2 Marcador de contenido"/>
          <p:cNvSpPr txBox="1">
            <a:spLocks/>
          </p:cNvSpPr>
          <p:nvPr/>
        </p:nvSpPr>
        <p:spPr bwMode="auto">
          <a:xfrm>
            <a:off x="1328753" y="975934"/>
            <a:ext cx="7509569" cy="478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00000"/>
              </a:lnSpc>
              <a:spcBef>
                <a:spcPts val="0"/>
              </a:spcBef>
              <a:buFont typeface="Arial" panose="020B0604020202020204" pitchFamily="34" charset="0"/>
              <a:buChar char="•"/>
            </a:pPr>
            <a:r>
              <a:rPr lang="es-MX" sz="1600" i="1" dirty="0" smtClean="0">
                <a:solidFill>
                  <a:srgbClr val="400080"/>
                </a:solidFill>
                <a:latin typeface="Segoe UI Light" panose="020B0502040204020203" pitchFamily="34" charset="0"/>
              </a:rPr>
              <a:t>La definición se completa con los siguientes principios sobre los cuidados paliativos:</a:t>
            </a:r>
          </a:p>
          <a:p>
            <a:pPr marL="285750" indent="-285750" algn="just">
              <a:lnSpc>
                <a:spcPct val="100000"/>
              </a:lnSpc>
              <a:spcBef>
                <a:spcPts val="0"/>
              </a:spcBef>
              <a:buFont typeface="Arial" panose="020B0604020202020204" pitchFamily="34" charset="0"/>
              <a:buChar char="•"/>
            </a:pPr>
            <a:r>
              <a:rPr lang="es-MX" sz="1600" i="1" dirty="0" smtClean="0">
                <a:solidFill>
                  <a:srgbClr val="400080"/>
                </a:solidFill>
                <a:latin typeface="Segoe UI Light" panose="020B0502040204020203" pitchFamily="34" charset="0"/>
              </a:rPr>
              <a:t>Proporcionan alivio del dolor y otros síntomas.</a:t>
            </a:r>
          </a:p>
          <a:p>
            <a:pPr marL="285750" indent="-285750" algn="just">
              <a:lnSpc>
                <a:spcPct val="100000"/>
              </a:lnSpc>
              <a:spcBef>
                <a:spcPts val="0"/>
              </a:spcBef>
              <a:buFont typeface="Arial" panose="020B0604020202020204" pitchFamily="34" charset="0"/>
              <a:buChar char="•"/>
            </a:pPr>
            <a:r>
              <a:rPr lang="es-MX" sz="1600" i="1" dirty="0" smtClean="0">
                <a:solidFill>
                  <a:srgbClr val="400080"/>
                </a:solidFill>
                <a:latin typeface="Segoe UI Light" panose="020B0502040204020203" pitchFamily="34" charset="0"/>
              </a:rPr>
              <a:t>Afirman la vida y consideran la muerte como un proceso normal.</a:t>
            </a:r>
          </a:p>
          <a:p>
            <a:pPr marL="285750" indent="-285750" algn="just">
              <a:lnSpc>
                <a:spcPct val="100000"/>
              </a:lnSpc>
              <a:spcBef>
                <a:spcPts val="0"/>
              </a:spcBef>
              <a:buFont typeface="Arial" panose="020B0604020202020204" pitchFamily="34" charset="0"/>
              <a:buChar char="•"/>
            </a:pPr>
            <a:r>
              <a:rPr lang="es-MX" sz="1600" i="1" dirty="0" smtClean="0">
                <a:solidFill>
                  <a:srgbClr val="400080"/>
                </a:solidFill>
                <a:latin typeface="Segoe UI Light" panose="020B0502040204020203" pitchFamily="34" charset="0"/>
              </a:rPr>
              <a:t>No intentan ni acelerar ni retrasar la muerte.</a:t>
            </a:r>
          </a:p>
          <a:p>
            <a:pPr marL="285750" indent="-285750" algn="just">
              <a:lnSpc>
                <a:spcPct val="100000"/>
              </a:lnSpc>
              <a:spcBef>
                <a:spcPts val="0"/>
              </a:spcBef>
              <a:buFont typeface="Arial" panose="020B0604020202020204" pitchFamily="34" charset="0"/>
              <a:buChar char="•"/>
            </a:pPr>
            <a:r>
              <a:rPr lang="es-MX" sz="1600" i="1" dirty="0" smtClean="0">
                <a:solidFill>
                  <a:srgbClr val="400080"/>
                </a:solidFill>
                <a:latin typeface="Segoe UI Light" panose="020B0502040204020203" pitchFamily="34" charset="0"/>
              </a:rPr>
              <a:t>Integran los aspectos espirituales y psicológicos del cuidado del paciente.</a:t>
            </a:r>
          </a:p>
          <a:p>
            <a:pPr marL="285750" indent="-285750" algn="just">
              <a:lnSpc>
                <a:spcPct val="100000"/>
              </a:lnSpc>
              <a:spcBef>
                <a:spcPts val="0"/>
              </a:spcBef>
              <a:buFont typeface="Arial" panose="020B0604020202020204" pitchFamily="34" charset="0"/>
              <a:buChar char="•"/>
            </a:pPr>
            <a:r>
              <a:rPr lang="es-MX" sz="1600" i="1" dirty="0" smtClean="0">
                <a:solidFill>
                  <a:srgbClr val="400080"/>
                </a:solidFill>
                <a:latin typeface="Segoe UI Light" panose="020B0502040204020203" pitchFamily="34" charset="0"/>
              </a:rPr>
              <a:t>Ofrecen un sistema de soporte para ayudar a los pacientes a vivir tan activamente como sea posible hasta la muerte.</a:t>
            </a:r>
          </a:p>
          <a:p>
            <a:pPr marL="285750" indent="-285750" algn="just">
              <a:lnSpc>
                <a:spcPct val="100000"/>
              </a:lnSpc>
              <a:spcBef>
                <a:spcPts val="0"/>
              </a:spcBef>
              <a:buFont typeface="Arial" panose="020B0604020202020204" pitchFamily="34" charset="0"/>
              <a:buChar char="•"/>
            </a:pPr>
            <a:r>
              <a:rPr lang="es-MX" sz="1600" i="1" dirty="0" smtClean="0">
                <a:solidFill>
                  <a:srgbClr val="400080"/>
                </a:solidFill>
                <a:latin typeface="Segoe UI Light" panose="020B0502040204020203" pitchFamily="34" charset="0"/>
              </a:rPr>
              <a:t>Ofrecen un sistema de soporte para ayudar a la familia a adaptarse durante la enfermedad del paciente y en el duelo.</a:t>
            </a:r>
          </a:p>
          <a:p>
            <a:pPr marL="285750" indent="-285750" algn="just">
              <a:lnSpc>
                <a:spcPct val="100000"/>
              </a:lnSpc>
              <a:spcBef>
                <a:spcPts val="0"/>
              </a:spcBef>
              <a:buFont typeface="Arial" panose="020B0604020202020204" pitchFamily="34" charset="0"/>
              <a:buChar char="•"/>
            </a:pPr>
            <a:r>
              <a:rPr lang="es-MX" sz="1600" i="1" dirty="0" smtClean="0">
                <a:solidFill>
                  <a:srgbClr val="400080"/>
                </a:solidFill>
                <a:latin typeface="Segoe UI Light" panose="020B0502040204020203" pitchFamily="34" charset="0"/>
              </a:rPr>
              <a:t>Utilizan una aproximación de equipo para responder a las necesidades de los pacientes y sus familias, incluyendo soporte emocional en el duelo, cuando esté indicado.</a:t>
            </a:r>
          </a:p>
          <a:p>
            <a:pPr marL="285750" indent="-285750" algn="just">
              <a:lnSpc>
                <a:spcPct val="100000"/>
              </a:lnSpc>
              <a:spcBef>
                <a:spcPts val="0"/>
              </a:spcBef>
              <a:buFont typeface="Arial" panose="020B0604020202020204" pitchFamily="34" charset="0"/>
              <a:buChar char="•"/>
            </a:pPr>
            <a:r>
              <a:rPr lang="es-MX" sz="1600" i="1" dirty="0" smtClean="0">
                <a:solidFill>
                  <a:srgbClr val="400080"/>
                </a:solidFill>
                <a:latin typeface="Segoe UI Light" panose="020B0502040204020203" pitchFamily="34" charset="0"/>
              </a:rPr>
              <a:t>Mejoran la calidad de vida y pueden también influenciar positivamente en el curso de la enfermedad.</a:t>
            </a:r>
          </a:p>
          <a:p>
            <a:pPr marL="285750" indent="-285750" algn="just">
              <a:lnSpc>
                <a:spcPct val="100000"/>
              </a:lnSpc>
              <a:spcBef>
                <a:spcPts val="0"/>
              </a:spcBef>
              <a:buFont typeface="Arial" panose="020B0604020202020204" pitchFamily="34" charset="0"/>
              <a:buChar char="•"/>
            </a:pPr>
            <a:r>
              <a:rPr lang="es-MX" sz="1600" i="1" dirty="0" smtClean="0">
                <a:solidFill>
                  <a:srgbClr val="400080"/>
                </a:solidFill>
                <a:latin typeface="Segoe UI Light" panose="020B0502040204020203" pitchFamily="34" charset="0"/>
              </a:rPr>
              <a:t>Son aplicables de forma precoz en el curso de la enfermedad, en conjunción con otros tratamientos que pueden prolongar la vida, tales como quimioterapia o radioterapia, e incluyen aquellas  investigaciones necesarias para comprender mejor y manejar situaciones clínicas complejas.</a:t>
            </a:r>
            <a:endParaRPr lang="es-MX" sz="1600" i="1" dirty="0">
              <a:solidFill>
                <a:srgbClr val="400080"/>
              </a:solidFill>
              <a:latin typeface="Segoe UI Light" panose="020B0502040204020203" pitchFamily="34" charset="0"/>
            </a:endParaRPr>
          </a:p>
        </p:txBody>
      </p:sp>
      <p:pic>
        <p:nvPicPr>
          <p:cNvPr id="8" name="Picture 2" descr="http://t3.gstatic.com/images?q=tbn:ANd9GcQdIVBLf8a6J3bF_nYaOn-_qEwBzweRVp-oEt4oZKXZ8Fb_Y8j5">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478" y="3027609"/>
            <a:ext cx="839970" cy="80278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Imagen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379" y="6089050"/>
            <a:ext cx="911216" cy="55682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4305967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CuadroTexto 2"/>
          <p:cNvSpPr txBox="1">
            <a:spLocks noChangeArrowheads="1"/>
          </p:cNvSpPr>
          <p:nvPr/>
        </p:nvSpPr>
        <p:spPr bwMode="auto">
          <a:xfrm>
            <a:off x="140672" y="17584"/>
            <a:ext cx="900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4000" dirty="0" smtClean="0">
                <a:solidFill>
                  <a:srgbClr val="521C78"/>
                </a:solidFill>
                <a:latin typeface="Segoe UI Light" panose="020B0502040204020203" pitchFamily="34" charset="0"/>
              </a:rPr>
              <a:t>Acompañamiento Espiritual</a:t>
            </a:r>
            <a:endParaRPr lang="es-MX" altLang="es-MX" sz="4000" dirty="0">
              <a:solidFill>
                <a:srgbClr val="521C78"/>
              </a:solidFill>
              <a:latin typeface="Segoe UI Light" panose="020B0502040204020203" pitchFamily="34" charset="0"/>
            </a:endParaRPr>
          </a:p>
        </p:txBody>
      </p:sp>
      <p:pic>
        <p:nvPicPr>
          <p:cNvPr id="3" name="Imagen 2"/>
          <p:cNvPicPr>
            <a:picLocks noChangeAspect="1"/>
          </p:cNvPicPr>
          <p:nvPr/>
        </p:nvPicPr>
        <p:blipFill rotWithShape="1">
          <a:blip r:embed="rId3"/>
          <a:srcRect l="13008" t="25499" r="34060" b="11784"/>
          <a:stretch/>
        </p:blipFill>
        <p:spPr>
          <a:xfrm>
            <a:off x="1235241" y="842962"/>
            <a:ext cx="6705600" cy="4965701"/>
          </a:xfrm>
          <a:prstGeom prst="rect">
            <a:avLst/>
          </a:prstGeom>
        </p:spPr>
      </p:pic>
    </p:spTree>
    <p:extLst>
      <p:ext uri="{BB962C8B-B14F-4D97-AF65-F5344CB8AC3E}">
        <p14:creationId xmlns:p14="http://schemas.microsoft.com/office/powerpoint/2010/main" val="386944728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CuadroTexto 2"/>
          <p:cNvSpPr txBox="1">
            <a:spLocks noChangeArrowheads="1"/>
          </p:cNvSpPr>
          <p:nvPr/>
        </p:nvSpPr>
        <p:spPr bwMode="auto">
          <a:xfrm>
            <a:off x="140672" y="17584"/>
            <a:ext cx="900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4000" dirty="0" smtClean="0">
                <a:solidFill>
                  <a:srgbClr val="521C78"/>
                </a:solidFill>
                <a:latin typeface="Segoe UI Light" panose="020B0502040204020203" pitchFamily="34" charset="0"/>
              </a:rPr>
              <a:t>Acompañamiento Espiritual</a:t>
            </a:r>
            <a:endParaRPr lang="es-MX" altLang="es-MX" sz="4000" dirty="0">
              <a:solidFill>
                <a:srgbClr val="521C78"/>
              </a:solidFill>
              <a:latin typeface="Segoe UI Light" panose="020B0502040204020203" pitchFamily="34" charset="0"/>
            </a:endParaRPr>
          </a:p>
        </p:txBody>
      </p:sp>
      <p:sp>
        <p:nvSpPr>
          <p:cNvPr id="5" name="Rectángulo 4"/>
          <p:cNvSpPr/>
          <p:nvPr/>
        </p:nvSpPr>
        <p:spPr>
          <a:xfrm>
            <a:off x="481012" y="968258"/>
            <a:ext cx="8181975" cy="4616648"/>
          </a:xfrm>
          <a:prstGeom prst="rect">
            <a:avLst/>
          </a:prstGeom>
        </p:spPr>
        <p:txBody>
          <a:bodyPr wrap="square">
            <a:spAutoFit/>
          </a:bodyPr>
          <a:lstStyle/>
          <a:p>
            <a:r>
              <a:rPr lang="es-MX" i="1" dirty="0">
                <a:solidFill>
                  <a:srgbClr val="521C78"/>
                </a:solidFill>
                <a:latin typeface="Segoe UI Light" panose="020B0502040204020203" pitchFamily="34" charset="0"/>
              </a:rPr>
              <a:t>Psicoterapia centrada en el Sentido (W. Breibart</a:t>
            </a:r>
            <a:r>
              <a:rPr lang="es-MX" i="1" dirty="0" smtClean="0">
                <a:solidFill>
                  <a:srgbClr val="521C78"/>
                </a:solidFill>
                <a:latin typeface="Segoe UI Light" panose="020B0502040204020203" pitchFamily="34" charset="0"/>
              </a:rPr>
              <a:t>)</a:t>
            </a:r>
          </a:p>
          <a:p>
            <a:endParaRPr lang="es-MX" i="1" dirty="0" smtClean="0">
              <a:solidFill>
                <a:srgbClr val="521C78"/>
              </a:solidFill>
              <a:latin typeface="Segoe UI Light" panose="020B0502040204020203" pitchFamily="34" charset="0"/>
            </a:endParaRPr>
          </a:p>
          <a:p>
            <a:r>
              <a:rPr lang="es-MX" dirty="0">
                <a:solidFill>
                  <a:srgbClr val="521C78"/>
                </a:solidFill>
                <a:latin typeface="Segoe UI Light" panose="020B0502040204020203" pitchFamily="34" charset="0"/>
              </a:rPr>
              <a:t>Los objetivos de la terapia propuesta por W. Breibart se resumen en:</a:t>
            </a:r>
          </a:p>
          <a:p>
            <a:pPr marL="180975" indent="-180975"/>
            <a:r>
              <a:rPr lang="es-MX" sz="1600" dirty="0">
                <a:solidFill>
                  <a:srgbClr val="521C78"/>
                </a:solidFill>
                <a:latin typeface="Segoe UI Light" panose="020B0502040204020203" pitchFamily="34" charset="0"/>
              </a:rPr>
              <a:t>1. Búsqueda de sentido: A pesar de las incertidumbres y limitaciones se puede </a:t>
            </a:r>
            <a:r>
              <a:rPr lang="es-MX" sz="1600" dirty="0" smtClean="0">
                <a:solidFill>
                  <a:srgbClr val="521C78"/>
                </a:solidFill>
                <a:latin typeface="Segoe UI Light" panose="020B0502040204020203" pitchFamily="34" charset="0"/>
              </a:rPr>
              <a:t>favorecer que </a:t>
            </a:r>
            <a:r>
              <a:rPr lang="es-MX" sz="1600" dirty="0">
                <a:solidFill>
                  <a:srgbClr val="521C78"/>
                </a:solidFill>
                <a:latin typeface="Segoe UI Light" panose="020B0502040204020203" pitchFamily="34" charset="0"/>
              </a:rPr>
              <a:t>encuentren sentido a su vida reordenando y/o evaluando antiguos momentos </a:t>
            </a:r>
            <a:r>
              <a:rPr lang="es-MX" sz="1600" dirty="0" smtClean="0">
                <a:solidFill>
                  <a:srgbClr val="521C78"/>
                </a:solidFill>
                <a:latin typeface="Segoe UI Light" panose="020B0502040204020203" pitchFamily="34" charset="0"/>
              </a:rPr>
              <a:t>con sentido</a:t>
            </a:r>
            <a:r>
              <a:rPr lang="es-MX" sz="1600" dirty="0">
                <a:solidFill>
                  <a:srgbClr val="521C78"/>
                </a:solidFill>
                <a:latin typeface="Segoe UI Light" panose="020B0502040204020203" pitchFamily="34" charset="0"/>
              </a:rPr>
              <a:t>, buscando nuevos sentidos a la vida y buscando formas de superar las </a:t>
            </a:r>
            <a:r>
              <a:rPr lang="es-MX" sz="1600" dirty="0" smtClean="0">
                <a:solidFill>
                  <a:srgbClr val="521C78"/>
                </a:solidFill>
                <a:latin typeface="Segoe UI Light" panose="020B0502040204020203" pitchFamily="34" charset="0"/>
              </a:rPr>
              <a:t>limitaciones practicas </a:t>
            </a:r>
            <a:r>
              <a:rPr lang="es-MX" sz="1600" dirty="0">
                <a:solidFill>
                  <a:srgbClr val="521C78"/>
                </a:solidFill>
                <a:latin typeface="Segoe UI Light" panose="020B0502040204020203" pitchFamily="34" charset="0"/>
              </a:rPr>
              <a:t>que surgen.</a:t>
            </a:r>
          </a:p>
          <a:p>
            <a:pPr marL="180975" indent="-180975"/>
            <a:r>
              <a:rPr lang="es-MX" sz="1600" dirty="0">
                <a:solidFill>
                  <a:srgbClr val="521C78"/>
                </a:solidFill>
                <a:latin typeface="Segoe UI Light" panose="020B0502040204020203" pitchFamily="34" charset="0"/>
              </a:rPr>
              <a:t>2. Reengancharse a la vida: En definitiva, trascender. Tomar conciencia de que el mismo </a:t>
            </a:r>
            <a:r>
              <a:rPr lang="es-MX" sz="1600" dirty="0" smtClean="0">
                <a:solidFill>
                  <a:srgbClr val="521C78"/>
                </a:solidFill>
                <a:latin typeface="Segoe UI Light" panose="020B0502040204020203" pitchFamily="34" charset="0"/>
              </a:rPr>
              <a:t>es mucho </a:t>
            </a:r>
            <a:r>
              <a:rPr lang="es-MX" sz="1600" dirty="0">
                <a:solidFill>
                  <a:srgbClr val="521C78"/>
                </a:solidFill>
                <a:latin typeface="Segoe UI Light" panose="020B0502040204020203" pitchFamily="34" charset="0"/>
              </a:rPr>
              <a:t>mas que su sufrimiento.</a:t>
            </a:r>
          </a:p>
          <a:p>
            <a:pPr marL="180975" indent="-180975"/>
            <a:r>
              <a:rPr lang="es-MX" sz="1600" dirty="0">
                <a:solidFill>
                  <a:srgbClr val="521C78"/>
                </a:solidFill>
                <a:latin typeface="Segoe UI Light" panose="020B0502040204020203" pitchFamily="34" charset="0"/>
              </a:rPr>
              <a:t>3. Capacidad para cambiar y para aceptar aquello que no podemos cambiar. Esto </a:t>
            </a:r>
            <a:r>
              <a:rPr lang="es-MX" sz="1600" dirty="0" smtClean="0">
                <a:solidFill>
                  <a:srgbClr val="521C78"/>
                </a:solidFill>
                <a:latin typeface="Segoe UI Light" panose="020B0502040204020203" pitchFamily="34" charset="0"/>
              </a:rPr>
              <a:t>implica un </a:t>
            </a:r>
            <a:r>
              <a:rPr lang="es-MX" sz="1600" dirty="0">
                <a:solidFill>
                  <a:srgbClr val="521C78"/>
                </a:solidFill>
                <a:latin typeface="Segoe UI Light" panose="020B0502040204020203" pitchFamily="34" charset="0"/>
              </a:rPr>
              <a:t>aprendizaje para poder distinguir por un lado aquellas limitaciones que puede </a:t>
            </a:r>
            <a:r>
              <a:rPr lang="es-MX" sz="1600" dirty="0" smtClean="0">
                <a:solidFill>
                  <a:srgbClr val="521C78"/>
                </a:solidFill>
                <a:latin typeface="Segoe UI Light" panose="020B0502040204020203" pitchFamily="34" charset="0"/>
              </a:rPr>
              <a:t>cambiar / </a:t>
            </a:r>
            <a:r>
              <a:rPr lang="es-MX" sz="1600" dirty="0">
                <a:solidFill>
                  <a:srgbClr val="521C78"/>
                </a:solidFill>
                <a:latin typeface="Segoe UI Light" panose="020B0502040204020203" pitchFamily="34" charset="0"/>
              </a:rPr>
              <a:t>superar y por otro aceptar las que no se pueden cambiar.</a:t>
            </a:r>
          </a:p>
          <a:p>
            <a:pPr marL="180975" indent="-180975"/>
            <a:r>
              <a:rPr lang="es-MX" sz="1600" dirty="0">
                <a:solidFill>
                  <a:srgbClr val="521C78"/>
                </a:solidFill>
                <a:latin typeface="Segoe UI Light" panose="020B0502040204020203" pitchFamily="34" charset="0"/>
              </a:rPr>
              <a:t>4. Normalizar e integrar la experiencia de tener cáncer. </a:t>
            </a:r>
            <a:r>
              <a:rPr lang="es-MX" sz="1600" dirty="0" smtClean="0">
                <a:solidFill>
                  <a:srgbClr val="521C78"/>
                </a:solidFill>
                <a:latin typeface="Segoe UI Light" panose="020B0502040204020203" pitchFamily="34" charset="0"/>
              </a:rPr>
              <a:t>Integración </a:t>
            </a:r>
            <a:r>
              <a:rPr lang="es-MX" sz="1600" dirty="0">
                <a:solidFill>
                  <a:srgbClr val="521C78"/>
                </a:solidFill>
                <a:latin typeface="Segoe UI Light" panose="020B0502040204020203" pitchFamily="34" charset="0"/>
              </a:rPr>
              <a:t>que se hace en </a:t>
            </a:r>
            <a:r>
              <a:rPr lang="es-MX" sz="1600" dirty="0" smtClean="0">
                <a:solidFill>
                  <a:srgbClr val="521C78"/>
                </a:solidFill>
                <a:latin typeface="Segoe UI Light" panose="020B0502040204020203" pitchFamily="34" charset="0"/>
              </a:rPr>
              <a:t>su historia </a:t>
            </a:r>
            <a:r>
              <a:rPr lang="es-MX" sz="1600" dirty="0">
                <a:solidFill>
                  <a:srgbClr val="521C78"/>
                </a:solidFill>
                <a:latin typeface="Segoe UI Light" panose="020B0502040204020203" pitchFamily="34" charset="0"/>
              </a:rPr>
              <a:t>de vida, no como algo ajeno. (Conviene destacar que Breibart se mueve en </a:t>
            </a:r>
            <a:r>
              <a:rPr lang="es-MX" sz="1600" dirty="0" smtClean="0">
                <a:solidFill>
                  <a:srgbClr val="521C78"/>
                </a:solidFill>
                <a:latin typeface="Segoe UI Light" panose="020B0502040204020203" pitchFamily="34" charset="0"/>
              </a:rPr>
              <a:t>el ámbito oncológico).</a:t>
            </a:r>
            <a:endParaRPr lang="es-MX" sz="1600" dirty="0">
              <a:solidFill>
                <a:srgbClr val="521C78"/>
              </a:solidFill>
              <a:latin typeface="Segoe UI Light" panose="020B0502040204020203" pitchFamily="34" charset="0"/>
            </a:endParaRPr>
          </a:p>
          <a:p>
            <a:pPr marL="180975" indent="-180975"/>
            <a:r>
              <a:rPr lang="es-MX" sz="1600" dirty="0">
                <a:solidFill>
                  <a:srgbClr val="521C78"/>
                </a:solidFill>
                <a:latin typeface="Segoe UI Light" panose="020B0502040204020203" pitchFamily="34" charset="0"/>
              </a:rPr>
              <a:t>5. Expresión emocional y apoyo mutuo. Ayudar a la </a:t>
            </a:r>
            <a:r>
              <a:rPr lang="es-MX" sz="1600" dirty="0" smtClean="0">
                <a:solidFill>
                  <a:srgbClr val="521C78"/>
                </a:solidFill>
                <a:latin typeface="Segoe UI Light" panose="020B0502040204020203" pitchFamily="34" charset="0"/>
              </a:rPr>
              <a:t>expresión </a:t>
            </a:r>
            <a:r>
              <a:rPr lang="es-MX" sz="1600" dirty="0">
                <a:solidFill>
                  <a:srgbClr val="521C78"/>
                </a:solidFill>
                <a:latin typeface="Segoe UI Light" panose="020B0502040204020203" pitchFamily="34" charset="0"/>
              </a:rPr>
              <a:t>de sentimientos y emociones</a:t>
            </a:r>
            <a:r>
              <a:rPr lang="es-MX" sz="1600" dirty="0" smtClean="0">
                <a:solidFill>
                  <a:srgbClr val="521C78"/>
                </a:solidFill>
                <a:latin typeface="Segoe UI Light" panose="020B0502040204020203" pitchFamily="34" charset="0"/>
              </a:rPr>
              <a:t>. </a:t>
            </a:r>
          </a:p>
          <a:p>
            <a:pPr marL="180975" indent="-180975"/>
            <a:r>
              <a:rPr lang="es-MX" sz="1600" dirty="0" smtClean="0">
                <a:solidFill>
                  <a:srgbClr val="521C78"/>
                </a:solidFill>
                <a:latin typeface="Segoe UI Light" panose="020B0502040204020203" pitchFamily="34" charset="0"/>
              </a:rPr>
              <a:t>6</a:t>
            </a:r>
            <a:r>
              <a:rPr lang="es-MX" sz="1600" dirty="0">
                <a:solidFill>
                  <a:srgbClr val="521C78"/>
                </a:solidFill>
                <a:latin typeface="Segoe UI Light" panose="020B0502040204020203" pitchFamily="34" charset="0"/>
              </a:rPr>
              <a:t>. Y mejorar el funcionamiento psicológico. Facilitando la </a:t>
            </a:r>
            <a:r>
              <a:rPr lang="es-MX" sz="1600" dirty="0" smtClean="0">
                <a:solidFill>
                  <a:srgbClr val="521C78"/>
                </a:solidFill>
                <a:latin typeface="Segoe UI Light" panose="020B0502040204020203" pitchFamily="34" charset="0"/>
              </a:rPr>
              <a:t>adaptación psicológica </a:t>
            </a:r>
            <a:r>
              <a:rPr lang="es-MX" sz="1600" dirty="0">
                <a:solidFill>
                  <a:srgbClr val="521C78"/>
                </a:solidFill>
                <a:latin typeface="Segoe UI Light" panose="020B0502040204020203" pitchFamily="34" charset="0"/>
              </a:rPr>
              <a:t>a </a:t>
            </a:r>
            <a:r>
              <a:rPr lang="es-MX" sz="1600" dirty="0" smtClean="0">
                <a:solidFill>
                  <a:srgbClr val="521C78"/>
                </a:solidFill>
                <a:latin typeface="Segoe UI Light" panose="020B0502040204020203" pitchFamily="34" charset="0"/>
              </a:rPr>
              <a:t>su nueva situación dándole </a:t>
            </a:r>
            <a:r>
              <a:rPr lang="es-MX" sz="1600" dirty="0">
                <a:solidFill>
                  <a:srgbClr val="521C78"/>
                </a:solidFill>
                <a:latin typeface="Segoe UI Light" panose="020B0502040204020203" pitchFamily="34" charset="0"/>
              </a:rPr>
              <a:t>sentido.</a:t>
            </a:r>
          </a:p>
        </p:txBody>
      </p:sp>
    </p:spTree>
    <p:extLst>
      <p:ext uri="{BB962C8B-B14F-4D97-AF65-F5344CB8AC3E}">
        <p14:creationId xmlns:p14="http://schemas.microsoft.com/office/powerpoint/2010/main" val="150081077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CuadroTexto 2"/>
          <p:cNvSpPr txBox="1">
            <a:spLocks noChangeArrowheads="1"/>
          </p:cNvSpPr>
          <p:nvPr/>
        </p:nvSpPr>
        <p:spPr bwMode="auto">
          <a:xfrm>
            <a:off x="140672" y="17584"/>
            <a:ext cx="900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4000" dirty="0" smtClean="0">
                <a:solidFill>
                  <a:srgbClr val="521C78"/>
                </a:solidFill>
                <a:latin typeface="Segoe UI Light" panose="020B0502040204020203" pitchFamily="34" charset="0"/>
              </a:rPr>
              <a:t>Acompañamiento Espiritual</a:t>
            </a:r>
            <a:endParaRPr lang="es-MX" altLang="es-MX" sz="4000" dirty="0">
              <a:solidFill>
                <a:srgbClr val="521C78"/>
              </a:solidFill>
              <a:latin typeface="Segoe UI Light" panose="020B0502040204020203" pitchFamily="34" charset="0"/>
            </a:endParaRPr>
          </a:p>
        </p:txBody>
      </p:sp>
      <p:pic>
        <p:nvPicPr>
          <p:cNvPr id="3" name="Imagen 2"/>
          <p:cNvPicPr>
            <a:picLocks noChangeAspect="1"/>
          </p:cNvPicPr>
          <p:nvPr/>
        </p:nvPicPr>
        <p:blipFill rotWithShape="1">
          <a:blip r:embed="rId3"/>
          <a:srcRect l="13071" t="15578" r="34221" b="11826"/>
          <a:stretch/>
        </p:blipFill>
        <p:spPr>
          <a:xfrm>
            <a:off x="1746913" y="893860"/>
            <a:ext cx="5650174" cy="4863904"/>
          </a:xfrm>
          <a:prstGeom prst="rect">
            <a:avLst/>
          </a:prstGeom>
        </p:spPr>
      </p:pic>
    </p:spTree>
    <p:extLst>
      <p:ext uri="{BB962C8B-B14F-4D97-AF65-F5344CB8AC3E}">
        <p14:creationId xmlns:p14="http://schemas.microsoft.com/office/powerpoint/2010/main" val="409728420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CuadroTexto 2"/>
          <p:cNvSpPr txBox="1">
            <a:spLocks noChangeArrowheads="1"/>
          </p:cNvSpPr>
          <p:nvPr/>
        </p:nvSpPr>
        <p:spPr bwMode="auto">
          <a:xfrm>
            <a:off x="140672" y="17584"/>
            <a:ext cx="900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4000" dirty="0" smtClean="0">
                <a:solidFill>
                  <a:srgbClr val="521C78"/>
                </a:solidFill>
                <a:latin typeface="Segoe UI Light" panose="020B0502040204020203" pitchFamily="34" charset="0"/>
              </a:rPr>
              <a:t>Acompañamiento Espiritual</a:t>
            </a:r>
            <a:endParaRPr lang="es-MX" altLang="es-MX" sz="4000" dirty="0">
              <a:solidFill>
                <a:srgbClr val="521C78"/>
              </a:solidFill>
              <a:latin typeface="Segoe UI Light" panose="020B0502040204020203" pitchFamily="34" charset="0"/>
            </a:endParaRPr>
          </a:p>
        </p:txBody>
      </p:sp>
      <p:sp>
        <p:nvSpPr>
          <p:cNvPr id="5" name="Rectángulo 4"/>
          <p:cNvSpPr/>
          <p:nvPr/>
        </p:nvSpPr>
        <p:spPr>
          <a:xfrm>
            <a:off x="0" y="915970"/>
            <a:ext cx="9140672" cy="4862870"/>
          </a:xfrm>
          <a:prstGeom prst="rect">
            <a:avLst/>
          </a:prstGeom>
        </p:spPr>
        <p:txBody>
          <a:bodyPr wrap="square">
            <a:spAutoFit/>
          </a:bodyPr>
          <a:lstStyle/>
          <a:p>
            <a:r>
              <a:rPr lang="es-MX" sz="1600" i="1" dirty="0">
                <a:solidFill>
                  <a:srgbClr val="521C78"/>
                </a:solidFill>
                <a:latin typeface="Segoe UI Light" panose="020B0502040204020203" pitchFamily="34" charset="0"/>
              </a:rPr>
              <a:t>Análisis del rol de cuidador en Cuidados </a:t>
            </a:r>
            <a:r>
              <a:rPr lang="es-MX" sz="1600" i="1" dirty="0" smtClean="0">
                <a:solidFill>
                  <a:srgbClr val="521C78"/>
                </a:solidFill>
                <a:latin typeface="Segoe UI Light" panose="020B0502040204020203" pitchFamily="34" charset="0"/>
              </a:rPr>
              <a:t>Paliativos (señales de sufrimiento)</a:t>
            </a:r>
          </a:p>
          <a:p>
            <a:pPr marL="685800" lvl="1" indent="-228600">
              <a:buAutoNum type="arabicPeriod"/>
            </a:pPr>
            <a:r>
              <a:rPr lang="es-MX" sz="1400" dirty="0" smtClean="0">
                <a:solidFill>
                  <a:srgbClr val="521C78"/>
                </a:solidFill>
                <a:latin typeface="Segoe UI Light" panose="020B0502040204020203" pitchFamily="34" charset="0"/>
              </a:rPr>
              <a:t>La </a:t>
            </a:r>
            <a:r>
              <a:rPr lang="es-MX" sz="1400" dirty="0">
                <a:solidFill>
                  <a:srgbClr val="521C78"/>
                </a:solidFill>
                <a:latin typeface="Segoe UI Light" panose="020B0502040204020203" pitchFamily="34" charset="0"/>
              </a:rPr>
              <a:t>expresión de preguntas existenciales y por el sentido como una prueba del dolor y </a:t>
            </a:r>
            <a:r>
              <a:rPr lang="es-MX" sz="1400" dirty="0" smtClean="0">
                <a:solidFill>
                  <a:srgbClr val="521C78"/>
                </a:solidFill>
                <a:latin typeface="Segoe UI Light" panose="020B0502040204020203" pitchFamily="34" charset="0"/>
              </a:rPr>
              <a:t>la ansiedad </a:t>
            </a:r>
            <a:r>
              <a:rPr lang="es-MX" sz="1400" dirty="0">
                <a:solidFill>
                  <a:srgbClr val="521C78"/>
                </a:solidFill>
                <a:latin typeface="Segoe UI Light" panose="020B0502040204020203" pitchFamily="34" charset="0"/>
              </a:rPr>
              <a:t>de </a:t>
            </a:r>
            <a:r>
              <a:rPr lang="es-MX" sz="1400" dirty="0" smtClean="0">
                <a:solidFill>
                  <a:srgbClr val="521C78"/>
                </a:solidFill>
                <a:latin typeface="Segoe UI Light" panose="020B0502040204020203" pitchFamily="34" charset="0"/>
              </a:rPr>
              <a:t>separación. </a:t>
            </a:r>
          </a:p>
          <a:p>
            <a:pPr lvl="2"/>
            <a:r>
              <a:rPr lang="es-MX" sz="1400" dirty="0" smtClean="0">
                <a:solidFill>
                  <a:srgbClr val="521C78"/>
                </a:solidFill>
                <a:latin typeface="Segoe UI Light" panose="020B0502040204020203" pitchFamily="34" charset="0"/>
              </a:rPr>
              <a:t>“</a:t>
            </a:r>
            <a:r>
              <a:rPr lang="es-MX" sz="1400" i="1" dirty="0" smtClean="0">
                <a:solidFill>
                  <a:srgbClr val="521C78"/>
                </a:solidFill>
                <a:latin typeface="Segoe UI Light" panose="020B0502040204020203" pitchFamily="34" charset="0"/>
              </a:rPr>
              <a:t>¿</a:t>
            </a:r>
            <a:r>
              <a:rPr lang="es-MX" sz="1400" i="1" dirty="0">
                <a:solidFill>
                  <a:srgbClr val="521C78"/>
                </a:solidFill>
                <a:latin typeface="Segoe UI Light" panose="020B0502040204020203" pitchFamily="34" charset="0"/>
              </a:rPr>
              <a:t>Por qué Dios permite esto?” “¿</a:t>
            </a:r>
            <a:r>
              <a:rPr lang="es-MX" sz="1400" i="1" dirty="0" smtClean="0">
                <a:solidFill>
                  <a:srgbClr val="521C78"/>
                </a:solidFill>
                <a:latin typeface="Segoe UI Light" panose="020B0502040204020203" pitchFamily="34" charset="0"/>
              </a:rPr>
              <a:t>Por qué </a:t>
            </a:r>
            <a:r>
              <a:rPr lang="es-MX" sz="1400" i="1" dirty="0">
                <a:solidFill>
                  <a:srgbClr val="521C78"/>
                </a:solidFill>
                <a:latin typeface="Segoe UI Light" panose="020B0502040204020203" pitchFamily="34" charset="0"/>
              </a:rPr>
              <a:t>ahora, con lo bien que estábamos?”</a:t>
            </a:r>
          </a:p>
          <a:p>
            <a:pPr marL="628650" lvl="1" indent="-171450"/>
            <a:r>
              <a:rPr lang="es-MX" sz="1400" dirty="0">
                <a:solidFill>
                  <a:srgbClr val="521C78"/>
                </a:solidFill>
                <a:latin typeface="Segoe UI Light" panose="020B0502040204020203" pitchFamily="34" charset="0"/>
              </a:rPr>
              <a:t>2. Los </a:t>
            </a:r>
            <a:r>
              <a:rPr lang="es-MX" sz="1400" dirty="0" smtClean="0">
                <a:solidFill>
                  <a:srgbClr val="521C78"/>
                </a:solidFill>
                <a:latin typeface="Segoe UI Light" panose="020B0502040204020203" pitchFamily="34" charset="0"/>
              </a:rPr>
              <a:t>autorreproches </a:t>
            </a:r>
            <a:r>
              <a:rPr lang="es-MX" sz="1400" dirty="0">
                <a:solidFill>
                  <a:srgbClr val="521C78"/>
                </a:solidFill>
                <a:latin typeface="Segoe UI Light" panose="020B0502040204020203" pitchFamily="34" charset="0"/>
              </a:rPr>
              <a:t>y las dudas por su </a:t>
            </a:r>
            <a:r>
              <a:rPr lang="es-MX" sz="1400" dirty="0" smtClean="0">
                <a:solidFill>
                  <a:srgbClr val="521C78"/>
                </a:solidFill>
                <a:latin typeface="Segoe UI Light" panose="020B0502040204020203" pitchFamily="34" charset="0"/>
              </a:rPr>
              <a:t>actuación </a:t>
            </a:r>
            <a:r>
              <a:rPr lang="es-MX" sz="1400" dirty="0">
                <a:solidFill>
                  <a:srgbClr val="521C78"/>
                </a:solidFill>
                <a:latin typeface="Segoe UI Light" panose="020B0502040204020203" pitchFamily="34" charset="0"/>
              </a:rPr>
              <a:t>con el enfermo, que le hacen </a:t>
            </a:r>
            <a:r>
              <a:rPr lang="es-MX" sz="1400" dirty="0" smtClean="0">
                <a:solidFill>
                  <a:srgbClr val="521C78"/>
                </a:solidFill>
                <a:latin typeface="Segoe UI Light" panose="020B0502040204020203" pitchFamily="34" charset="0"/>
              </a:rPr>
              <a:t>sentir impotencia </a:t>
            </a:r>
            <a:r>
              <a:rPr lang="es-MX" sz="1400" dirty="0">
                <a:solidFill>
                  <a:srgbClr val="521C78"/>
                </a:solidFill>
                <a:latin typeface="Segoe UI Light" panose="020B0502040204020203" pitchFamily="34" charset="0"/>
              </a:rPr>
              <a:t>y desesperanza </a:t>
            </a:r>
            <a:endParaRPr lang="es-MX" sz="1400" dirty="0" smtClean="0">
              <a:solidFill>
                <a:srgbClr val="521C78"/>
              </a:solidFill>
              <a:latin typeface="Segoe UI Light" panose="020B0502040204020203" pitchFamily="34" charset="0"/>
            </a:endParaRPr>
          </a:p>
          <a:p>
            <a:pPr marL="1085850" lvl="2" indent="-171450"/>
            <a:r>
              <a:rPr lang="es-MX" sz="1400" i="1" dirty="0" smtClean="0">
                <a:solidFill>
                  <a:srgbClr val="521C78"/>
                </a:solidFill>
                <a:latin typeface="Segoe UI Light" panose="020B0502040204020203" pitchFamily="34" charset="0"/>
              </a:rPr>
              <a:t>“No </a:t>
            </a:r>
            <a:r>
              <a:rPr lang="es-MX" sz="1400" i="1" dirty="0">
                <a:solidFill>
                  <a:srgbClr val="521C78"/>
                </a:solidFill>
                <a:latin typeface="Segoe UI Light" panose="020B0502040204020203" pitchFamily="34" charset="0"/>
              </a:rPr>
              <a:t>sé si </a:t>
            </a:r>
            <a:r>
              <a:rPr lang="es-MX" sz="1400" i="1" dirty="0" smtClean="0">
                <a:solidFill>
                  <a:srgbClr val="521C78"/>
                </a:solidFill>
                <a:latin typeface="Segoe UI Light" panose="020B0502040204020203" pitchFamily="34" charset="0"/>
              </a:rPr>
              <a:t>estoy haciendo </a:t>
            </a:r>
            <a:r>
              <a:rPr lang="es-MX" sz="1400" i="1" dirty="0">
                <a:solidFill>
                  <a:srgbClr val="521C78"/>
                </a:solidFill>
                <a:latin typeface="Segoe UI Light" panose="020B0502040204020203" pitchFamily="34" charset="0"/>
              </a:rPr>
              <a:t>todo lo que debo”, “Debería estar más tiempo con él”, “No sé si debería llevármelo a casa</a:t>
            </a:r>
            <a:r>
              <a:rPr lang="es-MX" sz="1400" i="1" dirty="0" smtClean="0">
                <a:solidFill>
                  <a:srgbClr val="521C78"/>
                </a:solidFill>
                <a:latin typeface="Segoe UI Light" panose="020B0502040204020203" pitchFamily="34" charset="0"/>
              </a:rPr>
              <a:t>”. </a:t>
            </a:r>
            <a:endParaRPr lang="es-MX" sz="1400" i="1" dirty="0">
              <a:solidFill>
                <a:srgbClr val="521C78"/>
              </a:solidFill>
              <a:latin typeface="Segoe UI Light" panose="020B0502040204020203" pitchFamily="34" charset="0"/>
            </a:endParaRPr>
          </a:p>
          <a:p>
            <a:pPr marL="628650" lvl="1" indent="-171450"/>
            <a:r>
              <a:rPr lang="es-MX" sz="1400" dirty="0">
                <a:solidFill>
                  <a:srgbClr val="521C78"/>
                </a:solidFill>
                <a:latin typeface="Segoe UI Light" panose="020B0502040204020203" pitchFamily="34" charset="0"/>
              </a:rPr>
              <a:t>3. Los sentimientos de culpa que le sumen en una </a:t>
            </a:r>
            <a:r>
              <a:rPr lang="es-MX" sz="1400" dirty="0" smtClean="0">
                <a:solidFill>
                  <a:srgbClr val="521C78"/>
                </a:solidFill>
                <a:latin typeface="Segoe UI Light" panose="020B0502040204020203" pitchFamily="34" charset="0"/>
              </a:rPr>
              <a:t>hiperreflexión </a:t>
            </a:r>
            <a:r>
              <a:rPr lang="es-MX" sz="1400" dirty="0">
                <a:solidFill>
                  <a:srgbClr val="521C78"/>
                </a:solidFill>
                <a:latin typeface="Segoe UI Light" panose="020B0502040204020203" pitchFamily="34" charset="0"/>
              </a:rPr>
              <a:t>en busca de las causas </a:t>
            </a:r>
            <a:r>
              <a:rPr lang="es-MX" sz="1400" dirty="0" smtClean="0">
                <a:solidFill>
                  <a:srgbClr val="521C78"/>
                </a:solidFill>
                <a:latin typeface="Segoe UI Light" panose="020B0502040204020203" pitchFamily="34" charset="0"/>
              </a:rPr>
              <a:t>de su </a:t>
            </a:r>
            <a:r>
              <a:rPr lang="es-MX" sz="1400" dirty="0">
                <a:solidFill>
                  <a:srgbClr val="521C78"/>
                </a:solidFill>
                <a:latin typeface="Segoe UI Light" panose="020B0502040204020203" pitchFamily="34" charset="0"/>
              </a:rPr>
              <a:t>sufrimiento con intentos de querer resolver el porque de su desgracia: </a:t>
            </a:r>
            <a:endParaRPr lang="es-MX" sz="1400" dirty="0" smtClean="0">
              <a:solidFill>
                <a:srgbClr val="521C78"/>
              </a:solidFill>
              <a:latin typeface="Segoe UI Light" panose="020B0502040204020203" pitchFamily="34" charset="0"/>
            </a:endParaRPr>
          </a:p>
          <a:p>
            <a:pPr marL="1085850" lvl="2" indent="-171450"/>
            <a:r>
              <a:rPr lang="es-MX" sz="1400" dirty="0" smtClean="0">
                <a:solidFill>
                  <a:srgbClr val="521C78"/>
                </a:solidFill>
                <a:latin typeface="Segoe UI Light" panose="020B0502040204020203" pitchFamily="34" charset="0"/>
              </a:rPr>
              <a:t>“</a:t>
            </a:r>
            <a:r>
              <a:rPr lang="es-MX" sz="1400" i="1" dirty="0">
                <a:solidFill>
                  <a:srgbClr val="521C78"/>
                </a:solidFill>
                <a:latin typeface="Segoe UI Light" panose="020B0502040204020203" pitchFamily="34" charset="0"/>
              </a:rPr>
              <a:t>Tendría </a:t>
            </a:r>
            <a:r>
              <a:rPr lang="es-MX" sz="1400" i="1" dirty="0" smtClean="0">
                <a:solidFill>
                  <a:srgbClr val="521C78"/>
                </a:solidFill>
                <a:latin typeface="Segoe UI Light" panose="020B0502040204020203" pitchFamily="34" charset="0"/>
              </a:rPr>
              <a:t>que haberme </a:t>
            </a:r>
            <a:r>
              <a:rPr lang="es-MX" sz="1400" i="1" dirty="0">
                <a:solidFill>
                  <a:srgbClr val="521C78"/>
                </a:solidFill>
                <a:latin typeface="Segoe UI Light" panose="020B0502040204020203" pitchFamily="34" charset="0"/>
              </a:rPr>
              <a:t>dado cuenta que ese dolor de espalda tanto tiempo podría ser un cáncer”.</a:t>
            </a:r>
          </a:p>
          <a:p>
            <a:pPr marL="628650" lvl="1" indent="-171450"/>
            <a:r>
              <a:rPr lang="es-MX" sz="1400" dirty="0">
                <a:solidFill>
                  <a:srgbClr val="521C78"/>
                </a:solidFill>
                <a:latin typeface="Segoe UI Light" panose="020B0502040204020203" pitchFamily="34" charset="0"/>
              </a:rPr>
              <a:t>4. La dificultad en los familiares para aceptar la irreversibilidad del proceso de </a:t>
            </a:r>
            <a:r>
              <a:rPr lang="es-MX" sz="1400" dirty="0" smtClean="0">
                <a:solidFill>
                  <a:srgbClr val="521C78"/>
                </a:solidFill>
                <a:latin typeface="Segoe UI Light" panose="020B0502040204020203" pitchFamily="34" charset="0"/>
              </a:rPr>
              <a:t>enfermedad y </a:t>
            </a:r>
            <a:r>
              <a:rPr lang="es-MX" sz="1400" dirty="0">
                <a:solidFill>
                  <a:srgbClr val="521C78"/>
                </a:solidFill>
                <a:latin typeface="Segoe UI Light" panose="020B0502040204020203" pitchFamily="34" charset="0"/>
              </a:rPr>
              <a:t>aceptar la </a:t>
            </a:r>
            <a:r>
              <a:rPr lang="es-MX" sz="1400" dirty="0" smtClean="0">
                <a:solidFill>
                  <a:srgbClr val="521C78"/>
                </a:solidFill>
                <a:latin typeface="Segoe UI Light" panose="020B0502040204020203" pitchFamily="34" charset="0"/>
              </a:rPr>
              <a:t>situación</a:t>
            </a:r>
          </a:p>
          <a:p>
            <a:pPr marL="1085850" lvl="2" indent="-171450"/>
            <a:r>
              <a:rPr lang="es-MX" sz="1400" dirty="0" smtClean="0">
                <a:solidFill>
                  <a:srgbClr val="521C78"/>
                </a:solidFill>
                <a:latin typeface="Segoe UI Light" panose="020B0502040204020203" pitchFamily="34" charset="0"/>
              </a:rPr>
              <a:t>“</a:t>
            </a:r>
            <a:r>
              <a:rPr lang="es-MX" sz="1400" i="1" dirty="0">
                <a:solidFill>
                  <a:srgbClr val="521C78"/>
                </a:solidFill>
                <a:latin typeface="Segoe UI Light" panose="020B0502040204020203" pitchFamily="34" charset="0"/>
              </a:rPr>
              <a:t>Creo que si sigue así, haciendo </a:t>
            </a:r>
            <a:r>
              <a:rPr lang="es-MX" sz="1400" i="1" dirty="0" smtClean="0">
                <a:solidFill>
                  <a:srgbClr val="521C78"/>
                </a:solidFill>
                <a:latin typeface="Segoe UI Light" panose="020B0502040204020203" pitchFamily="34" charset="0"/>
              </a:rPr>
              <a:t>la rehabilitación</a:t>
            </a:r>
            <a:r>
              <a:rPr lang="es-MX" sz="1400" i="1" dirty="0">
                <a:solidFill>
                  <a:srgbClr val="521C78"/>
                </a:solidFill>
                <a:latin typeface="Segoe UI Light" panose="020B0502040204020203" pitchFamily="34" charset="0"/>
              </a:rPr>
              <a:t>, puede durar mucho tiempo o, incluso, que la enfermedad se pare”.</a:t>
            </a:r>
          </a:p>
          <a:p>
            <a:pPr marL="628650" lvl="1" indent="-171450"/>
            <a:r>
              <a:rPr lang="es-MX" sz="1400" dirty="0">
                <a:solidFill>
                  <a:srgbClr val="521C78"/>
                </a:solidFill>
                <a:latin typeface="Segoe UI Light" panose="020B0502040204020203" pitchFamily="34" charset="0"/>
              </a:rPr>
              <a:t>5. La representación o significado que el cuidador tiene sobre el sufrimiento del enfermo</a:t>
            </a:r>
            <a:r>
              <a:rPr lang="es-MX" sz="1400" dirty="0" smtClean="0">
                <a:solidFill>
                  <a:srgbClr val="521C78"/>
                </a:solidFill>
                <a:latin typeface="Segoe UI Light" panose="020B0502040204020203" pitchFamily="34" charset="0"/>
              </a:rPr>
              <a:t>, entendiendo </a:t>
            </a:r>
            <a:r>
              <a:rPr lang="es-MX" sz="1400" dirty="0">
                <a:solidFill>
                  <a:srgbClr val="521C78"/>
                </a:solidFill>
                <a:latin typeface="Segoe UI Light" panose="020B0502040204020203" pitchFamily="34" charset="0"/>
              </a:rPr>
              <a:t>que este sufre cuando es consciente de su </a:t>
            </a:r>
            <a:r>
              <a:rPr lang="es-MX" sz="1400" dirty="0" smtClean="0">
                <a:solidFill>
                  <a:srgbClr val="521C78"/>
                </a:solidFill>
                <a:latin typeface="Segoe UI Light" panose="020B0502040204020203" pitchFamily="34" charset="0"/>
              </a:rPr>
              <a:t>situación </a:t>
            </a:r>
            <a:r>
              <a:rPr lang="es-MX" sz="1400" dirty="0">
                <a:solidFill>
                  <a:srgbClr val="521C78"/>
                </a:solidFill>
                <a:latin typeface="Segoe UI Light" panose="020B0502040204020203" pitchFamily="34" charset="0"/>
              </a:rPr>
              <a:t>de gravedad y percibe </a:t>
            </a:r>
            <a:r>
              <a:rPr lang="es-MX" sz="1400" dirty="0" smtClean="0">
                <a:solidFill>
                  <a:srgbClr val="521C78"/>
                </a:solidFill>
                <a:latin typeface="Segoe UI Light" panose="020B0502040204020203" pitchFamily="34" charset="0"/>
              </a:rPr>
              <a:t>su pronta desaparición. </a:t>
            </a:r>
            <a:r>
              <a:rPr lang="es-MX" sz="1400" dirty="0">
                <a:solidFill>
                  <a:srgbClr val="521C78"/>
                </a:solidFill>
                <a:latin typeface="Segoe UI Light" panose="020B0502040204020203" pitchFamily="34" charset="0"/>
              </a:rPr>
              <a:t>Esto lleva al cuidador primario a adoptar un estilo o actitud de </a:t>
            </a:r>
            <a:r>
              <a:rPr lang="es-MX" sz="1400" dirty="0" smtClean="0">
                <a:solidFill>
                  <a:srgbClr val="521C78"/>
                </a:solidFill>
                <a:latin typeface="Segoe UI Light" panose="020B0502040204020203" pitchFamily="34" charset="0"/>
              </a:rPr>
              <a:t>cuidados tendentes </a:t>
            </a:r>
            <a:r>
              <a:rPr lang="es-MX" sz="1400" dirty="0">
                <a:solidFill>
                  <a:srgbClr val="521C78"/>
                </a:solidFill>
                <a:latin typeface="Segoe UI Light" panose="020B0502040204020203" pitchFamily="34" charset="0"/>
              </a:rPr>
              <a:t>a hacer </a:t>
            </a:r>
            <a:r>
              <a:rPr lang="es-MX" sz="1400" dirty="0" smtClean="0">
                <a:solidFill>
                  <a:srgbClr val="521C78"/>
                </a:solidFill>
                <a:latin typeface="Segoe UI Light" panose="020B0502040204020203" pitchFamily="34" charset="0"/>
              </a:rPr>
              <a:t>presión </a:t>
            </a:r>
            <a:r>
              <a:rPr lang="es-MX" sz="1400" dirty="0">
                <a:solidFill>
                  <a:srgbClr val="521C78"/>
                </a:solidFill>
                <a:latin typeface="Segoe UI Light" panose="020B0502040204020203" pitchFamily="34" charset="0"/>
              </a:rPr>
              <a:t>o intentar suprimir el sufrimiento del enfermo. En este tipo </a:t>
            </a:r>
            <a:r>
              <a:rPr lang="es-MX" sz="1400" dirty="0" smtClean="0">
                <a:solidFill>
                  <a:srgbClr val="521C78"/>
                </a:solidFill>
                <a:latin typeface="Segoe UI Light" panose="020B0502040204020203" pitchFamily="34" charset="0"/>
              </a:rPr>
              <a:t>de manifestaciones </a:t>
            </a:r>
            <a:r>
              <a:rPr lang="es-MX" sz="1400" dirty="0">
                <a:solidFill>
                  <a:srgbClr val="521C78"/>
                </a:solidFill>
                <a:latin typeface="Segoe UI Light" panose="020B0502040204020203" pitchFamily="34" charset="0"/>
              </a:rPr>
              <a:t>se encuentran la </a:t>
            </a:r>
            <a:r>
              <a:rPr lang="es-MX" sz="1400" dirty="0" smtClean="0">
                <a:solidFill>
                  <a:srgbClr val="521C78"/>
                </a:solidFill>
                <a:latin typeface="Segoe UI Light" panose="020B0502040204020203" pitchFamily="34" charset="0"/>
              </a:rPr>
              <a:t>sobreprotección </a:t>
            </a:r>
            <a:r>
              <a:rPr lang="es-MX" sz="1400" dirty="0">
                <a:solidFill>
                  <a:srgbClr val="521C78"/>
                </a:solidFill>
                <a:latin typeface="Segoe UI Light" panose="020B0502040204020203" pitchFamily="34" charset="0"/>
              </a:rPr>
              <a:t>del enfermo y el pacto de silencio</a:t>
            </a:r>
            <a:r>
              <a:rPr lang="es-MX" sz="1400" dirty="0" smtClean="0">
                <a:solidFill>
                  <a:srgbClr val="521C78"/>
                </a:solidFill>
                <a:latin typeface="Segoe UI Light" panose="020B0502040204020203" pitchFamily="34" charset="0"/>
              </a:rPr>
              <a:t>. </a:t>
            </a:r>
            <a:endParaRPr lang="es-MX" sz="1400" dirty="0">
              <a:solidFill>
                <a:srgbClr val="521C78"/>
              </a:solidFill>
              <a:latin typeface="Segoe UI Light" panose="020B0502040204020203" pitchFamily="34" charset="0"/>
            </a:endParaRPr>
          </a:p>
          <a:p>
            <a:pPr marL="628650" lvl="1" indent="-171450"/>
            <a:r>
              <a:rPr lang="es-MX" sz="1400" dirty="0">
                <a:solidFill>
                  <a:srgbClr val="521C78"/>
                </a:solidFill>
                <a:latin typeface="Segoe UI Light" panose="020B0502040204020203" pitchFamily="34" charset="0"/>
              </a:rPr>
              <a:t>6. La dificultad para asimilar la futura pérdida e impedir la </a:t>
            </a:r>
            <a:r>
              <a:rPr lang="es-MX" sz="1400" dirty="0" smtClean="0">
                <a:solidFill>
                  <a:srgbClr val="521C78"/>
                </a:solidFill>
                <a:latin typeface="Segoe UI Light" panose="020B0502040204020203" pitchFamily="34" charset="0"/>
              </a:rPr>
              <a:t>manifestación </a:t>
            </a:r>
            <a:r>
              <a:rPr lang="es-MX" sz="1400" dirty="0">
                <a:solidFill>
                  <a:srgbClr val="521C78"/>
                </a:solidFill>
                <a:latin typeface="Segoe UI Light" panose="020B0502040204020203" pitchFamily="34" charset="0"/>
              </a:rPr>
              <a:t>de los </a:t>
            </a:r>
            <a:r>
              <a:rPr lang="es-MX" sz="1400" dirty="0" smtClean="0">
                <a:solidFill>
                  <a:srgbClr val="521C78"/>
                </a:solidFill>
                <a:latin typeface="Segoe UI Light" panose="020B0502040204020203" pitchFamily="34" charset="0"/>
              </a:rPr>
              <a:t>sanos sentimientos </a:t>
            </a:r>
            <a:r>
              <a:rPr lang="es-MX" sz="1400" dirty="0">
                <a:solidFill>
                  <a:srgbClr val="521C78"/>
                </a:solidFill>
                <a:latin typeface="Segoe UI Light" panose="020B0502040204020203" pitchFamily="34" charset="0"/>
              </a:rPr>
              <a:t>de duelo y los miedos respecto a lo que </a:t>
            </a:r>
            <a:r>
              <a:rPr lang="es-MX" sz="1400" dirty="0" smtClean="0">
                <a:solidFill>
                  <a:srgbClr val="521C78"/>
                </a:solidFill>
                <a:latin typeface="Segoe UI Light" panose="020B0502040204020203" pitchFamily="34" charset="0"/>
              </a:rPr>
              <a:t>están viviendo</a:t>
            </a:r>
            <a:endParaRPr lang="es-MX" sz="1400" dirty="0">
              <a:solidFill>
                <a:srgbClr val="521C78"/>
              </a:solidFill>
              <a:latin typeface="Segoe UI Light" panose="020B0502040204020203" pitchFamily="34" charset="0"/>
            </a:endParaRPr>
          </a:p>
          <a:p>
            <a:pPr marL="1085850" lvl="2" indent="-171450"/>
            <a:r>
              <a:rPr lang="es-MX" sz="1400" dirty="0" smtClean="0">
                <a:solidFill>
                  <a:srgbClr val="521C78"/>
                </a:solidFill>
                <a:latin typeface="Segoe UI Light" panose="020B0502040204020203" pitchFamily="34" charset="0"/>
              </a:rPr>
              <a:t>“S</a:t>
            </a:r>
            <a:r>
              <a:rPr lang="es-MX" sz="1400" i="1" dirty="0" smtClean="0">
                <a:solidFill>
                  <a:srgbClr val="521C78"/>
                </a:solidFill>
                <a:latin typeface="Segoe UI Light" panose="020B0502040204020203" pitchFamily="34" charset="0"/>
              </a:rPr>
              <a:t>olo </a:t>
            </a:r>
            <a:r>
              <a:rPr lang="es-MX" sz="1400" i="1" dirty="0">
                <a:solidFill>
                  <a:srgbClr val="521C78"/>
                </a:solidFill>
                <a:latin typeface="Segoe UI Light" panose="020B0502040204020203" pitchFamily="34" charset="0"/>
              </a:rPr>
              <a:t>quiero estar a </a:t>
            </a:r>
            <a:r>
              <a:rPr lang="es-MX" sz="1400" i="1" dirty="0" smtClean="0">
                <a:solidFill>
                  <a:srgbClr val="521C78"/>
                </a:solidFill>
                <a:latin typeface="Segoe UI Light" panose="020B0502040204020203" pitchFamily="34" charset="0"/>
              </a:rPr>
              <a:t>su lado</a:t>
            </a:r>
            <a:r>
              <a:rPr lang="es-MX" sz="1400" i="1" dirty="0">
                <a:solidFill>
                  <a:srgbClr val="521C78"/>
                </a:solidFill>
                <a:latin typeface="Segoe UI Light" panose="020B0502040204020203" pitchFamily="34" charset="0"/>
              </a:rPr>
              <a:t>, porque después…después ya no habrá nada</a:t>
            </a:r>
            <a:r>
              <a:rPr lang="es-MX" sz="1400" dirty="0">
                <a:solidFill>
                  <a:srgbClr val="521C78"/>
                </a:solidFill>
                <a:latin typeface="Segoe UI Light" panose="020B0502040204020203" pitchFamily="34" charset="0"/>
              </a:rPr>
              <a:t>”.</a:t>
            </a:r>
          </a:p>
        </p:txBody>
      </p:sp>
    </p:spTree>
    <p:extLst>
      <p:ext uri="{BB962C8B-B14F-4D97-AF65-F5344CB8AC3E}">
        <p14:creationId xmlns:p14="http://schemas.microsoft.com/office/powerpoint/2010/main" val="345248566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CuadroTexto 2"/>
          <p:cNvSpPr txBox="1">
            <a:spLocks noChangeArrowheads="1"/>
          </p:cNvSpPr>
          <p:nvPr/>
        </p:nvSpPr>
        <p:spPr bwMode="auto">
          <a:xfrm>
            <a:off x="140672" y="17584"/>
            <a:ext cx="900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4000" dirty="0" smtClean="0">
                <a:solidFill>
                  <a:srgbClr val="521C78"/>
                </a:solidFill>
                <a:latin typeface="Segoe UI Light" panose="020B0502040204020203" pitchFamily="34" charset="0"/>
              </a:rPr>
              <a:t>Acompañamiento Espiritual</a:t>
            </a:r>
            <a:endParaRPr lang="es-MX" altLang="es-MX" sz="4000" dirty="0">
              <a:solidFill>
                <a:srgbClr val="521C78"/>
              </a:solidFill>
              <a:latin typeface="Segoe UI Light" panose="020B0502040204020203" pitchFamily="34" charset="0"/>
            </a:endParaRPr>
          </a:p>
        </p:txBody>
      </p:sp>
      <p:pic>
        <p:nvPicPr>
          <p:cNvPr id="3" name="Imagen 2"/>
          <p:cNvPicPr>
            <a:picLocks noChangeAspect="1"/>
          </p:cNvPicPr>
          <p:nvPr/>
        </p:nvPicPr>
        <p:blipFill rotWithShape="1">
          <a:blip r:embed="rId3"/>
          <a:srcRect l="10341" t="36047" r="35160" b="18103"/>
          <a:stretch/>
        </p:blipFill>
        <p:spPr>
          <a:xfrm>
            <a:off x="140672" y="1038350"/>
            <a:ext cx="8720919" cy="4585649"/>
          </a:xfrm>
          <a:prstGeom prst="rect">
            <a:avLst/>
          </a:prstGeom>
        </p:spPr>
      </p:pic>
    </p:spTree>
    <p:extLst>
      <p:ext uri="{BB962C8B-B14F-4D97-AF65-F5344CB8AC3E}">
        <p14:creationId xmlns:p14="http://schemas.microsoft.com/office/powerpoint/2010/main" val="309360670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Título 3"/>
          <p:cNvSpPr txBox="1">
            <a:spLocks/>
          </p:cNvSpPr>
          <p:nvPr/>
        </p:nvSpPr>
        <p:spPr bwMode="auto">
          <a:xfrm>
            <a:off x="854247" y="3056968"/>
            <a:ext cx="7449401"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s-MX" sz="4000" b="1" dirty="0" smtClean="0">
                <a:solidFill>
                  <a:schemeClr val="bg1"/>
                </a:solidFill>
                <a:latin typeface="Segoe UI Light" panose="020B0502040204020203" pitchFamily="34" charset="0"/>
              </a:rPr>
              <a:t>BENEFICIOS</a:t>
            </a:r>
          </a:p>
          <a:p>
            <a:r>
              <a:rPr lang="es-MX" sz="4000" b="1" dirty="0" smtClean="0">
                <a:solidFill>
                  <a:schemeClr val="bg1"/>
                </a:solidFill>
                <a:latin typeface="Segoe UI Light" panose="020B0502040204020203" pitchFamily="34" charset="0"/>
              </a:rPr>
              <a:t>CUIDADOS PALIATIVOS</a:t>
            </a:r>
            <a:endParaRPr lang="es-MX" sz="4000" dirty="0">
              <a:solidFill>
                <a:schemeClr val="bg1"/>
              </a:solidFill>
              <a:latin typeface="Segoe UI Light" panose="020B0502040204020203" pitchFamily="34" charset="0"/>
            </a:endParaRPr>
          </a:p>
        </p:txBody>
      </p:sp>
      <p:pic>
        <p:nvPicPr>
          <p:cNvPr id="4" name="Imagen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6877" y="1649796"/>
            <a:ext cx="1090244" cy="666224"/>
          </a:xfrm>
          <a:prstGeom prst="roundRect">
            <a:avLst>
              <a:gd name="adj" fmla="val 8594"/>
            </a:avLst>
          </a:prstGeom>
          <a:solidFill>
            <a:srgbClr val="FFFFFF">
              <a:shade val="85000"/>
            </a:srgbClr>
          </a:solidFill>
          <a:ln>
            <a:noFill/>
          </a:ln>
          <a:effectLst>
            <a:reflection blurRad="6350" stA="50000" endA="300" endPos="26000" dist="50800" dir="5400000" sy="-100000" algn="bl" rotWithShape="0"/>
          </a:effectLst>
        </p:spPr>
      </p:pic>
    </p:spTree>
    <p:extLst>
      <p:ext uri="{BB962C8B-B14F-4D97-AF65-F5344CB8AC3E}">
        <p14:creationId xmlns:p14="http://schemas.microsoft.com/office/powerpoint/2010/main" val="226061604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2 Marcador de contenido"/>
          <p:cNvSpPr txBox="1">
            <a:spLocks/>
          </p:cNvSpPr>
          <p:nvPr/>
        </p:nvSpPr>
        <p:spPr bwMode="auto">
          <a:xfrm>
            <a:off x="1382713" y="827088"/>
            <a:ext cx="6378575"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defRPr/>
            </a:pPr>
            <a:r>
              <a:rPr lang="es-MX" sz="2000" dirty="0" smtClean="0">
                <a:solidFill>
                  <a:srgbClr val="400080"/>
                </a:solidFill>
                <a:latin typeface="Segoe UI Light" panose="020B0502040204020203" pitchFamily="34" charset="0"/>
              </a:rPr>
              <a:t>Pacientes</a:t>
            </a:r>
            <a:endParaRPr lang="es-MX" sz="1800" dirty="0" smtClean="0">
              <a:solidFill>
                <a:srgbClr val="400080"/>
              </a:solidFill>
              <a:latin typeface="Segoe UI Light" panose="020B0502040204020203" pitchFamily="34" charset="0"/>
            </a:endParaRPr>
          </a:p>
          <a:p>
            <a:pPr marL="355600" indent="-161925" algn="just">
              <a:spcBef>
                <a:spcPts val="0"/>
              </a:spcBef>
              <a:defRPr/>
            </a:pPr>
            <a:r>
              <a:rPr lang="es-MX" sz="1600" i="1" dirty="0" smtClean="0">
                <a:solidFill>
                  <a:srgbClr val="400080"/>
                </a:solidFill>
                <a:latin typeface="Segoe UI Light" panose="020B0502040204020203" pitchFamily="34" charset="0"/>
              </a:rPr>
              <a:t>Mejorar la calidad de vida </a:t>
            </a:r>
            <a:r>
              <a:rPr lang="es-MX" sz="1100" i="1" dirty="0" smtClean="0">
                <a:solidFill>
                  <a:srgbClr val="400080"/>
                </a:solidFill>
                <a:latin typeface="Segoe UI Light" panose="020B0502040204020203" pitchFamily="34" charset="0"/>
              </a:rPr>
              <a:t>(ayudar a bien vivir y a bien morir)</a:t>
            </a:r>
          </a:p>
          <a:p>
            <a:pPr marL="355600" indent="-161925" algn="just">
              <a:spcBef>
                <a:spcPts val="0"/>
              </a:spcBef>
              <a:defRPr/>
            </a:pPr>
            <a:r>
              <a:rPr lang="es-MX" sz="1600" i="1" dirty="0" smtClean="0">
                <a:solidFill>
                  <a:srgbClr val="400080"/>
                </a:solidFill>
                <a:latin typeface="Segoe UI Light" panose="020B0502040204020203" pitchFamily="34" charset="0"/>
              </a:rPr>
              <a:t>Tener control en la toma de decisiones y sentirse útil</a:t>
            </a:r>
          </a:p>
          <a:p>
            <a:pPr marL="355600" indent="-161925" algn="just">
              <a:spcBef>
                <a:spcPts val="0"/>
              </a:spcBef>
              <a:defRPr/>
            </a:pPr>
            <a:r>
              <a:rPr lang="es-MX" sz="1600" i="1" dirty="0" smtClean="0">
                <a:solidFill>
                  <a:srgbClr val="400080"/>
                </a:solidFill>
                <a:latin typeface="Segoe UI Light" panose="020B0502040204020203" pitchFamily="34" charset="0"/>
              </a:rPr>
              <a:t>Estrechar lazos de unión con la familia</a:t>
            </a:r>
          </a:p>
          <a:p>
            <a:pPr marL="355600" indent="-161925" algn="just">
              <a:spcBef>
                <a:spcPts val="0"/>
              </a:spcBef>
              <a:defRPr/>
            </a:pPr>
            <a:r>
              <a:rPr lang="es-MX" sz="1600" i="1" dirty="0" smtClean="0">
                <a:solidFill>
                  <a:srgbClr val="400080"/>
                </a:solidFill>
                <a:latin typeface="Segoe UI Light" panose="020B0502040204020203" pitchFamily="34" charset="0"/>
              </a:rPr>
              <a:t>Evitar tratamientos desproporcionados que prolonguen la vida </a:t>
            </a:r>
          </a:p>
          <a:p>
            <a:pPr marL="3175" algn="just">
              <a:spcBef>
                <a:spcPts val="0"/>
              </a:spcBef>
              <a:defRPr/>
            </a:pPr>
            <a:endParaRPr lang="es-MX" sz="2000" dirty="0" smtClean="0">
              <a:solidFill>
                <a:srgbClr val="400080"/>
              </a:solidFill>
              <a:latin typeface="Segoe UI Light" panose="020B0502040204020203" pitchFamily="34" charset="0"/>
            </a:endParaRPr>
          </a:p>
          <a:p>
            <a:pPr marL="3175" algn="just">
              <a:spcBef>
                <a:spcPts val="0"/>
              </a:spcBef>
              <a:defRPr/>
            </a:pPr>
            <a:r>
              <a:rPr lang="es-MX" sz="2000" dirty="0" smtClean="0">
                <a:solidFill>
                  <a:srgbClr val="400080"/>
                </a:solidFill>
                <a:latin typeface="Segoe UI Light" panose="020B0502040204020203" pitchFamily="34" charset="0"/>
              </a:rPr>
              <a:t>Hospital</a:t>
            </a:r>
          </a:p>
          <a:p>
            <a:pPr marL="355600" indent="-177800" algn="just">
              <a:spcBef>
                <a:spcPts val="0"/>
              </a:spcBef>
              <a:defRPr/>
            </a:pPr>
            <a:r>
              <a:rPr lang="es-MX" sz="1600" i="1" dirty="0" smtClean="0">
                <a:solidFill>
                  <a:srgbClr val="400080"/>
                </a:solidFill>
                <a:latin typeface="Segoe UI Light" panose="020B0502040204020203" pitchFamily="34" charset="0"/>
              </a:rPr>
              <a:t>Reducción de costos</a:t>
            </a:r>
          </a:p>
          <a:p>
            <a:pPr marL="355600" indent="-177800" algn="just">
              <a:spcBef>
                <a:spcPts val="0"/>
              </a:spcBef>
              <a:defRPr/>
            </a:pPr>
            <a:r>
              <a:rPr lang="es-MX" sz="1600" i="1" dirty="0" smtClean="0">
                <a:solidFill>
                  <a:srgbClr val="400080"/>
                </a:solidFill>
                <a:latin typeface="Segoe UI Light" panose="020B0502040204020203" pitchFamily="34" charset="0"/>
              </a:rPr>
              <a:t>Eficientar el uso del hospital</a:t>
            </a:r>
          </a:p>
          <a:p>
            <a:pPr marL="355600" indent="-177800" algn="just">
              <a:spcBef>
                <a:spcPts val="0"/>
              </a:spcBef>
              <a:defRPr/>
            </a:pPr>
            <a:r>
              <a:rPr lang="es-MX" sz="1600" i="1" dirty="0" smtClean="0">
                <a:solidFill>
                  <a:srgbClr val="400080"/>
                </a:solidFill>
                <a:latin typeface="Segoe UI Light" panose="020B0502040204020203" pitchFamily="34" charset="0"/>
              </a:rPr>
              <a:t>Ampliar gama de servicios y atención domiciliaria</a:t>
            </a:r>
          </a:p>
          <a:p>
            <a:pPr marL="3175" algn="just">
              <a:spcBef>
                <a:spcPts val="0"/>
              </a:spcBef>
              <a:defRPr/>
            </a:pPr>
            <a:endParaRPr lang="es-MX" sz="2000" i="1" dirty="0" smtClean="0">
              <a:solidFill>
                <a:srgbClr val="400080"/>
              </a:solidFill>
              <a:latin typeface="Segoe UI Light" panose="020B0502040204020203" pitchFamily="34" charset="0"/>
            </a:endParaRPr>
          </a:p>
          <a:p>
            <a:pPr marL="3175" algn="just">
              <a:spcBef>
                <a:spcPts val="0"/>
              </a:spcBef>
              <a:defRPr/>
            </a:pPr>
            <a:r>
              <a:rPr lang="es-MX" sz="2000" i="1" dirty="0" smtClean="0">
                <a:solidFill>
                  <a:srgbClr val="400080"/>
                </a:solidFill>
                <a:latin typeface="Segoe UI Light" panose="020B0502040204020203" pitchFamily="34" charset="0"/>
              </a:rPr>
              <a:t>Aseguradoras</a:t>
            </a:r>
            <a:endParaRPr lang="es-MX" sz="1800" i="1" dirty="0" smtClean="0">
              <a:solidFill>
                <a:srgbClr val="400080"/>
              </a:solidFill>
              <a:latin typeface="Segoe UI Light" panose="020B0502040204020203" pitchFamily="34" charset="0"/>
            </a:endParaRPr>
          </a:p>
          <a:p>
            <a:pPr marL="355600" indent="-177800" algn="just">
              <a:spcBef>
                <a:spcPts val="0"/>
              </a:spcBef>
              <a:defRPr/>
            </a:pPr>
            <a:r>
              <a:rPr lang="es-MX" sz="1600" i="1" dirty="0" smtClean="0">
                <a:solidFill>
                  <a:srgbClr val="400080"/>
                </a:solidFill>
                <a:latin typeface="Segoe UI Light" panose="020B0502040204020203" pitchFamily="34" charset="0"/>
              </a:rPr>
              <a:t>Opción de programas de soporte (paralelos a tratamientos curativos) y de cuidado paliativo  (al final de la vida y en vez de curativos).</a:t>
            </a:r>
          </a:p>
          <a:p>
            <a:pPr marL="355600" indent="-177800" algn="just">
              <a:spcBef>
                <a:spcPts val="0"/>
              </a:spcBef>
              <a:defRPr/>
            </a:pPr>
            <a:r>
              <a:rPr lang="es-MX" sz="1600" i="1" dirty="0" smtClean="0">
                <a:solidFill>
                  <a:srgbClr val="400080"/>
                </a:solidFill>
                <a:latin typeface="Segoe UI Light" panose="020B0502040204020203" pitchFamily="34" charset="0"/>
              </a:rPr>
              <a:t>Ahorros en costos totales de atención (10%) al eliminar gastos inútiles. Ej.- eliminar el encarnizamiento terapéutico en la fase terminal (quitar tratamientos curativos y exámenes innecesarios)</a:t>
            </a:r>
          </a:p>
        </p:txBody>
      </p:sp>
      <p:sp>
        <p:nvSpPr>
          <p:cNvPr id="5" name="CuadroTexto 2"/>
          <p:cNvSpPr txBox="1">
            <a:spLocks noChangeArrowheads="1"/>
          </p:cNvSpPr>
          <p:nvPr/>
        </p:nvSpPr>
        <p:spPr bwMode="auto">
          <a:xfrm>
            <a:off x="140672" y="17584"/>
            <a:ext cx="900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MX" altLang="es-MX" sz="4000" b="1" dirty="0" smtClean="0">
                <a:solidFill>
                  <a:srgbClr val="521C78"/>
                </a:solidFill>
                <a:latin typeface="Segoe UI Light" panose="020B0502040204020203" pitchFamily="34" charset="0"/>
              </a:rPr>
              <a:t>Beneficios de los Cuidados Paliativos</a:t>
            </a:r>
            <a:endParaRPr lang="es-MX" altLang="es-MX" sz="4000" b="1" dirty="0">
              <a:solidFill>
                <a:srgbClr val="521C78"/>
              </a:solidFill>
              <a:latin typeface="Segoe UI Light" panose="020B0502040204020203" pitchFamily="34" charset="0"/>
            </a:endParaRPr>
          </a:p>
        </p:txBody>
      </p:sp>
      <p:pic>
        <p:nvPicPr>
          <p:cNvPr id="6" name="Imagen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379" y="6089050"/>
            <a:ext cx="911216" cy="55682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32690075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051" name="Imagen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6777" y="3694116"/>
            <a:ext cx="2690446" cy="129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2169" y="1960687"/>
            <a:ext cx="2359662" cy="1441938"/>
          </a:xfrm>
          <a:prstGeom prst="roundRect">
            <a:avLst>
              <a:gd name="adj" fmla="val 8594"/>
            </a:avLst>
          </a:prstGeom>
          <a:solidFill>
            <a:srgbClr val="FFFFFF">
              <a:shade val="85000"/>
            </a:srgbClr>
          </a:solidFill>
          <a:ln>
            <a:noFill/>
          </a:ln>
          <a:effectLst>
            <a:reflection blurRad="6350" stA="50000" endA="300" endPos="26000" dist="50800" dir="5400000" sy="-100000" algn="bl" rotWithShape="0"/>
          </a:effectLst>
        </p:spPr>
      </p:pic>
    </p:spTree>
    <p:extLst>
      <p:ext uri="{BB962C8B-B14F-4D97-AF65-F5344CB8AC3E}">
        <p14:creationId xmlns:p14="http://schemas.microsoft.com/office/powerpoint/2010/main" val="136285311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6" name="Título 3"/>
          <p:cNvSpPr txBox="1">
            <a:spLocks/>
          </p:cNvSpPr>
          <p:nvPr/>
        </p:nvSpPr>
        <p:spPr bwMode="auto">
          <a:xfrm>
            <a:off x="140672" y="0"/>
            <a:ext cx="900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s-MX" sz="4000" b="1" dirty="0" smtClean="0">
                <a:solidFill>
                  <a:srgbClr val="521C78"/>
                </a:solidFill>
                <a:latin typeface="Segoe UI Light" panose="020B0502040204020203" pitchFamily="34" charset="0"/>
              </a:rPr>
              <a:t>OMS</a:t>
            </a:r>
            <a:r>
              <a:rPr lang="es-MX" sz="4000" dirty="0" smtClean="0">
                <a:solidFill>
                  <a:srgbClr val="521C78"/>
                </a:solidFill>
                <a:latin typeface="Segoe UI Light" panose="020B0502040204020203" pitchFamily="34" charset="0"/>
              </a:rPr>
              <a:t> DEFINICIÓN</a:t>
            </a:r>
            <a:endParaRPr lang="es-MX" sz="4000" dirty="0">
              <a:solidFill>
                <a:srgbClr val="521C78"/>
              </a:solidFill>
              <a:latin typeface="Segoe UI Light" panose="020B0502040204020203" pitchFamily="34" charset="0"/>
            </a:endParaRPr>
          </a:p>
        </p:txBody>
      </p:sp>
      <p:pic>
        <p:nvPicPr>
          <p:cNvPr id="3" name="Imagen 2"/>
          <p:cNvPicPr>
            <a:picLocks noChangeAspect="1"/>
          </p:cNvPicPr>
          <p:nvPr/>
        </p:nvPicPr>
        <p:blipFill>
          <a:blip r:embed="rId3"/>
          <a:stretch>
            <a:fillRect/>
          </a:stretch>
        </p:blipFill>
        <p:spPr>
          <a:xfrm>
            <a:off x="1230922" y="868614"/>
            <a:ext cx="6682156" cy="4962516"/>
          </a:xfrm>
          <a:prstGeom prst="rect">
            <a:avLst/>
          </a:prstGeom>
        </p:spPr>
      </p:pic>
      <p:pic>
        <p:nvPicPr>
          <p:cNvPr id="7" name="Imagen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379" y="6089050"/>
            <a:ext cx="911216" cy="55682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84483130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Título 3"/>
          <p:cNvSpPr txBox="1">
            <a:spLocks/>
          </p:cNvSpPr>
          <p:nvPr/>
        </p:nvSpPr>
        <p:spPr bwMode="auto">
          <a:xfrm>
            <a:off x="1947262" y="3069000"/>
            <a:ext cx="5249475"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s-MX" sz="4000" b="1" dirty="0" smtClean="0">
                <a:solidFill>
                  <a:schemeClr val="bg1"/>
                </a:solidFill>
                <a:latin typeface="Segoe UI Light" panose="020B0502040204020203" pitchFamily="34" charset="0"/>
              </a:rPr>
              <a:t>INFORMACIÓN</a:t>
            </a:r>
            <a:endParaRPr lang="es-MX" sz="4000" dirty="0">
              <a:solidFill>
                <a:schemeClr val="bg1"/>
              </a:solidFill>
              <a:latin typeface="Segoe UI Light" panose="020B0502040204020203" pitchFamily="34" charset="0"/>
            </a:endParaRPr>
          </a:p>
        </p:txBody>
      </p:sp>
      <p:pic>
        <p:nvPicPr>
          <p:cNvPr id="6" name="Imagen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6877" y="1649796"/>
            <a:ext cx="1090244" cy="666224"/>
          </a:xfrm>
          <a:prstGeom prst="roundRect">
            <a:avLst>
              <a:gd name="adj" fmla="val 8594"/>
            </a:avLst>
          </a:prstGeom>
          <a:solidFill>
            <a:srgbClr val="FFFFFF">
              <a:shade val="85000"/>
            </a:srgbClr>
          </a:solidFill>
          <a:ln>
            <a:noFill/>
          </a:ln>
          <a:effectLst>
            <a:reflection blurRad="6350" stA="50000" endA="300" endPos="26000" dist="50800" dir="5400000" sy="-100000" algn="bl" rotWithShape="0"/>
          </a:effectLst>
        </p:spPr>
      </p:pic>
    </p:spTree>
    <p:extLst>
      <p:ext uri="{BB962C8B-B14F-4D97-AF65-F5344CB8AC3E}">
        <p14:creationId xmlns:p14="http://schemas.microsoft.com/office/powerpoint/2010/main" val="340289634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7" name="Título 1"/>
          <p:cNvSpPr txBox="1">
            <a:spLocks/>
          </p:cNvSpPr>
          <p:nvPr/>
        </p:nvSpPr>
        <p:spPr bwMode="auto">
          <a:xfrm>
            <a:off x="140672" y="70336"/>
            <a:ext cx="90000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s-MX" altLang="es-MX" sz="4000" dirty="0" smtClean="0">
                <a:solidFill>
                  <a:srgbClr val="521C78"/>
                </a:solidFill>
                <a:latin typeface="Segoe UI Light" panose="020B0502040204020203" pitchFamily="34" charset="0"/>
              </a:rPr>
              <a:t>Cuidados Paliativos - </a:t>
            </a:r>
            <a:r>
              <a:rPr lang="es-MX" altLang="es-MX" sz="4000" b="1" dirty="0" smtClean="0">
                <a:solidFill>
                  <a:srgbClr val="521C78"/>
                </a:solidFill>
                <a:latin typeface="Segoe UI Light" panose="020B0502040204020203" pitchFamily="34" charset="0"/>
              </a:rPr>
              <a:t>MUNDO</a:t>
            </a:r>
          </a:p>
        </p:txBody>
      </p:sp>
      <p:sp>
        <p:nvSpPr>
          <p:cNvPr id="8" name="2 Marcador de contenido"/>
          <p:cNvSpPr txBox="1">
            <a:spLocks/>
          </p:cNvSpPr>
          <p:nvPr/>
        </p:nvSpPr>
        <p:spPr bwMode="auto">
          <a:xfrm>
            <a:off x="280988" y="1133475"/>
            <a:ext cx="6269037" cy="39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175" algn="just"/>
            <a:r>
              <a:rPr lang="es-MX" altLang="es-MX" sz="2000" dirty="0" smtClean="0">
                <a:solidFill>
                  <a:srgbClr val="400080"/>
                </a:solidFill>
                <a:latin typeface="Segoe UI Light" panose="020B0502040204020203" pitchFamily="34" charset="0"/>
              </a:rPr>
              <a:t>Existen evaluaciones por parte de diversas instituciones y organizaciones, para incluir a pacientes en programas de cuidados paliativos o en áreas específicas de los cuidados paliativos.</a:t>
            </a:r>
          </a:p>
          <a:p>
            <a:pPr marL="3175" algn="just"/>
            <a:endParaRPr lang="es-MX" altLang="es-MX" sz="2000" dirty="0" smtClean="0">
              <a:solidFill>
                <a:srgbClr val="400080"/>
              </a:solidFill>
              <a:latin typeface="Segoe UI Light" panose="020B0502040204020203" pitchFamily="34" charset="0"/>
            </a:endParaRPr>
          </a:p>
          <a:p>
            <a:pPr marL="3175" lvl="2" algn="just">
              <a:spcBef>
                <a:spcPts val="1000"/>
              </a:spcBef>
            </a:pPr>
            <a:r>
              <a:rPr lang="es-ES_tradnl" altLang="es-MX" dirty="0" smtClean="0">
                <a:solidFill>
                  <a:srgbClr val="400080"/>
                </a:solidFill>
                <a:latin typeface="Segoe UI Light" panose="020B0502040204020203" pitchFamily="34" charset="0"/>
              </a:rPr>
              <a:t>Según la clasificación Wright et al. (2008), México se encuentra en el 3er(b) nivel; lo que significa que los servicios de cuidados paliativos se presentan de manera aislada e intermitente. </a:t>
            </a:r>
            <a:endParaRPr lang="es-MX" altLang="es-MX" dirty="0" smtClean="0">
              <a:solidFill>
                <a:srgbClr val="400080"/>
              </a:solidFill>
              <a:latin typeface="Segoe UI Light" panose="020B0502040204020203" pitchFamily="34" charset="0"/>
            </a:endParaRPr>
          </a:p>
        </p:txBody>
      </p:sp>
      <p:pic>
        <p:nvPicPr>
          <p:cNvPr id="9" name="Picture 12" descr="http://www.multivu.com/assets/52418/logos/Center-To-Advance-Pilliative-Care-logo-original.gif">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8075" y="5348288"/>
            <a:ext cx="430213"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http://s3.amazonaws.com/static.texastribune.org/media/underwriters/ChristusHealth-content-300x250.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t="27473" b="23511"/>
          <a:stretch>
            <a:fillRect/>
          </a:stretch>
        </p:blipFill>
        <p:spPr bwMode="auto">
          <a:xfrm>
            <a:off x="6088063" y="5410200"/>
            <a:ext cx="61753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l="82562" t="45262" r="8276" b="18243"/>
          <a:stretch>
            <a:fillRect/>
          </a:stretch>
        </p:blipFill>
        <p:spPr bwMode="auto">
          <a:xfrm>
            <a:off x="8772525" y="5245100"/>
            <a:ext cx="23495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8">
            <a:extLst>
              <a:ext uri="{28A0092B-C50C-407E-A947-70E740481C1C}">
                <a14:useLocalDpi xmlns:a14="http://schemas.microsoft.com/office/drawing/2010/main" val="0"/>
              </a:ext>
            </a:extLst>
          </a:blip>
          <a:srcRect l="17783" t="12561" r="70473" b="82683"/>
          <a:stretch>
            <a:fillRect/>
          </a:stretch>
        </p:blipFill>
        <p:spPr bwMode="auto">
          <a:xfrm>
            <a:off x="3062288" y="5395913"/>
            <a:ext cx="1116012"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descr="http://hospicecare.com/images/logo.pn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5575" y="5300663"/>
            <a:ext cx="668338"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l="28935" t="15714" r="57092" b="64284"/>
          <a:stretch>
            <a:fillRect/>
          </a:stretch>
        </p:blipFill>
        <p:spPr bwMode="auto">
          <a:xfrm>
            <a:off x="7445375" y="5273675"/>
            <a:ext cx="587375"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12">
            <a:extLst>
              <a:ext uri="{28A0092B-C50C-407E-A947-70E740481C1C}">
                <a14:useLocalDpi xmlns:a14="http://schemas.microsoft.com/office/drawing/2010/main" val="0"/>
              </a:ext>
            </a:extLst>
          </a:blip>
          <a:srcRect l="3300" t="12247" r="89310" b="79285"/>
          <a:stretch>
            <a:fillRect/>
          </a:stretch>
        </p:blipFill>
        <p:spPr bwMode="auto">
          <a:xfrm>
            <a:off x="1565275" y="5265738"/>
            <a:ext cx="757238" cy="54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4801" t="12876" r="21428" b="14453"/>
          <a:stretch/>
        </p:blipFill>
        <p:spPr bwMode="auto">
          <a:xfrm>
            <a:off x="7139169" y="841863"/>
            <a:ext cx="1491686" cy="1260000"/>
          </a:xfrm>
          <a:prstGeom prst="roundRect">
            <a:avLst>
              <a:gd name="adj" fmla="val 8594"/>
            </a:avLst>
          </a:prstGeom>
          <a:solidFill>
            <a:srgbClr val="FFFFFF">
              <a:shade val="85000"/>
            </a:srgbClr>
          </a:solidFill>
          <a:ln w="9525">
            <a:solidFill>
              <a:schemeClr val="tx1"/>
            </a:solidFill>
            <a:miter lim="800000"/>
            <a:headEnd/>
            <a:tailEnd/>
          </a:ln>
          <a:effectLst>
            <a:outerShdw dist="35921" dir="2700000" algn="ctr" rotWithShape="0">
              <a:schemeClr val="bg2"/>
            </a:outerShdw>
          </a:effectLst>
          <a:extLst/>
        </p:spPr>
      </p:pic>
      <p:pic>
        <p:nvPicPr>
          <p:cNvPr id="17" name="Picture 9"/>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2562" t="20128" r="30394" b="26434"/>
          <a:stretch/>
        </p:blipFill>
        <p:spPr bwMode="auto">
          <a:xfrm>
            <a:off x="7186249" y="3719146"/>
            <a:ext cx="1397527" cy="1260000"/>
          </a:xfrm>
          <a:prstGeom prst="roundRect">
            <a:avLst>
              <a:gd name="adj" fmla="val 8594"/>
            </a:avLst>
          </a:prstGeom>
          <a:solidFill>
            <a:srgbClr val="FFFFFF">
              <a:shade val="85000"/>
            </a:srgbClr>
          </a:solidFill>
          <a:ln w="9525">
            <a:solidFill>
              <a:schemeClr val="tx1"/>
            </a:solidFill>
            <a:miter lim="800000"/>
            <a:headEnd/>
            <a:tailEnd/>
          </a:ln>
          <a:effectLst>
            <a:outerShdw dist="35921" dir="2700000" algn="ctr" rotWithShape="0">
              <a:schemeClr val="bg2"/>
            </a:outerShdw>
          </a:effectLst>
          <a:extLst/>
        </p:spPr>
      </p:pic>
      <p:pic>
        <p:nvPicPr>
          <p:cNvPr id="18" name="Imagen 17"/>
          <p:cNvPicPr>
            <a:picLocks noChangeAspect="1"/>
          </p:cNvPicPr>
          <p:nvPr/>
        </p:nvPicPr>
        <p:blipFill rotWithShape="1">
          <a:blip r:embed="rId15"/>
          <a:srcRect l="29565" t="8509" r="28381" b="4769"/>
          <a:stretch/>
        </p:blipFill>
        <p:spPr>
          <a:xfrm>
            <a:off x="7396193" y="2280505"/>
            <a:ext cx="977638" cy="1260000"/>
          </a:xfrm>
          <a:prstGeom prst="roundRect">
            <a:avLst>
              <a:gd name="adj" fmla="val 8594"/>
            </a:avLst>
          </a:prstGeom>
          <a:solidFill>
            <a:srgbClr val="FFFFFF">
              <a:shade val="85000"/>
            </a:srgbClr>
          </a:solidFill>
          <a:ln w="9525">
            <a:solidFill>
              <a:schemeClr val="tx1"/>
            </a:solidFill>
            <a:miter lim="800000"/>
            <a:headEnd/>
            <a:tailEnd/>
          </a:ln>
          <a:effectLst>
            <a:outerShdw dist="35921" dir="2700000" algn="ctr" rotWithShape="0">
              <a:schemeClr val="bg2"/>
            </a:outerShdw>
          </a:effectLst>
        </p:spPr>
      </p:pic>
      <p:pic>
        <p:nvPicPr>
          <p:cNvPr id="19" name="Imagen 18"/>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3379" y="6089050"/>
            <a:ext cx="911216" cy="55682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76312924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n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738188"/>
            <a:ext cx="6840538" cy="36512"/>
          </a:xfrm>
          <a:prstGeom prst="rect">
            <a:avLst/>
          </a:prstGeom>
          <a:solidFill>
            <a:srgbClr val="521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9" name="CuadroTexto 42"/>
          <p:cNvSpPr txBox="1">
            <a:spLocks noChangeArrowheads="1"/>
          </p:cNvSpPr>
          <p:nvPr/>
        </p:nvSpPr>
        <p:spPr bwMode="auto">
          <a:xfrm>
            <a:off x="1423988" y="1544638"/>
            <a:ext cx="63214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pPr>
            <a:r>
              <a:rPr lang="es-MX" altLang="es-MX" sz="2000" dirty="0">
                <a:solidFill>
                  <a:srgbClr val="521C78"/>
                </a:solidFill>
                <a:latin typeface="Segoe UI Light" panose="020B0502040204020203" pitchFamily="34" charset="0"/>
              </a:rPr>
              <a:t>Ley General de Salud</a:t>
            </a:r>
            <a:endParaRPr lang="es-MX" altLang="es-MX" sz="1000" dirty="0">
              <a:solidFill>
                <a:srgbClr val="521C78"/>
              </a:solidFill>
              <a:latin typeface="Segoe UI Light" panose="020B0502040204020203" pitchFamily="34" charset="0"/>
            </a:endParaRPr>
          </a:p>
          <a:p>
            <a:pPr algn="just">
              <a:lnSpc>
                <a:spcPct val="100000"/>
              </a:lnSpc>
              <a:spcBef>
                <a:spcPct val="0"/>
              </a:spcBef>
            </a:pPr>
            <a:r>
              <a:rPr lang="es-MX" altLang="es-MX" sz="2000" dirty="0">
                <a:solidFill>
                  <a:srgbClr val="521C78"/>
                </a:solidFill>
                <a:latin typeface="Segoe UI Light" panose="020B0502040204020203" pitchFamily="34" charset="0"/>
              </a:rPr>
              <a:t>Reglamento de la Ley General de Salud</a:t>
            </a:r>
          </a:p>
          <a:p>
            <a:pPr algn="just">
              <a:lnSpc>
                <a:spcPct val="100000"/>
              </a:lnSpc>
              <a:spcBef>
                <a:spcPct val="0"/>
              </a:spcBef>
            </a:pPr>
            <a:r>
              <a:rPr lang="es-MX" altLang="es-MX" sz="2000" dirty="0">
                <a:solidFill>
                  <a:srgbClr val="521C78"/>
                </a:solidFill>
                <a:latin typeface="Segoe UI Light" panose="020B0502040204020203" pitchFamily="34" charset="0"/>
              </a:rPr>
              <a:t>Normas Oficiales Mexicanas</a:t>
            </a:r>
          </a:p>
          <a:p>
            <a:pPr algn="just">
              <a:lnSpc>
                <a:spcPct val="100000"/>
              </a:lnSpc>
              <a:spcBef>
                <a:spcPct val="0"/>
              </a:spcBef>
            </a:pPr>
            <a:r>
              <a:rPr lang="es-MX" altLang="es-MX" sz="2000" dirty="0">
                <a:solidFill>
                  <a:srgbClr val="521C78"/>
                </a:solidFill>
                <a:latin typeface="Segoe UI Light" panose="020B0502040204020203" pitchFamily="34" charset="0"/>
              </a:rPr>
              <a:t>Estándares para la certificación de Hospitales</a:t>
            </a:r>
          </a:p>
          <a:p>
            <a:pPr algn="just">
              <a:lnSpc>
                <a:spcPct val="100000"/>
              </a:lnSpc>
              <a:spcBef>
                <a:spcPct val="0"/>
              </a:spcBef>
            </a:pPr>
            <a:r>
              <a:rPr lang="es-MX" altLang="es-MX" sz="2000" dirty="0">
                <a:solidFill>
                  <a:srgbClr val="521C78"/>
                </a:solidFill>
                <a:latin typeface="Segoe UI Light" panose="020B0502040204020203" pitchFamily="34" charset="0"/>
              </a:rPr>
              <a:t>Guías de Práctica Clínica Nacionales e Internacionales</a:t>
            </a:r>
          </a:p>
          <a:p>
            <a:pPr algn="just">
              <a:lnSpc>
                <a:spcPct val="100000"/>
              </a:lnSpc>
              <a:spcBef>
                <a:spcPct val="0"/>
              </a:spcBef>
            </a:pPr>
            <a:r>
              <a:rPr lang="es-MX" altLang="es-MX" sz="2000" dirty="0">
                <a:solidFill>
                  <a:srgbClr val="521C78"/>
                </a:solidFill>
                <a:latin typeface="Segoe UI Light" panose="020B0502040204020203" pitchFamily="34" charset="0"/>
              </a:rPr>
              <a:t>Investigaciones</a:t>
            </a:r>
          </a:p>
          <a:p>
            <a:pPr algn="just">
              <a:lnSpc>
                <a:spcPct val="100000"/>
              </a:lnSpc>
              <a:spcBef>
                <a:spcPct val="0"/>
              </a:spcBef>
            </a:pPr>
            <a:r>
              <a:rPr lang="es-MX" altLang="es-MX" sz="2000" dirty="0">
                <a:solidFill>
                  <a:srgbClr val="521C78"/>
                </a:solidFill>
                <a:latin typeface="Segoe UI Light" panose="020B0502040204020203" pitchFamily="34" charset="0"/>
              </a:rPr>
              <a:t>Artículos científicos en revistas indexadas</a:t>
            </a:r>
            <a:endParaRPr lang="es-ES" altLang="es-MX" sz="2000" dirty="0">
              <a:solidFill>
                <a:srgbClr val="521C78"/>
              </a:solidFill>
              <a:latin typeface="Segoe UI Light" panose="020B0502040204020203" pitchFamily="34" charset="0"/>
            </a:endParaRPr>
          </a:p>
        </p:txBody>
      </p:sp>
      <p:pic>
        <p:nvPicPr>
          <p:cNvPr id="3" name="Imagen 2"/>
          <p:cNvPicPr>
            <a:picLocks noChangeAspect="1"/>
          </p:cNvPicPr>
          <p:nvPr/>
        </p:nvPicPr>
        <p:blipFill rotWithShape="1">
          <a:blip r:embed="rId4"/>
          <a:srcRect l="22538" t="8619" r="41301" b="14418"/>
          <a:stretch/>
        </p:blipFill>
        <p:spPr>
          <a:xfrm>
            <a:off x="5300663" y="4040188"/>
            <a:ext cx="946150" cy="1260475"/>
          </a:xfrm>
          <a:prstGeom prst="rect">
            <a:avLst/>
          </a:prstGeom>
          <a:ln>
            <a:solidFill>
              <a:schemeClr val="tx1"/>
            </a:solidFill>
          </a:ln>
          <a:effectLst>
            <a:outerShdw blurRad="292100" dist="139700" dir="2700000" algn="tl" rotWithShape="0">
              <a:srgbClr val="333333">
                <a:alpha val="65000"/>
              </a:srgbClr>
            </a:outerShdw>
          </a:effectLst>
        </p:spPr>
      </p:pic>
      <p:pic>
        <p:nvPicPr>
          <p:cNvPr id="7" name="Imagen 6"/>
          <p:cNvPicPr>
            <a:picLocks noChangeAspect="1"/>
          </p:cNvPicPr>
          <p:nvPr/>
        </p:nvPicPr>
        <p:blipFill rotWithShape="1">
          <a:blip r:embed="rId5"/>
          <a:srcRect l="18273" t="8756" r="39595" b="4319"/>
          <a:stretch/>
        </p:blipFill>
        <p:spPr>
          <a:xfrm>
            <a:off x="1801813" y="4040188"/>
            <a:ext cx="977900" cy="1260475"/>
          </a:xfrm>
          <a:prstGeom prst="rect">
            <a:avLst/>
          </a:prstGeom>
          <a:ln>
            <a:solidFill>
              <a:schemeClr val="tx1"/>
            </a:solidFill>
          </a:ln>
          <a:effectLst>
            <a:outerShdw blurRad="292100" dist="139700" dir="2700000" algn="tl" rotWithShape="0">
              <a:srgbClr val="333333">
                <a:alpha val="65000"/>
              </a:srgbClr>
            </a:outerShdw>
          </a:effectLst>
        </p:spPr>
      </p:pic>
      <p:pic>
        <p:nvPicPr>
          <p:cNvPr id="8" name="Imagen 7"/>
          <p:cNvPicPr>
            <a:picLocks noChangeAspect="1"/>
          </p:cNvPicPr>
          <p:nvPr/>
        </p:nvPicPr>
        <p:blipFill rotWithShape="1">
          <a:blip r:embed="rId6"/>
          <a:srcRect l="18358" t="8755" r="39766" b="4183"/>
          <a:stretch/>
        </p:blipFill>
        <p:spPr>
          <a:xfrm>
            <a:off x="2970213" y="4040188"/>
            <a:ext cx="969962" cy="1260475"/>
          </a:xfrm>
          <a:prstGeom prst="rect">
            <a:avLst/>
          </a:prstGeom>
          <a:ln>
            <a:solidFill>
              <a:schemeClr val="tx1"/>
            </a:solidFill>
          </a:ln>
          <a:effectLst>
            <a:outerShdw blurRad="292100" dist="139700" dir="2700000" algn="tl" rotWithShape="0">
              <a:srgbClr val="333333">
                <a:alpha val="65000"/>
              </a:srgbClr>
            </a:outerShdw>
          </a:effectLst>
        </p:spPr>
      </p:pic>
      <p:pic>
        <p:nvPicPr>
          <p:cNvPr id="13" name="Imagen 12"/>
          <p:cNvPicPr>
            <a:picLocks noChangeAspect="1"/>
          </p:cNvPicPr>
          <p:nvPr/>
        </p:nvPicPr>
        <p:blipFill rotWithShape="1">
          <a:blip r:embed="rId7"/>
          <a:srcRect l="33454" t="17352" r="32857" b="13189"/>
          <a:stretch/>
        </p:blipFill>
        <p:spPr>
          <a:xfrm>
            <a:off x="4130675" y="4040188"/>
            <a:ext cx="977900" cy="1260475"/>
          </a:xfrm>
          <a:prstGeom prst="rect">
            <a:avLst/>
          </a:prstGeom>
          <a:ln>
            <a:solidFill>
              <a:schemeClr val="tx1"/>
            </a:solidFill>
          </a:ln>
          <a:effectLst>
            <a:outerShdw blurRad="292100" dist="139700" dir="2700000" algn="tl" rotWithShape="0">
              <a:srgbClr val="333333">
                <a:alpha val="65000"/>
              </a:srgbClr>
            </a:outerShdw>
          </a:effectLst>
        </p:spPr>
      </p:pic>
      <p:pic>
        <p:nvPicPr>
          <p:cNvPr id="14" name="Imagen 13"/>
          <p:cNvPicPr>
            <a:picLocks noChangeAspect="1"/>
          </p:cNvPicPr>
          <p:nvPr/>
        </p:nvPicPr>
        <p:blipFill rotWithShape="1">
          <a:blip r:embed="rId8"/>
          <a:srcRect l="29360" t="8890" r="33625" b="14616"/>
          <a:stretch/>
        </p:blipFill>
        <p:spPr>
          <a:xfrm>
            <a:off x="6438900" y="4040188"/>
            <a:ext cx="974725" cy="1260475"/>
          </a:xfrm>
          <a:prstGeom prst="rect">
            <a:avLst/>
          </a:prstGeom>
          <a:ln>
            <a:solidFill>
              <a:schemeClr val="tx1"/>
            </a:solidFill>
          </a:ln>
          <a:effectLst>
            <a:outerShdw blurRad="292100" dist="139700" dir="2700000" algn="tl" rotWithShape="0">
              <a:srgbClr val="333333">
                <a:alpha val="65000"/>
              </a:srgbClr>
            </a:outerShdw>
          </a:effectLst>
        </p:spPr>
      </p:pic>
      <p:pic>
        <p:nvPicPr>
          <p:cNvPr id="15" name="Imagen 14"/>
          <p:cNvPicPr>
            <a:picLocks noChangeAspect="1"/>
          </p:cNvPicPr>
          <p:nvPr/>
        </p:nvPicPr>
        <p:blipFill rotWithShape="1">
          <a:blip r:embed="rId9"/>
          <a:srcRect l="21257" t="9028" r="42581" b="14691"/>
          <a:stretch/>
        </p:blipFill>
        <p:spPr>
          <a:xfrm>
            <a:off x="7604125" y="4040188"/>
            <a:ext cx="955675" cy="1260475"/>
          </a:xfrm>
          <a:prstGeom prst="rect">
            <a:avLst/>
          </a:prstGeom>
          <a:ln>
            <a:solidFill>
              <a:schemeClr val="tx1"/>
            </a:solidFill>
          </a:ln>
          <a:effectLst>
            <a:outerShdw blurRad="292100" dist="139700" dir="2700000" algn="tl" rotWithShape="0">
              <a:srgbClr val="333333">
                <a:alpha val="65000"/>
              </a:srgbClr>
            </a:outerShdw>
          </a:effectLst>
        </p:spPr>
      </p:pic>
      <p:sp>
        <p:nvSpPr>
          <p:cNvPr id="16" name="Título 1"/>
          <p:cNvSpPr txBox="1">
            <a:spLocks/>
          </p:cNvSpPr>
          <p:nvPr/>
        </p:nvSpPr>
        <p:spPr bwMode="auto">
          <a:xfrm>
            <a:off x="140675" y="61544"/>
            <a:ext cx="90000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s-MX" altLang="es-MX" sz="4000" dirty="0" smtClean="0">
                <a:solidFill>
                  <a:srgbClr val="521C78"/>
                </a:solidFill>
                <a:latin typeface="Segoe UI Light" panose="020B0502040204020203" pitchFamily="34" charset="0"/>
              </a:rPr>
              <a:t>Cuidados Paliativos - </a:t>
            </a:r>
            <a:r>
              <a:rPr lang="es-MX" altLang="es-MX" sz="4000" b="1" dirty="0" smtClean="0">
                <a:solidFill>
                  <a:srgbClr val="521C78"/>
                </a:solidFill>
                <a:latin typeface="Segoe UI Light" panose="020B0502040204020203" pitchFamily="34" charset="0"/>
              </a:rPr>
              <a:t>MÉXICO</a:t>
            </a:r>
          </a:p>
        </p:txBody>
      </p:sp>
    </p:spTree>
    <p:extLst>
      <p:ext uri="{BB962C8B-B14F-4D97-AF65-F5344CB8AC3E}">
        <p14:creationId xmlns:p14="http://schemas.microsoft.com/office/powerpoint/2010/main" val="233437712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715</TotalTime>
  <Words>4803</Words>
  <Application>Microsoft Macintosh PowerPoint</Application>
  <PresentationFormat>Presentación en pantalla (4:3)</PresentationFormat>
  <Paragraphs>439</Paragraphs>
  <Slides>57</Slides>
  <Notes>2</Notes>
  <HiddenSlides>0</HiddenSlides>
  <MMClips>0</MMClips>
  <ScaleCrop>false</ScaleCrop>
  <HeadingPairs>
    <vt:vector size="4" baseType="variant">
      <vt:variant>
        <vt:lpstr>Tema</vt:lpstr>
      </vt:variant>
      <vt:variant>
        <vt:i4>1</vt:i4>
      </vt:variant>
      <vt:variant>
        <vt:lpstr>Títulos de diapositiva</vt:lpstr>
      </vt:variant>
      <vt:variant>
        <vt:i4>57</vt:i4>
      </vt:variant>
    </vt:vector>
  </HeadingPairs>
  <TitlesOfParts>
    <vt:vector size="5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Nohemi Rivera Prado</dc:creator>
  <cp:lastModifiedBy>Susana Ling</cp:lastModifiedBy>
  <cp:revision>67</cp:revision>
  <dcterms:created xsi:type="dcterms:W3CDTF">2014-12-24T16:03:49Z</dcterms:created>
  <dcterms:modified xsi:type="dcterms:W3CDTF">2015-10-30T23:54:51Z</dcterms:modified>
</cp:coreProperties>
</file>