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16" r:id="rId3"/>
    <p:sldMasterId id="2147483730" r:id="rId4"/>
  </p:sldMasterIdLst>
  <p:notesMasterIdLst>
    <p:notesMasterId r:id="rId40"/>
  </p:notesMasterIdLst>
  <p:sldIdLst>
    <p:sldId id="296" r:id="rId5"/>
    <p:sldId id="335" r:id="rId6"/>
    <p:sldId id="365" r:id="rId7"/>
    <p:sldId id="364" r:id="rId8"/>
    <p:sldId id="336" r:id="rId9"/>
    <p:sldId id="337" r:id="rId10"/>
    <p:sldId id="338" r:id="rId11"/>
    <p:sldId id="339" r:id="rId12"/>
    <p:sldId id="340" r:id="rId13"/>
    <p:sldId id="334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1" r:id="rId34"/>
    <p:sldId id="362" r:id="rId35"/>
    <p:sldId id="363" r:id="rId36"/>
    <p:sldId id="360" r:id="rId37"/>
    <p:sldId id="330" r:id="rId38"/>
    <p:sldId id="331" r:id="rId3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98" autoAdjust="0"/>
  </p:normalViewPr>
  <p:slideViewPr>
    <p:cSldViewPr>
      <p:cViewPr varScale="1">
        <p:scale>
          <a:sx n="19" d="100"/>
          <a:sy n="19" d="100"/>
        </p:scale>
        <p:origin x="94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E4F1B-184A-4ED8-A51A-27DC54891AFC}" type="datetimeFigureOut">
              <a:rPr lang="es-MX" smtClean="0"/>
              <a:t>12/09/2016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98DFA-A2EE-45E7-BBEB-9A8AF9D3C2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466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98DFA-A2EE-45E7-BBEB-9A8AF9D3C2E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332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98DFA-A2EE-45E7-BBEB-9A8AF9D3C2E3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625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98DFA-A2EE-45E7-BBEB-9A8AF9D3C2E3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32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98DFA-A2EE-45E7-BBEB-9A8AF9D3C2E3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051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98DFA-A2EE-45E7-BBEB-9A8AF9D3C2E3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706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0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5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7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2175620"/>
            <a:ext cx="10363200" cy="118137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 de la presentación</a:t>
            </a:r>
            <a:endParaRPr lang="es-MX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3356992"/>
            <a:ext cx="10368292" cy="863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Subtítulo o nombre del departamento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9800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Texto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1341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948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98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icio/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1"/>
          <a:stretch/>
        </p:blipFill>
        <p:spPr bwMode="auto">
          <a:xfrm>
            <a:off x="3712833" y="2751540"/>
            <a:ext cx="4766335" cy="135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3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4C46-F29F-48AA-A580-97A963B54ED9}" type="datetimeFigureOut">
              <a:rPr lang="es-MX" smtClean="0">
                <a:solidFill>
                  <a:prstClr val="black"/>
                </a:solidFill>
              </a:rPr>
              <a:pPr/>
              <a:t>12/09/2016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325E-E8DC-4BA4-8A57-7D2C78BCE1E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32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4C46-F29F-48AA-A580-97A963B54ED9}" type="datetimeFigureOut">
              <a:rPr lang="es-MX" smtClean="0">
                <a:solidFill>
                  <a:prstClr val="black"/>
                </a:solidFill>
              </a:rPr>
              <a:pPr/>
              <a:t>12/09/2016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325E-E8DC-4BA4-8A57-7D2C78BCE1E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82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icio-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2A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7" b="9451"/>
          <a:stretch/>
        </p:blipFill>
        <p:spPr>
          <a:xfrm>
            <a:off x="3453352" y="2342297"/>
            <a:ext cx="5285295" cy="1950799"/>
          </a:xfrm>
          <a:prstGeom prst="rect">
            <a:avLst/>
          </a:prstGeom>
          <a:solidFill>
            <a:srgbClr val="5B2A83"/>
          </a:solidFill>
        </p:spPr>
      </p:pic>
    </p:spTree>
    <p:extLst>
      <p:ext uri="{BB962C8B-B14F-4D97-AF65-F5344CB8AC3E}">
        <p14:creationId xmlns:p14="http://schemas.microsoft.com/office/powerpoint/2010/main" val="574225677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83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2A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FA4E-41EB-420F-9A62-D49C527EDB22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8569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3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s-MX">
              <a:solidFill>
                <a:prstClr val="white"/>
              </a:solidFill>
            </a:endParaRPr>
          </a:p>
        </p:txBody>
      </p:sp>
      <p:pic>
        <p:nvPicPr>
          <p:cNvPr id="16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419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2A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62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0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41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1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2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5616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8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0289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7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6760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0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1108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0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4845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9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3725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89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9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3511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2175620"/>
            <a:ext cx="10363200" cy="118137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 de la presentación</a:t>
            </a:r>
            <a:endParaRPr lang="es-MX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3356992"/>
            <a:ext cx="10368292" cy="863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Subtítulo o nombre del departamento</a:t>
            </a:r>
            <a:endParaRPr lang="es-MX" dirty="0"/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360126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icio-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2A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7" b="9451"/>
          <a:stretch/>
        </p:blipFill>
        <p:spPr>
          <a:xfrm>
            <a:off x="3453352" y="2342297"/>
            <a:ext cx="5285295" cy="1950799"/>
          </a:xfrm>
          <a:prstGeom prst="rect">
            <a:avLst/>
          </a:prstGeom>
          <a:solidFill>
            <a:srgbClr val="5B2A83"/>
          </a:solidFill>
        </p:spPr>
      </p:pic>
    </p:spTree>
    <p:extLst>
      <p:ext uri="{BB962C8B-B14F-4D97-AF65-F5344CB8AC3E}">
        <p14:creationId xmlns:p14="http://schemas.microsoft.com/office/powerpoint/2010/main" val="3325888120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2A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FA4E-41EB-420F-9A62-D49C527EDB22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4726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3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s-MX">
              <a:solidFill>
                <a:prstClr val="white"/>
              </a:solidFill>
            </a:endParaRPr>
          </a:p>
        </p:txBody>
      </p:sp>
      <p:pic>
        <p:nvPicPr>
          <p:cNvPr id="16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5232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2A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68893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0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1024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1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2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910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8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660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7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88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40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0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63276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0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71313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9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63150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9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97619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2175620"/>
            <a:ext cx="10363200" cy="118137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 de la presentación</a:t>
            </a:r>
            <a:endParaRPr lang="es-MX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3356992"/>
            <a:ext cx="10368292" cy="863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Subtítulo o nombre del departamento</a:t>
            </a:r>
            <a:endParaRPr lang="es-MX" dirty="0"/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9090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1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1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2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4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369F-6A06-45F8-B6BF-0025952652F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369F-6A06-45F8-B6BF-0025952652F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A385-4429-4B3C-9262-8948D2DDD3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0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Texto</a:t>
            </a:r>
          </a:p>
          <a:p>
            <a:pPr lvl="1"/>
            <a:endParaRPr lang="es-MX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8727"/>
            <a:ext cx="12192000" cy="54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00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571500" indent="-571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Kozuka Gothic Pro R" pitchFamily="34" charset="-128"/>
          <a:ea typeface="Kozuka Gothic Pro R" pitchFamily="34" charset="-128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Kozuka Gothic Pro R" pitchFamily="34" charset="-128"/>
          <a:ea typeface="Kozuka Gothic Pro R" pitchFamily="34" charset="-128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Kozuka Gothic Pro R" pitchFamily="34" charset="-128"/>
          <a:ea typeface="Kozuka Gothic Pro R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67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181369F-6A06-45F8-B6BF-0025952652FE}" type="datetimeFigureOut">
              <a:rPr lang="es-MX" smtClean="0">
                <a:solidFill>
                  <a:prstClr val="white"/>
                </a:solidFill>
              </a:rPr>
              <a:pPr/>
              <a:t>12/09/2016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39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 descr="Centro de Salud Mental_Negativo 1 tint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76" b="-26176"/>
          <a:stretch>
            <a:fillRect/>
          </a:stretch>
        </p:blipFill>
        <p:spPr>
          <a:xfrm>
            <a:off x="14565" y="-72008"/>
            <a:ext cx="12192000" cy="7173416"/>
          </a:xfrm>
          <a:solidFill>
            <a:srgbClr val="5B2A83"/>
          </a:solidFill>
        </p:spPr>
      </p:pic>
      <p:sp>
        <p:nvSpPr>
          <p:cNvPr id="5" name="Rectángulo 4"/>
          <p:cNvSpPr/>
          <p:nvPr/>
        </p:nvSpPr>
        <p:spPr>
          <a:xfrm>
            <a:off x="5879976" y="5661248"/>
            <a:ext cx="5625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ENTENDIENDO LA ENFERMEDAD</a:t>
            </a:r>
          </a:p>
        </p:txBody>
      </p:sp>
    </p:spTree>
    <p:extLst>
      <p:ext uri="{BB962C8B-B14F-4D97-AF65-F5344CB8AC3E}">
        <p14:creationId xmlns:p14="http://schemas.microsoft.com/office/powerpoint/2010/main" val="41332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1"/>
            <a:ext cx="12072664" cy="1340767"/>
          </a:xfrm>
        </p:spPr>
        <p:txBody>
          <a:bodyPr/>
          <a:lstStyle/>
          <a:p>
            <a:r>
              <a:rPr lang="es-MX" b="1" dirty="0"/>
              <a:t>El proceso de aceptación de la enfermedad mental: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336" y="1628800"/>
            <a:ext cx="11953328" cy="4548163"/>
          </a:xfrm>
        </p:spPr>
        <p:txBody>
          <a:bodyPr/>
          <a:lstStyle/>
          <a:p>
            <a:pPr algn="just"/>
            <a:r>
              <a:rPr lang="es-MX" dirty="0"/>
              <a:t>La Dra. Kubler-Ross (1969) advierte que en el proceso de aceptación de la enfermedad existen etapas por las que transitan, tanto el enfermo como el familiar y los cuidadores.</a:t>
            </a:r>
          </a:p>
          <a:p>
            <a:pPr algn="just"/>
            <a:r>
              <a:rPr lang="es-MX" dirty="0"/>
              <a:t>Los pasajes de una a otra, no necesariamente se dan de manera lineal y progresiva, lo que quiere decir que quizá en un primer momento la primera etapa que aparezca sea distinta al orden señalado a continuación. 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10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11</a:t>
            </a:fld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-27384"/>
            <a:ext cx="1207266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"/>
            <a:ext cx="12072664" cy="1412776"/>
          </a:xfrm>
        </p:spPr>
        <p:txBody>
          <a:bodyPr/>
          <a:lstStyle/>
          <a:p>
            <a:pPr algn="ctr"/>
            <a:r>
              <a:rPr lang="es-MX" b="1" dirty="0"/>
              <a:t>Proceso</a:t>
            </a:r>
            <a:r>
              <a:rPr lang="es-MX" dirty="0"/>
              <a:t/>
            </a:r>
            <a:br>
              <a:rPr lang="es-MX" dirty="0"/>
            </a:br>
            <a:r>
              <a:rPr lang="es-MX" b="1" dirty="0" smtClean="0"/>
              <a:t> </a:t>
            </a:r>
            <a:r>
              <a:rPr lang="es-MX" b="1" dirty="0"/>
              <a:t>Negación y aislamiento: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0" y="1825625"/>
            <a:ext cx="12072664" cy="4351338"/>
          </a:xfrm>
        </p:spPr>
        <p:txBody>
          <a:bodyPr/>
          <a:lstStyle/>
          <a:p>
            <a:pPr algn="just"/>
            <a:r>
              <a:rPr lang="es-MX" dirty="0"/>
              <a:t>La negación nos permite amortiguar el dolor ante una noticia inesperada e impresionante, permite recobrarse. </a:t>
            </a:r>
          </a:p>
          <a:p>
            <a:pPr algn="just"/>
            <a:r>
              <a:rPr lang="es-MX" dirty="0"/>
              <a:t>Es un defensa provisoria y pronto será sustituida por una aceptación parcial:</a:t>
            </a:r>
          </a:p>
          <a:p>
            <a:pPr marL="114300" indent="0" algn="just">
              <a:buNone/>
            </a:pPr>
            <a:r>
              <a:rPr lang="es-MX" dirty="0"/>
              <a:t> “no podemos mirar al sol todo el tiempo”. 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12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Ira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412776"/>
            <a:ext cx="12192000" cy="4764187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/>
              <a:t>La negación es sustituida por la rabia, la envidia y el resentimiento; surgen todos los ¿por qué? Es una fase difícil de afrontar para los padres y todos los que los rodean, esto se debe a que la ira se desplaza en todas direcciones, aún injustamente. </a:t>
            </a:r>
          </a:p>
          <a:p>
            <a:pPr algn="just"/>
            <a:r>
              <a:rPr lang="es-MX" dirty="0"/>
              <a:t>Suelen quejarse por todo, todo les viene mal y es criticable. </a:t>
            </a:r>
          </a:p>
          <a:p>
            <a:pPr algn="just"/>
            <a:r>
              <a:rPr lang="es-MX" dirty="0"/>
              <a:t>Luego pueden responder con dolor y lágrimas, culpa o vergüenza. La familia y quienes los rodean no deben tomar esta ira como algo personal.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13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Pacto o Regateo: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s-MX" dirty="0"/>
              <a:t>Ante la dificultad de afrontar la difícil realidad, más el enojo con la gente, surge la fase de intentar llegar a un acuerdo para superar la vivencia traumática, dicho acuerdo no necesariamente significa arreglo y aceptación, más bien es un proceso de negociaciones continuas que van íntimamente relacionadas con el regateo en el cual se desatan diversas tensiones ya sean a nivel individual, con las personas que les rodean o en ambas partes.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14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Depresión: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40768"/>
            <a:ext cx="12192000" cy="4836195"/>
          </a:xfrm>
        </p:spPr>
        <p:txBody>
          <a:bodyPr/>
          <a:lstStyle/>
          <a:p>
            <a:pPr algn="just"/>
            <a:r>
              <a:rPr lang="es-MX" dirty="0"/>
              <a:t>Cuando no se puede seguir negando, la persona se debilita, adelgaza, aparecen otros síntomas y se verá invadida por una profunda tristeza. </a:t>
            </a:r>
          </a:p>
          <a:p>
            <a:pPr algn="just"/>
            <a:r>
              <a:rPr lang="es-MX" dirty="0"/>
              <a:t> A menudo, una expresión de las propias necesidades, que son ajenas al doliente. Esto significaría que no debería pensar en su duelo y sería absurdo decirle que no esté triste.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15</a:t>
            </a:fld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4466457"/>
            <a:ext cx="446449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16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/>
              <a:t>Si se le permite expresar su dolor, le será más fácil la aceptación final y estará agradecido de que se lo acepte sin decirle constantemente que no esté triste. </a:t>
            </a:r>
            <a:endParaRPr lang="es-MX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 smtClean="0"/>
              <a:t>Es </a:t>
            </a:r>
            <a:r>
              <a:rPr lang="es-MX" sz="3200" dirty="0"/>
              <a:t>una etapa en la que se necesita mucha comunicación verbal, se tiene mucho para compartir. Tal vez se transmite más acariciando la mano o simplemente permaneciendo en silencio a su </a:t>
            </a:r>
            <a:r>
              <a:rPr lang="es-MX" sz="3200" dirty="0" smtClean="0"/>
              <a:t>lado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 smtClean="0"/>
              <a:t>Son </a:t>
            </a:r>
            <a:r>
              <a:rPr lang="es-MX" sz="3200" dirty="0"/>
              <a:t>momentos en los que la excesiva intervención de los que lo rodean para animarlo, le dificultarán su proceso de duelo. </a:t>
            </a:r>
            <a:endParaRPr lang="es-MX" sz="3200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3986815"/>
            <a:ext cx="3672408" cy="2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es-MX" b="1" dirty="0"/>
              <a:t>Aceptación</a:t>
            </a:r>
            <a:r>
              <a:rPr lang="es-MX" dirty="0"/>
              <a:t>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00808"/>
            <a:ext cx="12192000" cy="4351338"/>
          </a:xfrm>
        </p:spPr>
        <p:txBody>
          <a:bodyPr/>
          <a:lstStyle/>
          <a:p>
            <a:r>
              <a:rPr lang="es-MX" dirty="0"/>
              <a:t>Quien ha pasado por las etapas anteriores en las que pudo expresar sus sentimientos, contemplará el próximo devenir con más tranquilidad. No hay que confundirse y creer que la aceptación es una etapa feliz: En un principio está casi desprovista de sentimientos. 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17</a:t>
            </a:fld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4037932"/>
            <a:ext cx="561662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MX" dirty="0"/>
              <a:t>Comienza a sentirse una cierta paz, se puede estar bien solo o acompañado, no se tiene tanta necesidad de hablar del propio dolor… la vida se va afrontando, generando sentimientos más afables como la esperanza que sostiene y da fortaleza al pensar que se puede estar mejor, promueve el deseo de que todo el dolor experimentado tenga algún sentido; permite poder sentir que la vida aún espera algo importante y trascendente de cada uno es un gran estímulo que alimenta la esperanza.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18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19</a:t>
            </a:fld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3833"/>
            <a:ext cx="10081120" cy="606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2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Dimensión: Psicológica-Social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Reacciones emocionales en el proceso de aceptación de la enfermedad.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 algn="r">
              <a:buNone/>
            </a:pPr>
            <a:r>
              <a:rPr lang="es-MX" dirty="0"/>
              <a:t>Mtra. Laura Carrillo A.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2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20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908720"/>
            <a:ext cx="12192000" cy="5268243"/>
          </a:xfrm>
        </p:spPr>
        <p:txBody>
          <a:bodyPr/>
          <a:lstStyle/>
          <a:p>
            <a:r>
              <a:rPr lang="es-MX" dirty="0"/>
              <a:t>“Mientras más funcional sea una familia, contará con más recursos para manejar la enfermedad .”</a:t>
            </a: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2204864"/>
            <a:ext cx="5646072" cy="37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7651"/>
          </a:xfrm>
        </p:spPr>
        <p:txBody>
          <a:bodyPr/>
          <a:lstStyle/>
          <a:p>
            <a:r>
              <a:rPr lang="es-MX" b="1" dirty="0"/>
              <a:t>La adaptación familiar a la enfermedad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336" y="1618633"/>
            <a:ext cx="11881320" cy="4558330"/>
          </a:xfrm>
        </p:spPr>
        <p:txBody>
          <a:bodyPr/>
          <a:lstStyle/>
          <a:p>
            <a:r>
              <a:rPr lang="es-MX" dirty="0"/>
              <a:t>1) Cuando las familias son flexibles y las reglas permiten a sus miembros expresar emociones, la adaptación familiar es eficaz y continúa funcionando efectivamente aun cuando sea de forma diferente. 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21</a:t>
            </a:fld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3555847"/>
            <a:ext cx="3915519" cy="26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22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2218" y="404664"/>
            <a:ext cx="11736387" cy="5544616"/>
          </a:xfrm>
        </p:spPr>
        <p:txBody>
          <a:bodyPr/>
          <a:lstStyle/>
          <a:p>
            <a:pPr algn="just"/>
            <a:r>
              <a:rPr lang="es-MX" dirty="0"/>
              <a:t>2) La adaptación ineficaz ocurre cuando los roles son rígidos o cuando las reglas familiares prohíben la expresión emocional.</a:t>
            </a:r>
          </a:p>
          <a:p>
            <a:pPr algn="just"/>
            <a:r>
              <a:rPr lang="es-MX" dirty="0"/>
              <a:t> La flexibilidad en roles como en reglas debe considerarse como el recurso que contribuye a que la familia resista el impacto desorganizante del estrés que ocasiona el padecimiento. 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60" y="3696073"/>
            <a:ext cx="4012224" cy="24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II. Entendiendo la importancia de la familia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40768"/>
            <a:ext cx="12072664" cy="4836195"/>
          </a:xfrm>
        </p:spPr>
        <p:txBody>
          <a:bodyPr/>
          <a:lstStyle/>
          <a:p>
            <a:pPr algn="just"/>
            <a:r>
              <a:rPr lang="es-MX" dirty="0"/>
              <a:t>Debido a que la enfermedad  es parte de la condición de vida de un individuo y éste es parte de una familia, resulta necesario pensar simultáneamente acerca de la interacción entre el individuo y su entorno familiar.</a:t>
            </a:r>
          </a:p>
          <a:p>
            <a:pPr algn="just"/>
            <a:r>
              <a:rPr lang="es-MX" dirty="0"/>
              <a:t> Anderson C, en 1986, mencionó tres puntos importantes por los que el estudio de la </a:t>
            </a:r>
            <a:r>
              <a:rPr lang="es-MX" dirty="0" smtClean="0"/>
              <a:t>familia.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23</a:t>
            </a:fld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4165253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576758"/>
            <a:ext cx="5156498" cy="5156498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24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 smtClean="0"/>
              <a:t>1.-  </a:t>
            </a:r>
            <a:r>
              <a:rPr lang="es-MX" dirty="0"/>
              <a:t>Porque se provoca un impacto en todos los miembros de la familia. 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b="1" dirty="0"/>
              <a:t>2</a:t>
            </a:r>
            <a:r>
              <a:rPr lang="es-MX" b="1" dirty="0" smtClean="0"/>
              <a:t>.- </a:t>
            </a:r>
            <a:r>
              <a:rPr lang="es-MX" dirty="0"/>
              <a:t>Porque la familia no recibe asistencia, ni apoyo y sus miembros no podrán ayudar a su paciente de manera efectiva, siendo frecuente observar el surgimiento de conflictos conyugales entre los padres, depresión, conducta inadecuada entre los hermanos, y síntomas físicos en casi todos los miembros de la familia. </a:t>
            </a:r>
          </a:p>
          <a:p>
            <a:pPr marL="0" indent="0">
              <a:buNone/>
            </a:pPr>
            <a:r>
              <a:rPr lang="es-MX" b="1" dirty="0" smtClean="0"/>
              <a:t>3.- </a:t>
            </a:r>
            <a:r>
              <a:rPr lang="es-MX" dirty="0"/>
              <a:t>Porque la familia experimenta un estrés grave y crónico asociado a la convivencia con el enfermo. 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92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25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176963"/>
          </a:xfrm>
        </p:spPr>
        <p:txBody>
          <a:bodyPr/>
          <a:lstStyle/>
          <a:p>
            <a:r>
              <a:rPr lang="es-MX" dirty="0"/>
              <a:t>La familia juega un papel determinante; sin embargo, es fácil olvidar que ésta suele encontrarse tan necesitada de ayuda y de escucha como su enfermo o usuario. </a:t>
            </a:r>
            <a:endParaRPr lang="es-MX" dirty="0" smtClean="0"/>
          </a:p>
          <a:p>
            <a:r>
              <a:rPr lang="es-MX" dirty="0" smtClean="0"/>
              <a:t>Además </a:t>
            </a:r>
            <a:r>
              <a:rPr lang="es-MX" dirty="0"/>
              <a:t>es importante tomar en cuenta que las familias, de por sí arrastran sus propios problemas y conflictos los cuales simplemente se complican por la nueva crisis que supone una enfermedad grave. </a:t>
            </a: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64" y="3789039"/>
            <a:ext cx="4821186" cy="23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26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116632"/>
            <a:ext cx="12192000" cy="6060331"/>
          </a:xfrm>
        </p:spPr>
        <p:txBody>
          <a:bodyPr/>
          <a:lstStyle/>
          <a:p>
            <a:pPr algn="just"/>
            <a:r>
              <a:rPr lang="es-MX" dirty="0"/>
              <a:t>El estudio del impacto en la vida familiar, tanto en los cuidadores como en los usuarios se ha observado en diversos aspectos como:</a:t>
            </a:r>
          </a:p>
          <a:p>
            <a:pPr marL="628650" indent="-514350" algn="just">
              <a:buFont typeface="+mj-lt"/>
              <a:buAutoNum type="alphaLcParenR"/>
            </a:pPr>
            <a:r>
              <a:rPr lang="es-MX" dirty="0"/>
              <a:t> la restricción en sus actividades sociales </a:t>
            </a:r>
          </a:p>
          <a:p>
            <a:pPr marL="628650" indent="-514350" algn="just">
              <a:buFont typeface="+mj-lt"/>
              <a:buAutoNum type="alphaLcParenR"/>
            </a:pPr>
            <a:r>
              <a:rPr lang="es-MX" dirty="0"/>
              <a:t> la reducción de sus vínculos sociales,</a:t>
            </a:r>
          </a:p>
          <a:p>
            <a:pPr marL="628650" indent="-514350" algn="just">
              <a:buFont typeface="+mj-lt"/>
              <a:buAutoNum type="alphaLcParenR"/>
            </a:pPr>
            <a:r>
              <a:rPr lang="es-MX" dirty="0"/>
              <a:t>el aislamiento en sus hogares con pocos contactos sociales . 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3562398"/>
            <a:ext cx="4156865" cy="26145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3562398"/>
            <a:ext cx="3816424" cy="26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27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116632"/>
            <a:ext cx="12072938" cy="8927087"/>
          </a:xfrm>
        </p:spPr>
        <p:txBody>
          <a:bodyPr/>
          <a:lstStyle/>
          <a:p>
            <a:pPr algn="just"/>
            <a:r>
              <a:rPr lang="es-MX" dirty="0"/>
              <a:t>Sería necesario evaluar las creencias que tienen la familia y el paciente acerca de la enfermedad, así como aquellas ideas que de una u otra manera pueden influir sobre el curso de la misma. </a:t>
            </a:r>
          </a:p>
          <a:p>
            <a:pPr algn="just"/>
            <a:r>
              <a:rPr lang="es-MX" dirty="0"/>
              <a:t>Las creencias involucran vergüenza, culpa o rechazo, y muchas veces bloquean el proceso familiar de aceptación. 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005064"/>
            <a:ext cx="410445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28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1344" y="116632"/>
            <a:ext cx="118093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000" dirty="0"/>
              <a:t>Estos valores interactúan con el sistema de creencias familiares y producen la sensación de que la pérdida de un miembro, como consecuencia de una enfermedad, constituye un signo de debilidad y falta de carácter para luchar, por lo que esto llega a transformarse en una sensación de derrota y vergüenza (Velazco ML y </a:t>
            </a:r>
            <a:r>
              <a:rPr lang="es-MX" sz="4000" dirty="0" err="1"/>
              <a:t>Sinibaldi</a:t>
            </a:r>
            <a:r>
              <a:rPr lang="es-MX" sz="4000" dirty="0"/>
              <a:t> J; 2001). </a:t>
            </a:r>
          </a:p>
        </p:txBody>
      </p:sp>
    </p:spTree>
    <p:extLst>
      <p:ext uri="{BB962C8B-B14F-4D97-AF65-F5344CB8AC3E}">
        <p14:creationId xmlns:p14="http://schemas.microsoft.com/office/powerpoint/2010/main" val="40836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75009"/>
            <a:ext cx="10515600" cy="1325563"/>
          </a:xfrm>
        </p:spPr>
        <p:txBody>
          <a:bodyPr/>
          <a:lstStyle/>
          <a:p>
            <a:r>
              <a:rPr lang="es-MX" b="1" dirty="0"/>
              <a:t>Evaluación de los recursos de la familia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63352" y="1356207"/>
            <a:ext cx="11665296" cy="4351338"/>
          </a:xfrm>
        </p:spPr>
        <p:txBody>
          <a:bodyPr/>
          <a:lstStyle/>
          <a:p>
            <a:pPr algn="just"/>
            <a:r>
              <a:rPr lang="es-MX" dirty="0" smtClean="0"/>
              <a:t>Las expectativas y la forma de reaccionar ante los sentimientos dolor de cada quien, ya sea el paciente o los familiares darán la diferencia, entre tener elementos o recursos para afrontar y sobrellevar la nueva condición de vida. </a:t>
            </a:r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29</a:t>
            </a:fld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59" y="3531876"/>
            <a:ext cx="4567682" cy="26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3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08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30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91344" y="404664"/>
            <a:ext cx="11665296" cy="554461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MX" sz="5800" dirty="0"/>
              <a:t>En cuanto a los recursos </a:t>
            </a:r>
            <a:r>
              <a:rPr lang="es-MX" sz="5800" dirty="0" smtClean="0"/>
              <a:t>de  la familia se  valora </a:t>
            </a:r>
            <a:r>
              <a:rPr lang="es-MX" sz="5800" dirty="0"/>
              <a:t>una serie de </a:t>
            </a:r>
            <a:r>
              <a:rPr lang="es-MX" sz="5800" dirty="0" smtClean="0"/>
              <a:t>aspectos:</a:t>
            </a:r>
          </a:p>
          <a:p>
            <a:pPr algn="just"/>
            <a:r>
              <a:rPr lang="es-MX" sz="5800" dirty="0"/>
              <a:t>L</a:t>
            </a:r>
            <a:r>
              <a:rPr lang="es-MX" sz="5800" dirty="0" smtClean="0"/>
              <a:t>a </a:t>
            </a:r>
            <a:r>
              <a:rPr lang="es-MX" sz="5800" dirty="0"/>
              <a:t>capacidad de autonomía de los diferentes miembros, </a:t>
            </a:r>
            <a:endParaRPr lang="es-MX" sz="5800" dirty="0" smtClean="0"/>
          </a:p>
          <a:p>
            <a:pPr algn="just"/>
            <a:r>
              <a:rPr lang="es-MX" sz="5800" dirty="0"/>
              <a:t>L</a:t>
            </a:r>
            <a:r>
              <a:rPr lang="es-MX" sz="5800" dirty="0" smtClean="0"/>
              <a:t>a </a:t>
            </a:r>
            <a:r>
              <a:rPr lang="es-MX" sz="5800" dirty="0"/>
              <a:t>existencia o no de límites de funcionamiento claros</a:t>
            </a:r>
            <a:r>
              <a:rPr lang="es-MX" sz="5800" dirty="0" smtClean="0"/>
              <a:t>,</a:t>
            </a:r>
          </a:p>
          <a:p>
            <a:pPr algn="just"/>
            <a:r>
              <a:rPr lang="es-MX" sz="5800" dirty="0"/>
              <a:t>E</a:t>
            </a:r>
            <a:r>
              <a:rPr lang="es-MX" sz="5800" dirty="0" smtClean="0"/>
              <a:t>l </a:t>
            </a:r>
            <a:r>
              <a:rPr lang="es-MX" sz="5800" dirty="0"/>
              <a:t>estilo de comunicación</a:t>
            </a:r>
            <a:r>
              <a:rPr lang="es-MX" sz="5800" dirty="0" smtClean="0"/>
              <a:t>,</a:t>
            </a:r>
          </a:p>
          <a:p>
            <a:pPr algn="just"/>
            <a:r>
              <a:rPr lang="es-MX" sz="5800" dirty="0"/>
              <a:t>L</a:t>
            </a:r>
            <a:r>
              <a:rPr lang="es-MX" sz="5800" dirty="0" smtClean="0"/>
              <a:t>a </a:t>
            </a:r>
            <a:r>
              <a:rPr lang="es-MX" sz="5800" dirty="0"/>
              <a:t>capacidad o dificultad de la familia para expresar sus afectos de manera clara y directa, </a:t>
            </a:r>
            <a:endParaRPr lang="es-MX" sz="5800" dirty="0" smtClean="0"/>
          </a:p>
          <a:p>
            <a:pPr algn="just"/>
            <a:r>
              <a:rPr lang="es-MX" sz="5800" dirty="0"/>
              <a:t>S</a:t>
            </a:r>
            <a:r>
              <a:rPr lang="es-MX" sz="5800" dirty="0" smtClean="0"/>
              <a:t>i </a:t>
            </a:r>
            <a:r>
              <a:rPr lang="es-MX" sz="5800" dirty="0"/>
              <a:t>existe un sistema abierto que permita la entrada y salida de </a:t>
            </a:r>
            <a:r>
              <a:rPr lang="es-MX" sz="5800" dirty="0" smtClean="0"/>
              <a:t>información</a:t>
            </a:r>
          </a:p>
          <a:p>
            <a:pPr algn="just"/>
            <a:r>
              <a:rPr lang="es-MX" sz="5800" dirty="0"/>
              <a:t>L</a:t>
            </a:r>
            <a:r>
              <a:rPr lang="es-MX" sz="5800" dirty="0" smtClean="0"/>
              <a:t>a </a:t>
            </a:r>
            <a:r>
              <a:rPr lang="es-MX" sz="5800" dirty="0"/>
              <a:t>creación de relaciones nuevas y, </a:t>
            </a:r>
            <a:endParaRPr lang="es-MX" sz="5800" dirty="0" smtClean="0"/>
          </a:p>
          <a:p>
            <a:pPr algn="just"/>
            <a:r>
              <a:rPr lang="es-MX" sz="5800" dirty="0" smtClean="0"/>
              <a:t>Su </a:t>
            </a:r>
            <a:r>
              <a:rPr lang="es-MX" sz="5800" dirty="0"/>
              <a:t>habilidad para resolver problemas y conflictos. </a:t>
            </a:r>
          </a:p>
          <a:p>
            <a:pPr algn="just"/>
            <a:endParaRPr lang="es-MX" sz="58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10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31</a:t>
            </a:fld>
            <a:endParaRPr lang="es-MX">
              <a:solidFill>
                <a:prstClr val="whit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32</a:t>
            </a:fld>
            <a:endParaRPr lang="es-MX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-102767"/>
            <a:ext cx="9937104" cy="61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63352" y="365125"/>
            <a:ext cx="11737304" cy="1325563"/>
          </a:xfrm>
        </p:spPr>
        <p:txBody>
          <a:bodyPr/>
          <a:lstStyle/>
          <a:p>
            <a:r>
              <a:rPr lang="es-MX" dirty="0"/>
              <a:t>Factores que se pueden considerar como favorecedores del duelo 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263352" y="1825625"/>
            <a:ext cx="5756448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Personalidad madura e independiente. </a:t>
            </a:r>
            <a:endParaRPr lang="es-MX" dirty="0"/>
          </a:p>
          <a:p>
            <a:pPr lvl="0"/>
            <a:r>
              <a:rPr lang="es-MX" dirty="0"/>
              <a:t>Visión optimista de la vida. </a:t>
            </a:r>
          </a:p>
          <a:p>
            <a:pPr lvl="0"/>
            <a:r>
              <a:rPr lang="es-MX" dirty="0"/>
              <a:t>Capacidad de comprensión de los otros, ser capaz de sentir empatía. </a:t>
            </a:r>
          </a:p>
          <a:p>
            <a:pPr lvl="0"/>
            <a:r>
              <a:rPr lang="en-US" dirty="0"/>
              <a:t>Tolerancia a las adversidades. </a:t>
            </a:r>
            <a:endParaRPr lang="es-MX" dirty="0"/>
          </a:p>
          <a:p>
            <a:pPr lvl="0"/>
            <a:r>
              <a:rPr lang="es-MX" dirty="0"/>
              <a:t>Ser capaz de expresar pensamientos, sentimientos y emociones. </a:t>
            </a:r>
          </a:p>
          <a:p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28456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MX" dirty="0"/>
              <a:t>Presencia de recursos personales, trabajo, aficiones, etc. </a:t>
            </a:r>
          </a:p>
          <a:p>
            <a:pPr lvl="0"/>
            <a:r>
              <a:rPr lang="en-US" dirty="0"/>
              <a:t>Habilidades </a:t>
            </a:r>
            <a:r>
              <a:rPr lang="en-US" dirty="0" smtClean="0"/>
              <a:t>sociales, amigos</a:t>
            </a:r>
            <a:endParaRPr lang="es-MX" dirty="0"/>
          </a:p>
          <a:p>
            <a:pPr lvl="0"/>
            <a:r>
              <a:rPr lang="es-MX" dirty="0"/>
              <a:t>Entorno familiar que permita la expresión de sentimientos</a:t>
            </a:r>
            <a:r>
              <a:rPr lang="es-MX" dirty="0" smtClean="0"/>
              <a:t>.</a:t>
            </a:r>
          </a:p>
          <a:p>
            <a:pPr lvl="0"/>
            <a:endParaRPr lang="es-MX" dirty="0"/>
          </a:p>
          <a:p>
            <a:endParaRPr lang="es-MX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33</a:t>
            </a:fld>
            <a:endParaRPr lang="es-MX">
              <a:solidFill>
                <a:prstClr val="whit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65" y="4437112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37312"/>
          </a:xfrm>
        </p:spPr>
      </p:pic>
    </p:spTree>
    <p:extLst>
      <p:ext uri="{BB962C8B-B14F-4D97-AF65-F5344CB8AC3E}">
        <p14:creationId xmlns:p14="http://schemas.microsoft.com/office/powerpoint/2010/main" val="28675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2780928"/>
            <a:ext cx="4762500" cy="285750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7731"/>
          </a:xfrm>
        </p:spPr>
        <p:txBody>
          <a:bodyPr/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Dudas y comentarios</a:t>
            </a:r>
            <a:br>
              <a:rPr lang="es-MX" dirty="0" smtClean="0"/>
            </a:br>
            <a:r>
              <a:rPr lang="es-MX" dirty="0" smtClean="0"/>
              <a:t>laura.carrilloa@christusmuguerza.com.mx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68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rgbClr val="7030A0"/>
                </a:solidFill>
              </a:rPr>
              <a:t>PASTORAL DE LA SALUD</a:t>
            </a:r>
            <a:endParaRPr lang="es-MX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0776" y="1847850"/>
            <a:ext cx="1109044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ENTENDIENDO LA ENFERMEDAD …… las emociones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CRONOLOGIA DEL DUELO ……..las etapas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MANEJO DEL DUELO EN NIÑOS ….. La familia 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4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Entendiendo a la persona enferma y su condición de vida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persona con una enfermedades un ser humano que padece una enfermedad, sea consciente o no de su estado. </a:t>
            </a:r>
          </a:p>
          <a:p>
            <a:r>
              <a:rPr lang="es-MX" dirty="0"/>
              <a:t>“La posición que asume una persona cuando se siente enferma”.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5</a:t>
            </a:fld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4096635"/>
            <a:ext cx="4464496" cy="207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6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63352" y="0"/>
            <a:ext cx="11521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dirty="0"/>
              <a:t>La forma en que un individuo percibe su </a:t>
            </a:r>
            <a:r>
              <a:rPr lang="es-MX" sz="3600" b="1" dirty="0"/>
              <a:t>salud </a:t>
            </a:r>
            <a:r>
              <a:rPr lang="es-MX" sz="3600" dirty="0"/>
              <a:t>o su </a:t>
            </a:r>
            <a:r>
              <a:rPr lang="es-MX" sz="3600" b="1" dirty="0"/>
              <a:t>enfermedad</a:t>
            </a:r>
            <a:r>
              <a:rPr lang="es-MX" sz="3600" dirty="0"/>
              <a:t> es un fenómeno complejo y particular respecto a cómo éste(a) reacciona en conjunto y enfrenta la situación en diferentes dimensiones (por ejemplo, emocional, racional y física). </a:t>
            </a:r>
          </a:p>
          <a:p>
            <a:pPr algn="just"/>
            <a:r>
              <a:rPr lang="es-MX" sz="3600" dirty="0"/>
              <a:t>Así, cada persona vive y vivirá la experiencia de salud-enfermedad de manera diferente y esto condicionará el significado que dé a tales experiencias.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4077072"/>
            <a:ext cx="360040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7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9336" y="0"/>
            <a:ext cx="120726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b="1" dirty="0" smtClean="0"/>
          </a:p>
          <a:p>
            <a:pPr algn="just"/>
            <a:r>
              <a:rPr lang="es-MX" sz="4000" b="1" dirty="0" smtClean="0"/>
              <a:t>LA </a:t>
            </a:r>
            <a:r>
              <a:rPr lang="es-MX" sz="4000" b="1" dirty="0"/>
              <a:t>ENFERMEDAD  será una CONDICIÓN EN SU VIDA, con la que hay que APRENDER A VIVIR, SIN QUE LE ENFERME”. Foucault M, 2005</a:t>
            </a:r>
          </a:p>
          <a:p>
            <a:pPr algn="just"/>
            <a:endParaRPr lang="es-MX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2275723"/>
            <a:ext cx="4198184" cy="381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9336" y="1"/>
            <a:ext cx="12072664" cy="1412775"/>
          </a:xfrm>
        </p:spPr>
        <p:txBody>
          <a:bodyPr/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/>
              <a:t>Dicha </a:t>
            </a:r>
            <a:r>
              <a:rPr lang="es-MX" b="1" dirty="0"/>
              <a:t>experiencia se puede clasificar en un proceso en cinco etapas:</a:t>
            </a:r>
            <a:br>
              <a:rPr lang="es-MX" b="1" dirty="0"/>
            </a:br>
            <a:endParaRPr lang="es-MX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19336" y="1412776"/>
            <a:ext cx="11881320" cy="47641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/>
              <a:t>Fase I, en la que se experimenta el síntoma o malestar.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/>
              <a:t>Fase II, en la que se asume el papel de enfermo.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/>
              <a:t>Fase III, en la que se toma contacto con el personal de salud.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/>
              <a:t>Fase IV, en la que el enfermo asume el tratamiento médico y las opciones terapéuticas.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/>
              <a:t>Fase V, en la que tiene lugar la aceptación de la condición de enfermedad si ésta es crónica, seguida de la recuperación. </a:t>
            </a:r>
          </a:p>
          <a:p>
            <a:endParaRPr lang="es-MX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8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A385-4429-4B3C-9262-8948D2DDD3E3}" type="slidenum">
              <a:rPr lang="es-MX" smtClean="0">
                <a:solidFill>
                  <a:prstClr val="white"/>
                </a:solidFill>
              </a:rPr>
              <a:pPr/>
              <a:t>9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260648"/>
            <a:ext cx="12192000" cy="5916315"/>
          </a:xfrm>
        </p:spPr>
        <p:txBody>
          <a:bodyPr/>
          <a:lstStyle/>
          <a:p>
            <a:pPr algn="just"/>
            <a:r>
              <a:rPr lang="es-MX" dirty="0"/>
              <a:t>La conducta de enfermedad implica cómo el enfermo controla su organismo, define e interpreta sus síntomas, adopta acciones, hace uso de la alternativa médica. </a:t>
            </a:r>
          </a:p>
          <a:p>
            <a:pPr algn="just"/>
            <a:r>
              <a:rPr lang="es-MX" dirty="0"/>
              <a:t>Existe una gran variabilidad en la forma en la que las personas reaccionan frente a la enfermedad, tanto la propia como la ajena. 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116" y="3429000"/>
            <a:ext cx="381642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guerza 16-9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guerza 16-9 (2)" id="{1E261F47-8E01-4A78-8442-F88E061D2217}" vid="{E9AE4C9D-CE8C-47EF-8D06-239F844C534D}"/>
    </a:ext>
  </a:extLst>
</a:theme>
</file>

<file path=ppt/theme/theme3.xml><?xml version="1.0" encoding="utf-8"?>
<a:theme xmlns:a="http://schemas.openxmlformats.org/drawingml/2006/main" name="CSM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M1" id="{70CDDF1D-2C5E-4D24-9B11-B4439A1B1A08}" vid="{40658DC3-C009-4842-B7EF-69D9AD5C08A8}"/>
    </a:ext>
  </a:extLst>
</a:theme>
</file>

<file path=ppt/theme/theme4.xml><?xml version="1.0" encoding="utf-8"?>
<a:theme xmlns:a="http://schemas.openxmlformats.org/drawingml/2006/main" name="1_CSM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M1" id="{70CDDF1D-2C5E-4D24-9B11-B4439A1B1A08}" vid="{40658DC3-C009-4842-B7EF-69D9AD5C08A8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1597</TotalTime>
  <Words>1648</Words>
  <Application>Microsoft Office PowerPoint</Application>
  <PresentationFormat>Panorámica</PresentationFormat>
  <Paragraphs>126</Paragraphs>
  <Slides>35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35</vt:i4>
      </vt:variant>
    </vt:vector>
  </HeadingPairs>
  <TitlesOfParts>
    <vt:vector size="45" baseType="lpstr">
      <vt:lpstr>Kozuka Gothic Pro R</vt:lpstr>
      <vt:lpstr>Arial</vt:lpstr>
      <vt:lpstr>Calibri</vt:lpstr>
      <vt:lpstr>Calibri Light</vt:lpstr>
      <vt:lpstr>Open Sans</vt:lpstr>
      <vt:lpstr>Wingdings</vt:lpstr>
      <vt:lpstr>1_Tema de Office</vt:lpstr>
      <vt:lpstr>Muguerza 16-9 (2)</vt:lpstr>
      <vt:lpstr>CSM1</vt:lpstr>
      <vt:lpstr>1_CSM1</vt:lpstr>
      <vt:lpstr>Presentación de PowerPoint</vt:lpstr>
      <vt:lpstr>Dimensión: Psicológica-Social</vt:lpstr>
      <vt:lpstr>Presentación de PowerPoint</vt:lpstr>
      <vt:lpstr>PASTORAL DE LA SALUD</vt:lpstr>
      <vt:lpstr>Entendiendo a la persona enferma y su condición de vida</vt:lpstr>
      <vt:lpstr>Presentación de PowerPoint</vt:lpstr>
      <vt:lpstr>Presentación de PowerPoint</vt:lpstr>
      <vt:lpstr> Dicha experiencia se puede clasificar en un proceso en cinco etapas: </vt:lpstr>
      <vt:lpstr>Presentación de PowerPoint</vt:lpstr>
      <vt:lpstr>El proceso de aceptación de la enfermedad mental: </vt:lpstr>
      <vt:lpstr>Presentación de PowerPoint</vt:lpstr>
      <vt:lpstr>Proceso  Negación y aislamiento:</vt:lpstr>
      <vt:lpstr>Ira</vt:lpstr>
      <vt:lpstr>Pacto o Regateo:</vt:lpstr>
      <vt:lpstr>Depresión: </vt:lpstr>
      <vt:lpstr>Presentación de PowerPoint</vt:lpstr>
      <vt:lpstr>Aceptación:</vt:lpstr>
      <vt:lpstr>Presentación de PowerPoint</vt:lpstr>
      <vt:lpstr>Presentación de PowerPoint</vt:lpstr>
      <vt:lpstr>Presentación de PowerPoint</vt:lpstr>
      <vt:lpstr>La adaptación familiar a la enfermedad </vt:lpstr>
      <vt:lpstr>Presentación de PowerPoint</vt:lpstr>
      <vt:lpstr>II. Entendiendo la importancia de la familia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de los recursos de la familia</vt:lpstr>
      <vt:lpstr>Presentación de PowerPoint</vt:lpstr>
      <vt:lpstr>Presentación de PowerPoint</vt:lpstr>
      <vt:lpstr>Presentación de PowerPoint</vt:lpstr>
      <vt:lpstr>Factores que se pueden considerar como favorecedores del duelo </vt:lpstr>
      <vt:lpstr>Presentación de PowerPoint</vt:lpstr>
      <vt:lpstr> Dudas y comentarios laura.carrilloa@christusmuguerza.com.mx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Carrillo</dc:creator>
  <cp:lastModifiedBy>Laura Olivia Carrillo Alarcon</cp:lastModifiedBy>
  <cp:revision>49</cp:revision>
  <dcterms:created xsi:type="dcterms:W3CDTF">2015-10-20T20:27:32Z</dcterms:created>
  <dcterms:modified xsi:type="dcterms:W3CDTF">2016-09-13T18:17:37Z</dcterms:modified>
</cp:coreProperties>
</file>