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  <p:sldMasterId id="2147483708" r:id="rId2"/>
    <p:sldMasterId id="2147483716" r:id="rId3"/>
    <p:sldMasterId id="2147483730" r:id="rId4"/>
  </p:sldMasterIdLst>
  <p:notesMasterIdLst>
    <p:notesMasterId r:id="rId40"/>
  </p:notesMasterIdLst>
  <p:sldIdLst>
    <p:sldId id="296" r:id="rId5"/>
    <p:sldId id="335" r:id="rId6"/>
    <p:sldId id="365" r:id="rId7"/>
    <p:sldId id="364" r:id="rId8"/>
    <p:sldId id="336" r:id="rId9"/>
    <p:sldId id="337" r:id="rId10"/>
    <p:sldId id="338" r:id="rId11"/>
    <p:sldId id="339" r:id="rId12"/>
    <p:sldId id="340" r:id="rId13"/>
    <p:sldId id="334" r:id="rId14"/>
    <p:sldId id="341" r:id="rId15"/>
    <p:sldId id="342" r:id="rId16"/>
    <p:sldId id="343" r:id="rId17"/>
    <p:sldId id="344" r:id="rId18"/>
    <p:sldId id="345" r:id="rId19"/>
    <p:sldId id="346" r:id="rId20"/>
    <p:sldId id="347" r:id="rId21"/>
    <p:sldId id="348" r:id="rId22"/>
    <p:sldId id="349" r:id="rId23"/>
    <p:sldId id="350" r:id="rId24"/>
    <p:sldId id="351" r:id="rId25"/>
    <p:sldId id="352" r:id="rId26"/>
    <p:sldId id="353" r:id="rId27"/>
    <p:sldId id="354" r:id="rId28"/>
    <p:sldId id="355" r:id="rId29"/>
    <p:sldId id="356" r:id="rId30"/>
    <p:sldId id="357" r:id="rId31"/>
    <p:sldId id="358" r:id="rId32"/>
    <p:sldId id="359" r:id="rId33"/>
    <p:sldId id="361" r:id="rId34"/>
    <p:sldId id="362" r:id="rId35"/>
    <p:sldId id="363" r:id="rId36"/>
    <p:sldId id="360" r:id="rId37"/>
    <p:sldId id="330" r:id="rId38"/>
    <p:sldId id="331" r:id="rId39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7698" autoAdjust="0"/>
  </p:normalViewPr>
  <p:slideViewPr>
    <p:cSldViewPr>
      <p:cViewPr varScale="1">
        <p:scale>
          <a:sx n="19" d="100"/>
          <a:sy n="19" d="100"/>
        </p:scale>
        <p:origin x="942" y="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4E4F1B-184A-4ED8-A51A-27DC54891AFC}" type="datetimeFigureOut">
              <a:rPr lang="es-MX" smtClean="0"/>
              <a:t>12/09/2016</a:t>
            </a:fld>
            <a:endParaRPr lang="es-MX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MX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098DFA-A2EE-45E7-BBEB-9A8AF9D3C2E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2946645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098DFA-A2EE-45E7-BBEB-9A8AF9D3C2E3}" type="slidenum">
              <a:rPr lang="es-MX" smtClean="0"/>
              <a:t>2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8433200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098DFA-A2EE-45E7-BBEB-9A8AF9D3C2E3}" type="slidenum">
              <a:rPr lang="es-MX" smtClean="0"/>
              <a:t>11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662525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098DFA-A2EE-45E7-BBEB-9A8AF9D3C2E3}" type="slidenum">
              <a:rPr lang="es-MX" smtClean="0"/>
              <a:t>18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5233274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098DFA-A2EE-45E7-BBEB-9A8AF9D3C2E3}" type="slidenum">
              <a:rPr lang="es-MX" smtClean="0"/>
              <a:t>19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84051899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098DFA-A2EE-45E7-BBEB-9A8AF9D3C2E3}" type="slidenum">
              <a:rPr lang="es-MX" smtClean="0"/>
              <a:t>20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1670676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81369F-6A06-45F8-B6BF-0025952652FE}" type="datetimeFigureOut">
              <a:rPr lang="es-MX" smtClean="0">
                <a:solidFill>
                  <a:prstClr val="black">
                    <a:tint val="75000"/>
                  </a:prstClr>
                </a:solidFill>
              </a:rPr>
              <a:pPr/>
              <a:t>12/09/2016</a:t>
            </a:fld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CA385-4429-4B3C-9262-8948D2DDD3E3}" type="slidenum">
              <a:rPr lang="es-MX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98004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81369F-6A06-45F8-B6BF-0025952652FE}" type="datetimeFigureOut">
              <a:rPr lang="es-MX" smtClean="0">
                <a:solidFill>
                  <a:prstClr val="black">
                    <a:tint val="75000"/>
                  </a:prstClr>
                </a:solidFill>
              </a:rPr>
              <a:pPr/>
              <a:t>12/09/2016</a:t>
            </a:fld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CA385-4429-4B3C-9262-8948D2DDD3E3}" type="slidenum">
              <a:rPr lang="es-MX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57581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81369F-6A06-45F8-B6BF-0025952652FE}" type="datetimeFigureOut">
              <a:rPr lang="es-MX" smtClean="0">
                <a:solidFill>
                  <a:prstClr val="black">
                    <a:tint val="75000"/>
                  </a:prstClr>
                </a:solidFill>
              </a:rPr>
              <a:pPr/>
              <a:t>12/09/2016</a:t>
            </a:fld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CA385-4429-4B3C-9262-8948D2DDD3E3}" type="slidenum">
              <a:rPr lang="es-MX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90275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1 Título"/>
          <p:cNvSpPr>
            <a:spLocks noGrp="1"/>
          </p:cNvSpPr>
          <p:nvPr>
            <p:ph type="ctrTitle" hasCustomPrompt="1"/>
          </p:nvPr>
        </p:nvSpPr>
        <p:spPr>
          <a:xfrm>
            <a:off x="914400" y="2175620"/>
            <a:ext cx="10363200" cy="1181373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s-ES" dirty="0"/>
              <a:t>Título de la presentación</a:t>
            </a:r>
            <a:endParaRPr lang="es-MX" dirty="0"/>
          </a:p>
        </p:txBody>
      </p:sp>
      <p:sp>
        <p:nvSpPr>
          <p:cNvPr id="8" name="7 Marcador de texto"/>
          <p:cNvSpPr>
            <a:spLocks noGrp="1"/>
          </p:cNvSpPr>
          <p:nvPr>
            <p:ph type="body" sz="quarter" idx="10" hasCustomPrompt="1"/>
          </p:nvPr>
        </p:nvSpPr>
        <p:spPr>
          <a:xfrm>
            <a:off x="912285" y="3356992"/>
            <a:ext cx="10368292" cy="863600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s-ES" dirty="0"/>
              <a:t>Subtítulo o nombre del departamento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5898009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dirty="0"/>
              <a:t>Título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s-ES" dirty="0"/>
              <a:t>Texto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67134136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dirty="0"/>
              <a:t>Título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09948407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9098821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Inicio/Fin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Imagen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001"/>
          <a:stretch/>
        </p:blipFill>
        <p:spPr bwMode="auto">
          <a:xfrm>
            <a:off x="3712833" y="2751540"/>
            <a:ext cx="4766335" cy="13549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03320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800"/>
            </a:lvl1pPr>
          </a:lstStyle>
          <a:p>
            <a:r>
              <a:rPr lang="es-ES"/>
              <a:t>Haga clic para modificar el estilo de título del patrón</a:t>
            </a:r>
            <a:endParaRPr lang="es-MX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editar el estilo de subtítulo del patrón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44C46-F29F-48AA-A580-97A963B54ED9}" type="datetimeFigureOut">
              <a:rPr lang="es-MX" smtClean="0">
                <a:solidFill>
                  <a:prstClr val="black"/>
                </a:solidFill>
              </a:rPr>
              <a:pPr/>
              <a:t>12/09/2016</a:t>
            </a:fld>
            <a:endParaRPr lang="es-MX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34325E-E8DC-4BA4-8A57-7D2C78BCE1E0}" type="slidenum">
              <a:rPr lang="es-MX" smtClean="0">
                <a:solidFill>
                  <a:prstClr val="black"/>
                </a:solidFill>
              </a:rPr>
              <a:pPr/>
              <a:t>‹Nº›</a:t>
            </a:fld>
            <a:endParaRPr lang="es-MX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293297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44C46-F29F-48AA-A580-97A963B54ED9}" type="datetimeFigureOut">
              <a:rPr lang="es-MX" smtClean="0">
                <a:solidFill>
                  <a:prstClr val="black"/>
                </a:solidFill>
              </a:rPr>
              <a:pPr/>
              <a:t>12/09/2016</a:t>
            </a:fld>
            <a:endParaRPr lang="es-MX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34325E-E8DC-4BA4-8A57-7D2C78BCE1E0}" type="slidenum">
              <a:rPr lang="es-MX" smtClean="0">
                <a:solidFill>
                  <a:prstClr val="black"/>
                </a:solidFill>
              </a:rPr>
              <a:pPr/>
              <a:t>‹Nº›</a:t>
            </a:fld>
            <a:endParaRPr lang="es-MX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718242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icio-Fin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5B2A83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prstClr val="white"/>
              </a:solidFill>
            </a:endParaRPr>
          </a:p>
        </p:txBody>
      </p:sp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81369F-6A06-45F8-B6BF-0025952652FE}" type="datetimeFigureOut">
              <a:rPr lang="es-MX" smtClean="0">
                <a:solidFill>
                  <a:prstClr val="white"/>
                </a:solidFill>
              </a:rPr>
              <a:pPr/>
              <a:t>12/09/2016</a:t>
            </a:fld>
            <a:endParaRPr lang="es-MX">
              <a:solidFill>
                <a:prstClr val="white"/>
              </a:solidFill>
            </a:endParaRPr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>
              <a:solidFill>
                <a:prstClr val="white"/>
              </a:solidFill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CA385-4429-4B3C-9262-8948D2DDD3E3}" type="slidenum">
              <a:rPr lang="es-MX" smtClean="0">
                <a:solidFill>
                  <a:prstClr val="white"/>
                </a:solidFill>
              </a:rPr>
              <a:pPr/>
              <a:t>‹Nº›</a:t>
            </a:fld>
            <a:endParaRPr lang="es-MX">
              <a:solidFill>
                <a:prstClr val="white"/>
              </a:solidFill>
            </a:endParaRPr>
          </a:p>
        </p:txBody>
      </p:sp>
      <p:pic>
        <p:nvPicPr>
          <p:cNvPr id="5" name="Marcador de contenido 3" descr="Centro de Salud Mental_Negativo 1 tinta.jp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817" b="9451"/>
          <a:stretch/>
        </p:blipFill>
        <p:spPr>
          <a:xfrm>
            <a:off x="3453352" y="2342297"/>
            <a:ext cx="5285295" cy="1950799"/>
          </a:xfrm>
          <a:prstGeom prst="rect">
            <a:avLst/>
          </a:prstGeom>
          <a:solidFill>
            <a:srgbClr val="5B2A83"/>
          </a:solidFill>
        </p:spPr>
      </p:pic>
    </p:spTree>
    <p:extLst>
      <p:ext uri="{BB962C8B-B14F-4D97-AF65-F5344CB8AC3E}">
        <p14:creationId xmlns:p14="http://schemas.microsoft.com/office/powerpoint/2010/main" val="574225677"/>
      </p:ext>
    </p:extLst>
  </p:cSld>
  <p:clrMapOvr>
    <a:masterClrMapping/>
  </p:clrMapOvr>
  <p:hf hdr="0" ftr="0" dt="0"/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81369F-6A06-45F8-B6BF-0025952652FE}" type="datetimeFigureOut">
              <a:rPr lang="es-MX" smtClean="0">
                <a:solidFill>
                  <a:prstClr val="black">
                    <a:tint val="75000"/>
                  </a:prstClr>
                </a:solidFill>
              </a:rPr>
              <a:pPr/>
              <a:t>12/09/2016</a:t>
            </a:fld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CA385-4429-4B3C-9262-8948D2DDD3E3}" type="slidenum">
              <a:rPr lang="es-MX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288384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5B2A83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prstClr val="white"/>
              </a:solidFill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 b="0">
                <a:solidFill>
                  <a:schemeClr val="bg1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s-MX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400" b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editar el estilo de subtítulo del patrón</a:t>
            </a:r>
            <a:endParaRPr lang="es-MX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BFA4E-41EB-420F-9A62-D49C527EDB22}" type="datetimeFigureOut">
              <a:rPr lang="es-MX" smtClean="0">
                <a:solidFill>
                  <a:prstClr val="white"/>
                </a:solidFill>
              </a:rPr>
              <a:pPr/>
              <a:t>12/09/2016</a:t>
            </a:fld>
            <a:endParaRPr lang="es-MX">
              <a:solidFill>
                <a:prstClr val="white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>
              <a:solidFill>
                <a:prstClr val="white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es-MX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3185698"/>
      </p:ext>
    </p:extLst>
  </p:cSld>
  <p:clrMapOvr>
    <a:masterClrMapping/>
  </p:clrMapOvr>
  <p:hf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agrama de flujo: entrada manual 12"/>
          <p:cNvSpPr/>
          <p:nvPr/>
        </p:nvSpPr>
        <p:spPr>
          <a:xfrm flipH="1">
            <a:off x="0" y="6042026"/>
            <a:ext cx="12192000" cy="815853"/>
          </a:xfrm>
          <a:custGeom>
            <a:avLst/>
            <a:gdLst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3279 h 11279"/>
              <a:gd name="connsiteX1" fmla="*/ 10000 w 10000"/>
              <a:gd name="connsiteY1" fmla="*/ 0 h 11279"/>
              <a:gd name="connsiteX2" fmla="*/ 10000 w 10000"/>
              <a:gd name="connsiteY2" fmla="*/ 11279 h 11279"/>
              <a:gd name="connsiteX3" fmla="*/ 0 w 10000"/>
              <a:gd name="connsiteY3" fmla="*/ 11279 h 11279"/>
              <a:gd name="connsiteX4" fmla="*/ 0 w 10000"/>
              <a:gd name="connsiteY4" fmla="*/ 3279 h 11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1279">
                <a:moveTo>
                  <a:pt x="0" y="3279"/>
                </a:moveTo>
                <a:cubicBezTo>
                  <a:pt x="3523" y="5099"/>
                  <a:pt x="4047" y="6159"/>
                  <a:pt x="10000" y="0"/>
                </a:cubicBezTo>
                <a:lnTo>
                  <a:pt x="10000" y="11279"/>
                </a:lnTo>
                <a:lnTo>
                  <a:pt x="0" y="11279"/>
                </a:lnTo>
                <a:lnTo>
                  <a:pt x="0" y="3279"/>
                </a:lnTo>
                <a:close/>
              </a:path>
            </a:pathLst>
          </a:custGeom>
          <a:solidFill>
            <a:srgbClr val="5B2A83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prstClr val="white"/>
              </a:solidFill>
            </a:endParaRPr>
          </a:p>
        </p:txBody>
      </p:sp>
      <p:sp>
        <p:nvSpPr>
          <p:cNvPr id="13" name="Diagrama de flujo: entrada manual 12"/>
          <p:cNvSpPr/>
          <p:nvPr/>
        </p:nvSpPr>
        <p:spPr>
          <a:xfrm>
            <a:off x="0" y="6176963"/>
            <a:ext cx="12192000" cy="680917"/>
          </a:xfrm>
          <a:custGeom>
            <a:avLst/>
            <a:gdLst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3279 h 11279"/>
              <a:gd name="connsiteX1" fmla="*/ 10000 w 10000"/>
              <a:gd name="connsiteY1" fmla="*/ 0 h 11279"/>
              <a:gd name="connsiteX2" fmla="*/ 10000 w 10000"/>
              <a:gd name="connsiteY2" fmla="*/ 11279 h 11279"/>
              <a:gd name="connsiteX3" fmla="*/ 0 w 10000"/>
              <a:gd name="connsiteY3" fmla="*/ 11279 h 11279"/>
              <a:gd name="connsiteX4" fmla="*/ 0 w 10000"/>
              <a:gd name="connsiteY4" fmla="*/ 3279 h 11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1279">
                <a:moveTo>
                  <a:pt x="0" y="3279"/>
                </a:moveTo>
                <a:cubicBezTo>
                  <a:pt x="3523" y="5099"/>
                  <a:pt x="4047" y="6159"/>
                  <a:pt x="10000" y="0"/>
                </a:cubicBezTo>
                <a:lnTo>
                  <a:pt x="10000" y="11279"/>
                </a:lnTo>
                <a:lnTo>
                  <a:pt x="0" y="11279"/>
                </a:lnTo>
                <a:lnTo>
                  <a:pt x="0" y="3279"/>
                </a:lnTo>
                <a:close/>
              </a:path>
            </a:pathLst>
          </a:custGeom>
          <a:solidFill>
            <a:srgbClr val="5B2A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prstClr val="white"/>
              </a:solidFill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4800">
                <a:latin typeface="+mj-lt"/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s-MX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3600"/>
            </a:lvl1pPr>
            <a:lvl2pPr>
              <a:defRPr sz="3200"/>
            </a:lvl2pPr>
            <a:lvl3pPr>
              <a:defRPr sz="28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endParaRPr lang="es-MX">
              <a:solidFill>
                <a:prstClr val="white"/>
              </a:solidFill>
            </a:endParaRPr>
          </a:p>
        </p:txBody>
      </p:sp>
      <p:pic>
        <p:nvPicPr>
          <p:cNvPr id="16" name="Marcador de contenido 3" descr="Centro de Salud Mental_Negativo 1 tinta.jp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70" t="17320" r="9115" b="16842"/>
          <a:stretch/>
        </p:blipFill>
        <p:spPr>
          <a:xfrm>
            <a:off x="10581867" y="6311900"/>
            <a:ext cx="1610133" cy="521521"/>
          </a:xfrm>
          <a:prstGeom prst="rect">
            <a:avLst/>
          </a:prstGeom>
          <a:solidFill>
            <a:srgbClr val="5B2A83"/>
          </a:solidFill>
        </p:spPr>
      </p:pic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fld id="{1E6CA385-4429-4B3C-9262-8948D2DDD3E3}" type="slidenum">
              <a:rPr lang="es-MX" smtClean="0">
                <a:solidFill>
                  <a:prstClr val="white"/>
                </a:solidFill>
              </a:rPr>
              <a:pPr/>
              <a:t>‹Nº›</a:t>
            </a:fld>
            <a:endParaRPr lang="es-MX" dirty="0">
              <a:solidFill>
                <a:prstClr val="white"/>
              </a:solidFill>
            </a:endParaRP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fld id="{4181369F-6A06-45F8-B6BF-0025952652FE}" type="datetimeFigureOut">
              <a:rPr lang="es-MX" smtClean="0">
                <a:solidFill>
                  <a:prstClr val="white"/>
                </a:solidFill>
              </a:rPr>
              <a:pPr/>
              <a:t>12/09/2016</a:t>
            </a:fld>
            <a:endParaRPr lang="es-MX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884190"/>
      </p:ext>
    </p:extLst>
  </p:cSld>
  <p:clrMapOvr>
    <a:masterClrMapping/>
  </p:clrMapOvr>
  <p:hf hdr="0" ft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 9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5B2A83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prstClr val="white"/>
              </a:solidFill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s-MX" dirty="0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>
                    <a:lumMod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81369F-6A06-45F8-B6BF-0025952652FE}" type="datetimeFigureOut">
              <a:rPr lang="es-MX" smtClean="0">
                <a:solidFill>
                  <a:prstClr val="white"/>
                </a:solidFill>
              </a:rPr>
              <a:pPr/>
              <a:t>12/09/2016</a:t>
            </a:fld>
            <a:endParaRPr lang="es-MX">
              <a:solidFill>
                <a:prstClr val="white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>
              <a:solidFill>
                <a:prstClr val="white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CA385-4429-4B3C-9262-8948D2DDD3E3}" type="slidenum">
              <a:rPr lang="es-MX" smtClean="0">
                <a:solidFill>
                  <a:prstClr val="white"/>
                </a:solidFill>
              </a:rPr>
              <a:pPr/>
              <a:t>‹Nº›</a:t>
            </a:fld>
            <a:endParaRPr lang="es-MX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671620"/>
      </p:ext>
    </p:extLst>
  </p:cSld>
  <p:clrMapOvr>
    <a:masterClrMapping/>
  </p:clrMapOvr>
  <p:hf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iagrama de flujo: entrada manual 12"/>
          <p:cNvSpPr/>
          <p:nvPr/>
        </p:nvSpPr>
        <p:spPr>
          <a:xfrm flipH="1">
            <a:off x="0" y="6042026"/>
            <a:ext cx="12192000" cy="815853"/>
          </a:xfrm>
          <a:custGeom>
            <a:avLst/>
            <a:gdLst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3279 h 11279"/>
              <a:gd name="connsiteX1" fmla="*/ 10000 w 10000"/>
              <a:gd name="connsiteY1" fmla="*/ 0 h 11279"/>
              <a:gd name="connsiteX2" fmla="*/ 10000 w 10000"/>
              <a:gd name="connsiteY2" fmla="*/ 11279 h 11279"/>
              <a:gd name="connsiteX3" fmla="*/ 0 w 10000"/>
              <a:gd name="connsiteY3" fmla="*/ 11279 h 11279"/>
              <a:gd name="connsiteX4" fmla="*/ 0 w 10000"/>
              <a:gd name="connsiteY4" fmla="*/ 3279 h 11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1279">
                <a:moveTo>
                  <a:pt x="0" y="3279"/>
                </a:moveTo>
                <a:cubicBezTo>
                  <a:pt x="3523" y="5099"/>
                  <a:pt x="4047" y="6159"/>
                  <a:pt x="10000" y="0"/>
                </a:cubicBezTo>
                <a:lnTo>
                  <a:pt x="10000" y="11279"/>
                </a:lnTo>
                <a:lnTo>
                  <a:pt x="0" y="11279"/>
                </a:lnTo>
                <a:lnTo>
                  <a:pt x="0" y="3279"/>
                </a:lnTo>
                <a:close/>
              </a:path>
            </a:pathLst>
          </a:custGeom>
          <a:solidFill>
            <a:srgbClr val="5B2A83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prstClr val="white"/>
              </a:solidFill>
            </a:endParaRPr>
          </a:p>
        </p:txBody>
      </p:sp>
      <p:sp>
        <p:nvSpPr>
          <p:cNvPr id="9" name="Diagrama de flujo: entrada manual 12"/>
          <p:cNvSpPr/>
          <p:nvPr/>
        </p:nvSpPr>
        <p:spPr>
          <a:xfrm>
            <a:off x="0" y="6176963"/>
            <a:ext cx="12192000" cy="680917"/>
          </a:xfrm>
          <a:custGeom>
            <a:avLst/>
            <a:gdLst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3279 h 11279"/>
              <a:gd name="connsiteX1" fmla="*/ 10000 w 10000"/>
              <a:gd name="connsiteY1" fmla="*/ 0 h 11279"/>
              <a:gd name="connsiteX2" fmla="*/ 10000 w 10000"/>
              <a:gd name="connsiteY2" fmla="*/ 11279 h 11279"/>
              <a:gd name="connsiteX3" fmla="*/ 0 w 10000"/>
              <a:gd name="connsiteY3" fmla="*/ 11279 h 11279"/>
              <a:gd name="connsiteX4" fmla="*/ 0 w 10000"/>
              <a:gd name="connsiteY4" fmla="*/ 3279 h 11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1279">
                <a:moveTo>
                  <a:pt x="0" y="3279"/>
                </a:moveTo>
                <a:cubicBezTo>
                  <a:pt x="3523" y="5099"/>
                  <a:pt x="4047" y="6159"/>
                  <a:pt x="10000" y="0"/>
                </a:cubicBezTo>
                <a:lnTo>
                  <a:pt x="10000" y="11279"/>
                </a:lnTo>
                <a:lnTo>
                  <a:pt x="0" y="11279"/>
                </a:lnTo>
                <a:lnTo>
                  <a:pt x="0" y="3279"/>
                </a:lnTo>
                <a:close/>
              </a:path>
            </a:pathLst>
          </a:custGeom>
          <a:solidFill>
            <a:srgbClr val="5B2A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prstClr val="white"/>
              </a:solidFill>
            </a:endParaRPr>
          </a:p>
        </p:txBody>
      </p:sp>
      <p:pic>
        <p:nvPicPr>
          <p:cNvPr id="10" name="Marcador de contenido 3" descr="Centro de Salud Mental_Negativo 1 tinta.jp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70" t="17320" r="9115" b="16842"/>
          <a:stretch/>
        </p:blipFill>
        <p:spPr>
          <a:xfrm>
            <a:off x="10581867" y="6311900"/>
            <a:ext cx="1610133" cy="521521"/>
          </a:xfrm>
          <a:prstGeom prst="rect">
            <a:avLst/>
          </a:prstGeom>
          <a:solidFill>
            <a:srgbClr val="5B2A83"/>
          </a:solidFill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81369F-6A06-45F8-B6BF-0025952652FE}" type="datetimeFigureOut">
              <a:rPr lang="es-MX" smtClean="0">
                <a:solidFill>
                  <a:prstClr val="white"/>
                </a:solidFill>
              </a:rPr>
              <a:pPr/>
              <a:t>12/09/2016</a:t>
            </a:fld>
            <a:endParaRPr lang="es-MX">
              <a:solidFill>
                <a:prstClr val="white"/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>
              <a:solidFill>
                <a:prstClr val="white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CA385-4429-4B3C-9262-8948D2DDD3E3}" type="slidenum">
              <a:rPr lang="es-MX" smtClean="0">
                <a:solidFill>
                  <a:prstClr val="white"/>
                </a:solidFill>
              </a:rPr>
              <a:pPr/>
              <a:t>‹Nº›</a:t>
            </a:fld>
            <a:endParaRPr lang="es-MX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66413"/>
      </p:ext>
    </p:extLst>
  </p:cSld>
  <p:clrMapOvr>
    <a:masterClrMapping/>
  </p:clrMapOvr>
  <p:hf hdr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iagrama de flujo: entrada manual 12"/>
          <p:cNvSpPr/>
          <p:nvPr/>
        </p:nvSpPr>
        <p:spPr>
          <a:xfrm flipH="1">
            <a:off x="0" y="6042026"/>
            <a:ext cx="12192000" cy="815853"/>
          </a:xfrm>
          <a:custGeom>
            <a:avLst/>
            <a:gdLst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3279 h 11279"/>
              <a:gd name="connsiteX1" fmla="*/ 10000 w 10000"/>
              <a:gd name="connsiteY1" fmla="*/ 0 h 11279"/>
              <a:gd name="connsiteX2" fmla="*/ 10000 w 10000"/>
              <a:gd name="connsiteY2" fmla="*/ 11279 h 11279"/>
              <a:gd name="connsiteX3" fmla="*/ 0 w 10000"/>
              <a:gd name="connsiteY3" fmla="*/ 11279 h 11279"/>
              <a:gd name="connsiteX4" fmla="*/ 0 w 10000"/>
              <a:gd name="connsiteY4" fmla="*/ 3279 h 11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1279">
                <a:moveTo>
                  <a:pt x="0" y="3279"/>
                </a:moveTo>
                <a:cubicBezTo>
                  <a:pt x="3523" y="5099"/>
                  <a:pt x="4047" y="6159"/>
                  <a:pt x="10000" y="0"/>
                </a:cubicBezTo>
                <a:lnTo>
                  <a:pt x="10000" y="11279"/>
                </a:lnTo>
                <a:lnTo>
                  <a:pt x="0" y="11279"/>
                </a:lnTo>
                <a:lnTo>
                  <a:pt x="0" y="3279"/>
                </a:lnTo>
                <a:close/>
              </a:path>
            </a:pathLst>
          </a:custGeom>
          <a:solidFill>
            <a:srgbClr val="5B2A83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prstClr val="white"/>
              </a:solidFill>
            </a:endParaRPr>
          </a:p>
        </p:txBody>
      </p:sp>
      <p:sp>
        <p:nvSpPr>
          <p:cNvPr id="11" name="Diagrama de flujo: entrada manual 12"/>
          <p:cNvSpPr/>
          <p:nvPr/>
        </p:nvSpPr>
        <p:spPr>
          <a:xfrm>
            <a:off x="0" y="6176963"/>
            <a:ext cx="12192000" cy="680917"/>
          </a:xfrm>
          <a:custGeom>
            <a:avLst/>
            <a:gdLst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3279 h 11279"/>
              <a:gd name="connsiteX1" fmla="*/ 10000 w 10000"/>
              <a:gd name="connsiteY1" fmla="*/ 0 h 11279"/>
              <a:gd name="connsiteX2" fmla="*/ 10000 w 10000"/>
              <a:gd name="connsiteY2" fmla="*/ 11279 h 11279"/>
              <a:gd name="connsiteX3" fmla="*/ 0 w 10000"/>
              <a:gd name="connsiteY3" fmla="*/ 11279 h 11279"/>
              <a:gd name="connsiteX4" fmla="*/ 0 w 10000"/>
              <a:gd name="connsiteY4" fmla="*/ 3279 h 11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1279">
                <a:moveTo>
                  <a:pt x="0" y="3279"/>
                </a:moveTo>
                <a:cubicBezTo>
                  <a:pt x="3523" y="5099"/>
                  <a:pt x="4047" y="6159"/>
                  <a:pt x="10000" y="0"/>
                </a:cubicBezTo>
                <a:lnTo>
                  <a:pt x="10000" y="11279"/>
                </a:lnTo>
                <a:lnTo>
                  <a:pt x="0" y="11279"/>
                </a:lnTo>
                <a:lnTo>
                  <a:pt x="0" y="3279"/>
                </a:lnTo>
                <a:close/>
              </a:path>
            </a:pathLst>
          </a:custGeom>
          <a:solidFill>
            <a:srgbClr val="5B2A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prstClr val="white"/>
              </a:solidFill>
            </a:endParaRPr>
          </a:p>
        </p:txBody>
      </p:sp>
      <p:pic>
        <p:nvPicPr>
          <p:cNvPr id="12" name="Marcador de contenido 3" descr="Centro de Salud Mental_Negativo 1 tinta.jp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70" t="17320" r="9115" b="16842"/>
          <a:stretch/>
        </p:blipFill>
        <p:spPr>
          <a:xfrm>
            <a:off x="10581867" y="6311900"/>
            <a:ext cx="1610133" cy="521521"/>
          </a:xfrm>
          <a:prstGeom prst="rect">
            <a:avLst/>
          </a:prstGeom>
          <a:solidFill>
            <a:srgbClr val="5B2A83"/>
          </a:solidFill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81369F-6A06-45F8-B6BF-0025952652FE}" type="datetimeFigureOut">
              <a:rPr lang="es-MX" smtClean="0">
                <a:solidFill>
                  <a:prstClr val="white"/>
                </a:solidFill>
              </a:rPr>
              <a:pPr/>
              <a:t>12/09/2016</a:t>
            </a:fld>
            <a:endParaRPr lang="es-MX">
              <a:solidFill>
                <a:prstClr val="white"/>
              </a:solidFill>
            </a:endParaRPr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>
              <a:solidFill>
                <a:prstClr val="white"/>
              </a:solidFill>
            </a:endParaRPr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CA385-4429-4B3C-9262-8948D2DDD3E3}" type="slidenum">
              <a:rPr lang="es-MX" smtClean="0">
                <a:solidFill>
                  <a:prstClr val="white"/>
                </a:solidFill>
              </a:rPr>
              <a:pPr/>
              <a:t>‹Nº›</a:t>
            </a:fld>
            <a:endParaRPr lang="es-MX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7456167"/>
      </p:ext>
    </p:extLst>
  </p:cSld>
  <p:clrMapOvr>
    <a:masterClrMapping/>
  </p:clrMapOvr>
  <p:hf hdr="0" ftr="0" dt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agrama de flujo: entrada manual 12"/>
          <p:cNvSpPr/>
          <p:nvPr/>
        </p:nvSpPr>
        <p:spPr>
          <a:xfrm flipH="1">
            <a:off x="0" y="6042026"/>
            <a:ext cx="12192000" cy="815853"/>
          </a:xfrm>
          <a:custGeom>
            <a:avLst/>
            <a:gdLst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3279 h 11279"/>
              <a:gd name="connsiteX1" fmla="*/ 10000 w 10000"/>
              <a:gd name="connsiteY1" fmla="*/ 0 h 11279"/>
              <a:gd name="connsiteX2" fmla="*/ 10000 w 10000"/>
              <a:gd name="connsiteY2" fmla="*/ 11279 h 11279"/>
              <a:gd name="connsiteX3" fmla="*/ 0 w 10000"/>
              <a:gd name="connsiteY3" fmla="*/ 11279 h 11279"/>
              <a:gd name="connsiteX4" fmla="*/ 0 w 10000"/>
              <a:gd name="connsiteY4" fmla="*/ 3279 h 11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1279">
                <a:moveTo>
                  <a:pt x="0" y="3279"/>
                </a:moveTo>
                <a:cubicBezTo>
                  <a:pt x="3523" y="5099"/>
                  <a:pt x="4047" y="6159"/>
                  <a:pt x="10000" y="0"/>
                </a:cubicBezTo>
                <a:lnTo>
                  <a:pt x="10000" y="11279"/>
                </a:lnTo>
                <a:lnTo>
                  <a:pt x="0" y="11279"/>
                </a:lnTo>
                <a:lnTo>
                  <a:pt x="0" y="3279"/>
                </a:lnTo>
                <a:close/>
              </a:path>
            </a:pathLst>
          </a:custGeom>
          <a:solidFill>
            <a:srgbClr val="5B2A83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prstClr val="white"/>
              </a:solidFill>
            </a:endParaRPr>
          </a:p>
        </p:txBody>
      </p:sp>
      <p:sp>
        <p:nvSpPr>
          <p:cNvPr id="7" name="Diagrama de flujo: entrada manual 12"/>
          <p:cNvSpPr/>
          <p:nvPr/>
        </p:nvSpPr>
        <p:spPr>
          <a:xfrm>
            <a:off x="0" y="6176963"/>
            <a:ext cx="12192000" cy="680917"/>
          </a:xfrm>
          <a:custGeom>
            <a:avLst/>
            <a:gdLst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3279 h 11279"/>
              <a:gd name="connsiteX1" fmla="*/ 10000 w 10000"/>
              <a:gd name="connsiteY1" fmla="*/ 0 h 11279"/>
              <a:gd name="connsiteX2" fmla="*/ 10000 w 10000"/>
              <a:gd name="connsiteY2" fmla="*/ 11279 h 11279"/>
              <a:gd name="connsiteX3" fmla="*/ 0 w 10000"/>
              <a:gd name="connsiteY3" fmla="*/ 11279 h 11279"/>
              <a:gd name="connsiteX4" fmla="*/ 0 w 10000"/>
              <a:gd name="connsiteY4" fmla="*/ 3279 h 11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1279">
                <a:moveTo>
                  <a:pt x="0" y="3279"/>
                </a:moveTo>
                <a:cubicBezTo>
                  <a:pt x="3523" y="5099"/>
                  <a:pt x="4047" y="6159"/>
                  <a:pt x="10000" y="0"/>
                </a:cubicBezTo>
                <a:lnTo>
                  <a:pt x="10000" y="11279"/>
                </a:lnTo>
                <a:lnTo>
                  <a:pt x="0" y="11279"/>
                </a:lnTo>
                <a:lnTo>
                  <a:pt x="0" y="3279"/>
                </a:lnTo>
                <a:close/>
              </a:path>
            </a:pathLst>
          </a:custGeom>
          <a:solidFill>
            <a:srgbClr val="5B2A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prstClr val="white"/>
              </a:solidFill>
            </a:endParaRPr>
          </a:p>
        </p:txBody>
      </p:sp>
      <p:pic>
        <p:nvPicPr>
          <p:cNvPr id="8" name="Marcador de contenido 3" descr="Centro de Salud Mental_Negativo 1 tinta.jp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70" t="17320" r="9115" b="16842"/>
          <a:stretch/>
        </p:blipFill>
        <p:spPr>
          <a:xfrm>
            <a:off x="10581867" y="6311900"/>
            <a:ext cx="1610133" cy="521521"/>
          </a:xfrm>
          <a:prstGeom prst="rect">
            <a:avLst/>
          </a:prstGeom>
          <a:solidFill>
            <a:srgbClr val="5B2A83"/>
          </a:solidFill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81369F-6A06-45F8-B6BF-0025952652FE}" type="datetimeFigureOut">
              <a:rPr lang="es-MX" smtClean="0">
                <a:solidFill>
                  <a:prstClr val="white"/>
                </a:solidFill>
              </a:rPr>
              <a:pPr/>
              <a:t>12/09/2016</a:t>
            </a:fld>
            <a:endParaRPr lang="es-MX">
              <a:solidFill>
                <a:prstClr val="white"/>
              </a:solidFill>
            </a:endParaRP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>
              <a:solidFill>
                <a:prstClr val="white"/>
              </a:solidFill>
            </a:endParaRP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CA385-4429-4B3C-9262-8948D2DDD3E3}" type="slidenum">
              <a:rPr lang="es-MX" smtClean="0">
                <a:solidFill>
                  <a:prstClr val="white"/>
                </a:solidFill>
              </a:rPr>
              <a:pPr/>
              <a:t>‹Nº›</a:t>
            </a:fld>
            <a:endParaRPr lang="es-MX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6302896"/>
      </p:ext>
    </p:extLst>
  </p:cSld>
  <p:clrMapOvr>
    <a:masterClrMapping/>
  </p:clrMapOvr>
  <p:hf hdr="0" ftr="0" dt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iagrama de flujo: entrada manual 12"/>
          <p:cNvSpPr/>
          <p:nvPr/>
        </p:nvSpPr>
        <p:spPr>
          <a:xfrm flipH="1">
            <a:off x="0" y="6042026"/>
            <a:ext cx="12192000" cy="815853"/>
          </a:xfrm>
          <a:custGeom>
            <a:avLst/>
            <a:gdLst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3279 h 11279"/>
              <a:gd name="connsiteX1" fmla="*/ 10000 w 10000"/>
              <a:gd name="connsiteY1" fmla="*/ 0 h 11279"/>
              <a:gd name="connsiteX2" fmla="*/ 10000 w 10000"/>
              <a:gd name="connsiteY2" fmla="*/ 11279 h 11279"/>
              <a:gd name="connsiteX3" fmla="*/ 0 w 10000"/>
              <a:gd name="connsiteY3" fmla="*/ 11279 h 11279"/>
              <a:gd name="connsiteX4" fmla="*/ 0 w 10000"/>
              <a:gd name="connsiteY4" fmla="*/ 3279 h 11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1279">
                <a:moveTo>
                  <a:pt x="0" y="3279"/>
                </a:moveTo>
                <a:cubicBezTo>
                  <a:pt x="3523" y="5099"/>
                  <a:pt x="4047" y="6159"/>
                  <a:pt x="10000" y="0"/>
                </a:cubicBezTo>
                <a:lnTo>
                  <a:pt x="10000" y="11279"/>
                </a:lnTo>
                <a:lnTo>
                  <a:pt x="0" y="11279"/>
                </a:lnTo>
                <a:lnTo>
                  <a:pt x="0" y="3279"/>
                </a:lnTo>
                <a:close/>
              </a:path>
            </a:pathLst>
          </a:custGeom>
          <a:solidFill>
            <a:srgbClr val="5B2A83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prstClr val="white"/>
              </a:solidFill>
            </a:endParaRPr>
          </a:p>
        </p:txBody>
      </p:sp>
      <p:sp>
        <p:nvSpPr>
          <p:cNvPr id="6" name="Diagrama de flujo: entrada manual 12"/>
          <p:cNvSpPr/>
          <p:nvPr/>
        </p:nvSpPr>
        <p:spPr>
          <a:xfrm>
            <a:off x="0" y="6176963"/>
            <a:ext cx="12192000" cy="680917"/>
          </a:xfrm>
          <a:custGeom>
            <a:avLst/>
            <a:gdLst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3279 h 11279"/>
              <a:gd name="connsiteX1" fmla="*/ 10000 w 10000"/>
              <a:gd name="connsiteY1" fmla="*/ 0 h 11279"/>
              <a:gd name="connsiteX2" fmla="*/ 10000 w 10000"/>
              <a:gd name="connsiteY2" fmla="*/ 11279 h 11279"/>
              <a:gd name="connsiteX3" fmla="*/ 0 w 10000"/>
              <a:gd name="connsiteY3" fmla="*/ 11279 h 11279"/>
              <a:gd name="connsiteX4" fmla="*/ 0 w 10000"/>
              <a:gd name="connsiteY4" fmla="*/ 3279 h 11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1279">
                <a:moveTo>
                  <a:pt x="0" y="3279"/>
                </a:moveTo>
                <a:cubicBezTo>
                  <a:pt x="3523" y="5099"/>
                  <a:pt x="4047" y="6159"/>
                  <a:pt x="10000" y="0"/>
                </a:cubicBezTo>
                <a:lnTo>
                  <a:pt x="10000" y="11279"/>
                </a:lnTo>
                <a:lnTo>
                  <a:pt x="0" y="11279"/>
                </a:lnTo>
                <a:lnTo>
                  <a:pt x="0" y="3279"/>
                </a:lnTo>
                <a:close/>
              </a:path>
            </a:pathLst>
          </a:custGeom>
          <a:solidFill>
            <a:srgbClr val="5B2A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prstClr val="white"/>
              </a:solidFill>
            </a:endParaRPr>
          </a:p>
        </p:txBody>
      </p:sp>
      <p:pic>
        <p:nvPicPr>
          <p:cNvPr id="7" name="Marcador de contenido 3" descr="Centro de Salud Mental_Negativo 1 tinta.jp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70" t="17320" r="9115" b="16842"/>
          <a:stretch/>
        </p:blipFill>
        <p:spPr>
          <a:xfrm>
            <a:off x="10581867" y="6311900"/>
            <a:ext cx="1610133" cy="521521"/>
          </a:xfrm>
          <a:prstGeom prst="rect">
            <a:avLst/>
          </a:prstGeom>
          <a:solidFill>
            <a:srgbClr val="5B2A83"/>
          </a:solidFill>
        </p:spPr>
      </p:pic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81369F-6A06-45F8-B6BF-0025952652FE}" type="datetimeFigureOut">
              <a:rPr lang="es-MX" smtClean="0">
                <a:solidFill>
                  <a:prstClr val="white"/>
                </a:solidFill>
              </a:rPr>
              <a:pPr/>
              <a:t>12/09/2016</a:t>
            </a:fld>
            <a:endParaRPr lang="es-MX">
              <a:solidFill>
                <a:prstClr val="white"/>
              </a:solidFill>
            </a:endParaRPr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>
              <a:solidFill>
                <a:prstClr val="white"/>
              </a:solidFill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CA385-4429-4B3C-9262-8948D2DDD3E3}" type="slidenum">
              <a:rPr lang="es-MX" smtClean="0">
                <a:solidFill>
                  <a:prstClr val="white"/>
                </a:solidFill>
              </a:rPr>
              <a:pPr/>
              <a:t>‹Nº›</a:t>
            </a:fld>
            <a:endParaRPr lang="es-MX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6067601"/>
      </p:ext>
    </p:extLst>
  </p:cSld>
  <p:clrMapOvr>
    <a:masterClrMapping/>
  </p:clrMapOvr>
  <p:hf hdr="0" ftr="0" dt="0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iagrama de flujo: entrada manual 12"/>
          <p:cNvSpPr/>
          <p:nvPr/>
        </p:nvSpPr>
        <p:spPr>
          <a:xfrm flipH="1">
            <a:off x="0" y="6042026"/>
            <a:ext cx="12192000" cy="815853"/>
          </a:xfrm>
          <a:custGeom>
            <a:avLst/>
            <a:gdLst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3279 h 11279"/>
              <a:gd name="connsiteX1" fmla="*/ 10000 w 10000"/>
              <a:gd name="connsiteY1" fmla="*/ 0 h 11279"/>
              <a:gd name="connsiteX2" fmla="*/ 10000 w 10000"/>
              <a:gd name="connsiteY2" fmla="*/ 11279 h 11279"/>
              <a:gd name="connsiteX3" fmla="*/ 0 w 10000"/>
              <a:gd name="connsiteY3" fmla="*/ 11279 h 11279"/>
              <a:gd name="connsiteX4" fmla="*/ 0 w 10000"/>
              <a:gd name="connsiteY4" fmla="*/ 3279 h 11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1279">
                <a:moveTo>
                  <a:pt x="0" y="3279"/>
                </a:moveTo>
                <a:cubicBezTo>
                  <a:pt x="3523" y="5099"/>
                  <a:pt x="4047" y="6159"/>
                  <a:pt x="10000" y="0"/>
                </a:cubicBezTo>
                <a:lnTo>
                  <a:pt x="10000" y="11279"/>
                </a:lnTo>
                <a:lnTo>
                  <a:pt x="0" y="11279"/>
                </a:lnTo>
                <a:lnTo>
                  <a:pt x="0" y="3279"/>
                </a:lnTo>
                <a:close/>
              </a:path>
            </a:pathLst>
          </a:custGeom>
          <a:solidFill>
            <a:srgbClr val="5B2A83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prstClr val="white"/>
              </a:solidFill>
            </a:endParaRPr>
          </a:p>
        </p:txBody>
      </p:sp>
      <p:sp>
        <p:nvSpPr>
          <p:cNvPr id="9" name="Diagrama de flujo: entrada manual 12"/>
          <p:cNvSpPr/>
          <p:nvPr/>
        </p:nvSpPr>
        <p:spPr>
          <a:xfrm>
            <a:off x="0" y="6176963"/>
            <a:ext cx="12192000" cy="680917"/>
          </a:xfrm>
          <a:custGeom>
            <a:avLst/>
            <a:gdLst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3279 h 11279"/>
              <a:gd name="connsiteX1" fmla="*/ 10000 w 10000"/>
              <a:gd name="connsiteY1" fmla="*/ 0 h 11279"/>
              <a:gd name="connsiteX2" fmla="*/ 10000 w 10000"/>
              <a:gd name="connsiteY2" fmla="*/ 11279 h 11279"/>
              <a:gd name="connsiteX3" fmla="*/ 0 w 10000"/>
              <a:gd name="connsiteY3" fmla="*/ 11279 h 11279"/>
              <a:gd name="connsiteX4" fmla="*/ 0 w 10000"/>
              <a:gd name="connsiteY4" fmla="*/ 3279 h 11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1279">
                <a:moveTo>
                  <a:pt x="0" y="3279"/>
                </a:moveTo>
                <a:cubicBezTo>
                  <a:pt x="3523" y="5099"/>
                  <a:pt x="4047" y="6159"/>
                  <a:pt x="10000" y="0"/>
                </a:cubicBezTo>
                <a:lnTo>
                  <a:pt x="10000" y="11279"/>
                </a:lnTo>
                <a:lnTo>
                  <a:pt x="0" y="11279"/>
                </a:lnTo>
                <a:lnTo>
                  <a:pt x="0" y="3279"/>
                </a:lnTo>
                <a:close/>
              </a:path>
            </a:pathLst>
          </a:custGeom>
          <a:solidFill>
            <a:srgbClr val="5B2A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prstClr val="white"/>
              </a:solidFill>
            </a:endParaRPr>
          </a:p>
        </p:txBody>
      </p:sp>
      <p:pic>
        <p:nvPicPr>
          <p:cNvPr id="10" name="Marcador de contenido 3" descr="Centro de Salud Mental_Negativo 1 tinta.jp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70" t="17320" r="9115" b="16842"/>
          <a:stretch/>
        </p:blipFill>
        <p:spPr>
          <a:xfrm>
            <a:off x="10581867" y="6311900"/>
            <a:ext cx="1610133" cy="521521"/>
          </a:xfrm>
          <a:prstGeom prst="rect">
            <a:avLst/>
          </a:prstGeom>
          <a:solidFill>
            <a:srgbClr val="5B2A83"/>
          </a:solidFill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81369F-6A06-45F8-B6BF-0025952652FE}" type="datetimeFigureOut">
              <a:rPr lang="es-MX" smtClean="0">
                <a:solidFill>
                  <a:prstClr val="white"/>
                </a:solidFill>
              </a:rPr>
              <a:pPr/>
              <a:t>12/09/2016</a:t>
            </a:fld>
            <a:endParaRPr lang="es-MX">
              <a:solidFill>
                <a:prstClr val="white"/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>
              <a:solidFill>
                <a:prstClr val="white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CA385-4429-4B3C-9262-8948D2DDD3E3}" type="slidenum">
              <a:rPr lang="es-MX" smtClean="0">
                <a:solidFill>
                  <a:prstClr val="white"/>
                </a:solidFill>
              </a:rPr>
              <a:pPr/>
              <a:t>‹Nº›</a:t>
            </a:fld>
            <a:endParaRPr lang="es-MX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1011089"/>
      </p:ext>
    </p:extLst>
  </p:cSld>
  <p:clrMapOvr>
    <a:masterClrMapping/>
  </p:clrMapOvr>
  <p:hf hdr="0" ftr="0" dt="0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iagrama de flujo: entrada manual 12"/>
          <p:cNvSpPr/>
          <p:nvPr/>
        </p:nvSpPr>
        <p:spPr>
          <a:xfrm flipH="1">
            <a:off x="0" y="6042026"/>
            <a:ext cx="12192000" cy="815853"/>
          </a:xfrm>
          <a:custGeom>
            <a:avLst/>
            <a:gdLst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3279 h 11279"/>
              <a:gd name="connsiteX1" fmla="*/ 10000 w 10000"/>
              <a:gd name="connsiteY1" fmla="*/ 0 h 11279"/>
              <a:gd name="connsiteX2" fmla="*/ 10000 w 10000"/>
              <a:gd name="connsiteY2" fmla="*/ 11279 h 11279"/>
              <a:gd name="connsiteX3" fmla="*/ 0 w 10000"/>
              <a:gd name="connsiteY3" fmla="*/ 11279 h 11279"/>
              <a:gd name="connsiteX4" fmla="*/ 0 w 10000"/>
              <a:gd name="connsiteY4" fmla="*/ 3279 h 11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1279">
                <a:moveTo>
                  <a:pt x="0" y="3279"/>
                </a:moveTo>
                <a:cubicBezTo>
                  <a:pt x="3523" y="5099"/>
                  <a:pt x="4047" y="6159"/>
                  <a:pt x="10000" y="0"/>
                </a:cubicBezTo>
                <a:lnTo>
                  <a:pt x="10000" y="11279"/>
                </a:lnTo>
                <a:lnTo>
                  <a:pt x="0" y="11279"/>
                </a:lnTo>
                <a:lnTo>
                  <a:pt x="0" y="3279"/>
                </a:lnTo>
                <a:close/>
              </a:path>
            </a:pathLst>
          </a:custGeom>
          <a:solidFill>
            <a:srgbClr val="5B2A83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prstClr val="white"/>
              </a:solidFill>
            </a:endParaRPr>
          </a:p>
        </p:txBody>
      </p:sp>
      <p:sp>
        <p:nvSpPr>
          <p:cNvPr id="9" name="Diagrama de flujo: entrada manual 12"/>
          <p:cNvSpPr/>
          <p:nvPr/>
        </p:nvSpPr>
        <p:spPr>
          <a:xfrm>
            <a:off x="0" y="6176963"/>
            <a:ext cx="12192000" cy="680917"/>
          </a:xfrm>
          <a:custGeom>
            <a:avLst/>
            <a:gdLst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3279 h 11279"/>
              <a:gd name="connsiteX1" fmla="*/ 10000 w 10000"/>
              <a:gd name="connsiteY1" fmla="*/ 0 h 11279"/>
              <a:gd name="connsiteX2" fmla="*/ 10000 w 10000"/>
              <a:gd name="connsiteY2" fmla="*/ 11279 h 11279"/>
              <a:gd name="connsiteX3" fmla="*/ 0 w 10000"/>
              <a:gd name="connsiteY3" fmla="*/ 11279 h 11279"/>
              <a:gd name="connsiteX4" fmla="*/ 0 w 10000"/>
              <a:gd name="connsiteY4" fmla="*/ 3279 h 11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1279">
                <a:moveTo>
                  <a:pt x="0" y="3279"/>
                </a:moveTo>
                <a:cubicBezTo>
                  <a:pt x="3523" y="5099"/>
                  <a:pt x="4047" y="6159"/>
                  <a:pt x="10000" y="0"/>
                </a:cubicBezTo>
                <a:lnTo>
                  <a:pt x="10000" y="11279"/>
                </a:lnTo>
                <a:lnTo>
                  <a:pt x="0" y="11279"/>
                </a:lnTo>
                <a:lnTo>
                  <a:pt x="0" y="3279"/>
                </a:lnTo>
                <a:close/>
              </a:path>
            </a:pathLst>
          </a:custGeom>
          <a:solidFill>
            <a:srgbClr val="5B2A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prstClr val="white"/>
              </a:solidFill>
            </a:endParaRPr>
          </a:p>
        </p:txBody>
      </p:sp>
      <p:pic>
        <p:nvPicPr>
          <p:cNvPr id="10" name="Marcador de contenido 3" descr="Centro de Salud Mental_Negativo 1 tinta.jp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70" t="17320" r="9115" b="16842"/>
          <a:stretch/>
        </p:blipFill>
        <p:spPr>
          <a:xfrm>
            <a:off x="10581867" y="6311900"/>
            <a:ext cx="1610133" cy="521521"/>
          </a:xfrm>
          <a:prstGeom prst="rect">
            <a:avLst/>
          </a:prstGeom>
          <a:solidFill>
            <a:srgbClr val="5B2A83"/>
          </a:solidFill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s-MX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81369F-6A06-45F8-B6BF-0025952652FE}" type="datetimeFigureOut">
              <a:rPr lang="es-MX" smtClean="0">
                <a:solidFill>
                  <a:prstClr val="white"/>
                </a:solidFill>
              </a:rPr>
              <a:pPr/>
              <a:t>12/09/2016</a:t>
            </a:fld>
            <a:endParaRPr lang="es-MX">
              <a:solidFill>
                <a:prstClr val="white"/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>
              <a:solidFill>
                <a:prstClr val="white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CA385-4429-4B3C-9262-8948D2DDD3E3}" type="slidenum">
              <a:rPr lang="es-MX" smtClean="0">
                <a:solidFill>
                  <a:prstClr val="white"/>
                </a:solidFill>
              </a:rPr>
              <a:pPr/>
              <a:t>‹Nº›</a:t>
            </a:fld>
            <a:endParaRPr lang="es-MX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5248454"/>
      </p:ext>
    </p:extLst>
  </p:cSld>
  <p:clrMapOvr>
    <a:masterClrMapping/>
  </p:clrMapOvr>
  <p:hf hdr="0" ftr="0" dt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iagrama de flujo: entrada manual 12"/>
          <p:cNvSpPr/>
          <p:nvPr/>
        </p:nvSpPr>
        <p:spPr>
          <a:xfrm flipH="1">
            <a:off x="0" y="6042026"/>
            <a:ext cx="12192000" cy="815853"/>
          </a:xfrm>
          <a:custGeom>
            <a:avLst/>
            <a:gdLst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3279 h 11279"/>
              <a:gd name="connsiteX1" fmla="*/ 10000 w 10000"/>
              <a:gd name="connsiteY1" fmla="*/ 0 h 11279"/>
              <a:gd name="connsiteX2" fmla="*/ 10000 w 10000"/>
              <a:gd name="connsiteY2" fmla="*/ 11279 h 11279"/>
              <a:gd name="connsiteX3" fmla="*/ 0 w 10000"/>
              <a:gd name="connsiteY3" fmla="*/ 11279 h 11279"/>
              <a:gd name="connsiteX4" fmla="*/ 0 w 10000"/>
              <a:gd name="connsiteY4" fmla="*/ 3279 h 11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1279">
                <a:moveTo>
                  <a:pt x="0" y="3279"/>
                </a:moveTo>
                <a:cubicBezTo>
                  <a:pt x="3523" y="5099"/>
                  <a:pt x="4047" y="6159"/>
                  <a:pt x="10000" y="0"/>
                </a:cubicBezTo>
                <a:lnTo>
                  <a:pt x="10000" y="11279"/>
                </a:lnTo>
                <a:lnTo>
                  <a:pt x="0" y="11279"/>
                </a:lnTo>
                <a:lnTo>
                  <a:pt x="0" y="3279"/>
                </a:lnTo>
                <a:close/>
              </a:path>
            </a:pathLst>
          </a:custGeom>
          <a:solidFill>
            <a:srgbClr val="5B2A83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prstClr val="white"/>
              </a:solidFill>
            </a:endParaRPr>
          </a:p>
        </p:txBody>
      </p:sp>
      <p:sp>
        <p:nvSpPr>
          <p:cNvPr id="8" name="Diagrama de flujo: entrada manual 12"/>
          <p:cNvSpPr/>
          <p:nvPr/>
        </p:nvSpPr>
        <p:spPr>
          <a:xfrm>
            <a:off x="0" y="6176963"/>
            <a:ext cx="12192000" cy="680917"/>
          </a:xfrm>
          <a:custGeom>
            <a:avLst/>
            <a:gdLst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3279 h 11279"/>
              <a:gd name="connsiteX1" fmla="*/ 10000 w 10000"/>
              <a:gd name="connsiteY1" fmla="*/ 0 h 11279"/>
              <a:gd name="connsiteX2" fmla="*/ 10000 w 10000"/>
              <a:gd name="connsiteY2" fmla="*/ 11279 h 11279"/>
              <a:gd name="connsiteX3" fmla="*/ 0 w 10000"/>
              <a:gd name="connsiteY3" fmla="*/ 11279 h 11279"/>
              <a:gd name="connsiteX4" fmla="*/ 0 w 10000"/>
              <a:gd name="connsiteY4" fmla="*/ 3279 h 11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1279">
                <a:moveTo>
                  <a:pt x="0" y="3279"/>
                </a:moveTo>
                <a:cubicBezTo>
                  <a:pt x="3523" y="5099"/>
                  <a:pt x="4047" y="6159"/>
                  <a:pt x="10000" y="0"/>
                </a:cubicBezTo>
                <a:lnTo>
                  <a:pt x="10000" y="11279"/>
                </a:lnTo>
                <a:lnTo>
                  <a:pt x="0" y="11279"/>
                </a:lnTo>
                <a:lnTo>
                  <a:pt x="0" y="3279"/>
                </a:lnTo>
                <a:close/>
              </a:path>
            </a:pathLst>
          </a:custGeom>
          <a:solidFill>
            <a:srgbClr val="5B2A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prstClr val="white"/>
              </a:solidFill>
            </a:endParaRPr>
          </a:p>
        </p:txBody>
      </p:sp>
      <p:pic>
        <p:nvPicPr>
          <p:cNvPr id="9" name="Marcador de contenido 3" descr="Centro de Salud Mental_Negativo 1 tinta.jp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70" t="17320" r="9115" b="16842"/>
          <a:stretch/>
        </p:blipFill>
        <p:spPr>
          <a:xfrm>
            <a:off x="10581867" y="6311900"/>
            <a:ext cx="1610133" cy="521521"/>
          </a:xfrm>
          <a:prstGeom prst="rect">
            <a:avLst/>
          </a:prstGeom>
          <a:solidFill>
            <a:srgbClr val="5B2A83"/>
          </a:solidFill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81369F-6A06-45F8-B6BF-0025952652FE}" type="datetimeFigureOut">
              <a:rPr lang="es-MX" smtClean="0">
                <a:solidFill>
                  <a:prstClr val="white"/>
                </a:solidFill>
              </a:rPr>
              <a:pPr/>
              <a:t>12/09/2016</a:t>
            </a:fld>
            <a:endParaRPr lang="es-MX">
              <a:solidFill>
                <a:prstClr val="white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>
              <a:solidFill>
                <a:prstClr val="white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CA385-4429-4B3C-9262-8948D2DDD3E3}" type="slidenum">
              <a:rPr lang="es-MX" smtClean="0">
                <a:solidFill>
                  <a:prstClr val="white"/>
                </a:solidFill>
              </a:rPr>
              <a:pPr/>
              <a:t>‹Nº›</a:t>
            </a:fld>
            <a:endParaRPr lang="es-MX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2937255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81369F-6A06-45F8-B6BF-0025952652FE}" type="datetimeFigureOut">
              <a:rPr lang="es-MX" smtClean="0">
                <a:solidFill>
                  <a:prstClr val="black">
                    <a:tint val="75000"/>
                  </a:prstClr>
                </a:solidFill>
              </a:rPr>
              <a:pPr/>
              <a:t>12/09/2016</a:t>
            </a:fld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CA385-4429-4B3C-9262-8948D2DDD3E3}" type="slidenum">
              <a:rPr lang="es-MX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858974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iagrama de flujo: entrada manual 12"/>
          <p:cNvSpPr/>
          <p:nvPr/>
        </p:nvSpPr>
        <p:spPr>
          <a:xfrm flipH="1">
            <a:off x="0" y="6042026"/>
            <a:ext cx="12192000" cy="815853"/>
          </a:xfrm>
          <a:custGeom>
            <a:avLst/>
            <a:gdLst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3279 h 11279"/>
              <a:gd name="connsiteX1" fmla="*/ 10000 w 10000"/>
              <a:gd name="connsiteY1" fmla="*/ 0 h 11279"/>
              <a:gd name="connsiteX2" fmla="*/ 10000 w 10000"/>
              <a:gd name="connsiteY2" fmla="*/ 11279 h 11279"/>
              <a:gd name="connsiteX3" fmla="*/ 0 w 10000"/>
              <a:gd name="connsiteY3" fmla="*/ 11279 h 11279"/>
              <a:gd name="connsiteX4" fmla="*/ 0 w 10000"/>
              <a:gd name="connsiteY4" fmla="*/ 3279 h 11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1279">
                <a:moveTo>
                  <a:pt x="0" y="3279"/>
                </a:moveTo>
                <a:cubicBezTo>
                  <a:pt x="3523" y="5099"/>
                  <a:pt x="4047" y="6159"/>
                  <a:pt x="10000" y="0"/>
                </a:cubicBezTo>
                <a:lnTo>
                  <a:pt x="10000" y="11279"/>
                </a:lnTo>
                <a:lnTo>
                  <a:pt x="0" y="11279"/>
                </a:lnTo>
                <a:lnTo>
                  <a:pt x="0" y="3279"/>
                </a:lnTo>
                <a:close/>
              </a:path>
            </a:pathLst>
          </a:custGeom>
          <a:solidFill>
            <a:srgbClr val="5B2A83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prstClr val="white"/>
              </a:solidFill>
            </a:endParaRPr>
          </a:p>
        </p:txBody>
      </p:sp>
      <p:sp>
        <p:nvSpPr>
          <p:cNvPr id="8" name="Diagrama de flujo: entrada manual 12"/>
          <p:cNvSpPr/>
          <p:nvPr/>
        </p:nvSpPr>
        <p:spPr>
          <a:xfrm>
            <a:off x="0" y="6176963"/>
            <a:ext cx="12192000" cy="680917"/>
          </a:xfrm>
          <a:custGeom>
            <a:avLst/>
            <a:gdLst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3279 h 11279"/>
              <a:gd name="connsiteX1" fmla="*/ 10000 w 10000"/>
              <a:gd name="connsiteY1" fmla="*/ 0 h 11279"/>
              <a:gd name="connsiteX2" fmla="*/ 10000 w 10000"/>
              <a:gd name="connsiteY2" fmla="*/ 11279 h 11279"/>
              <a:gd name="connsiteX3" fmla="*/ 0 w 10000"/>
              <a:gd name="connsiteY3" fmla="*/ 11279 h 11279"/>
              <a:gd name="connsiteX4" fmla="*/ 0 w 10000"/>
              <a:gd name="connsiteY4" fmla="*/ 3279 h 11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1279">
                <a:moveTo>
                  <a:pt x="0" y="3279"/>
                </a:moveTo>
                <a:cubicBezTo>
                  <a:pt x="3523" y="5099"/>
                  <a:pt x="4047" y="6159"/>
                  <a:pt x="10000" y="0"/>
                </a:cubicBezTo>
                <a:lnTo>
                  <a:pt x="10000" y="11279"/>
                </a:lnTo>
                <a:lnTo>
                  <a:pt x="0" y="11279"/>
                </a:lnTo>
                <a:lnTo>
                  <a:pt x="0" y="3279"/>
                </a:lnTo>
                <a:close/>
              </a:path>
            </a:pathLst>
          </a:custGeom>
          <a:solidFill>
            <a:srgbClr val="5B2A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prstClr val="white"/>
              </a:solidFill>
            </a:endParaRPr>
          </a:p>
        </p:txBody>
      </p:sp>
      <p:pic>
        <p:nvPicPr>
          <p:cNvPr id="9" name="Marcador de contenido 3" descr="Centro de Salud Mental_Negativo 1 tinta.jp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70" t="17320" r="9115" b="16842"/>
          <a:stretch/>
        </p:blipFill>
        <p:spPr>
          <a:xfrm>
            <a:off x="10581867" y="6311900"/>
            <a:ext cx="1610133" cy="521521"/>
          </a:xfrm>
          <a:prstGeom prst="rect">
            <a:avLst/>
          </a:prstGeom>
          <a:solidFill>
            <a:srgbClr val="5B2A83"/>
          </a:solidFill>
        </p:spPr>
      </p:pic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81369F-6A06-45F8-B6BF-0025952652FE}" type="datetimeFigureOut">
              <a:rPr lang="es-MX" smtClean="0">
                <a:solidFill>
                  <a:prstClr val="white"/>
                </a:solidFill>
              </a:rPr>
              <a:pPr/>
              <a:t>12/09/2016</a:t>
            </a:fld>
            <a:endParaRPr lang="es-MX">
              <a:solidFill>
                <a:prstClr val="white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>
              <a:solidFill>
                <a:prstClr val="white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CA385-4429-4B3C-9262-8948D2DDD3E3}" type="slidenum">
              <a:rPr lang="es-MX" smtClean="0">
                <a:solidFill>
                  <a:prstClr val="white"/>
                </a:solidFill>
              </a:rPr>
              <a:pPr/>
              <a:t>‹Nº›</a:t>
            </a:fld>
            <a:endParaRPr lang="es-MX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5035110"/>
      </p:ext>
    </p:extLst>
  </p:cSld>
  <p:clrMapOvr>
    <a:masterClrMapping/>
  </p:clrMapOvr>
  <p:hf hdr="0" ftr="0" dt="0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 hasCustomPrompt="1"/>
          </p:nvPr>
        </p:nvSpPr>
        <p:spPr>
          <a:xfrm>
            <a:off x="914400" y="2175620"/>
            <a:ext cx="10363200" cy="1181373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s-ES" dirty="0"/>
              <a:t>Título de la presentación</a:t>
            </a:r>
            <a:endParaRPr lang="es-MX" dirty="0"/>
          </a:p>
        </p:txBody>
      </p:sp>
      <p:sp>
        <p:nvSpPr>
          <p:cNvPr id="8" name="7 Marcador de texto"/>
          <p:cNvSpPr>
            <a:spLocks noGrp="1"/>
          </p:cNvSpPr>
          <p:nvPr>
            <p:ph type="body" sz="quarter" idx="10" hasCustomPrompt="1"/>
          </p:nvPr>
        </p:nvSpPr>
        <p:spPr>
          <a:xfrm>
            <a:off x="912285" y="3356992"/>
            <a:ext cx="10368292" cy="863600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s-ES" dirty="0"/>
              <a:t>Subtítulo o nombre del departamento</a:t>
            </a:r>
            <a:endParaRPr lang="es-MX" dirty="0"/>
          </a:p>
        </p:txBody>
      </p:sp>
      <p:pic>
        <p:nvPicPr>
          <p:cNvPr id="5" name="Picture 1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55360126"/>
      </p:ext>
    </p:extLst>
  </p:cSld>
  <p:clrMapOvr>
    <a:masterClrMapping/>
  </p:clrMapOvr>
  <p:hf hdr="0" ftr="0" dt="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icio-Fin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5B2A83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prstClr val="white"/>
              </a:solidFill>
            </a:endParaRPr>
          </a:p>
        </p:txBody>
      </p:sp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81369F-6A06-45F8-B6BF-0025952652FE}" type="datetimeFigureOut">
              <a:rPr lang="es-MX" smtClean="0">
                <a:solidFill>
                  <a:prstClr val="white"/>
                </a:solidFill>
              </a:rPr>
              <a:pPr/>
              <a:t>12/09/2016</a:t>
            </a:fld>
            <a:endParaRPr lang="es-MX">
              <a:solidFill>
                <a:prstClr val="white"/>
              </a:solidFill>
            </a:endParaRPr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>
              <a:solidFill>
                <a:prstClr val="white"/>
              </a:solidFill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CA385-4429-4B3C-9262-8948D2DDD3E3}" type="slidenum">
              <a:rPr lang="es-MX" smtClean="0">
                <a:solidFill>
                  <a:prstClr val="white"/>
                </a:solidFill>
              </a:rPr>
              <a:pPr/>
              <a:t>‹Nº›</a:t>
            </a:fld>
            <a:endParaRPr lang="es-MX">
              <a:solidFill>
                <a:prstClr val="white"/>
              </a:solidFill>
            </a:endParaRPr>
          </a:p>
        </p:txBody>
      </p:sp>
      <p:pic>
        <p:nvPicPr>
          <p:cNvPr id="5" name="Marcador de contenido 3" descr="Centro de Salud Mental_Negativo 1 tinta.jp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817" b="9451"/>
          <a:stretch/>
        </p:blipFill>
        <p:spPr>
          <a:xfrm>
            <a:off x="3453352" y="2342297"/>
            <a:ext cx="5285295" cy="1950799"/>
          </a:xfrm>
          <a:prstGeom prst="rect">
            <a:avLst/>
          </a:prstGeom>
          <a:solidFill>
            <a:srgbClr val="5B2A83"/>
          </a:solidFill>
        </p:spPr>
      </p:pic>
    </p:spTree>
    <p:extLst>
      <p:ext uri="{BB962C8B-B14F-4D97-AF65-F5344CB8AC3E}">
        <p14:creationId xmlns:p14="http://schemas.microsoft.com/office/powerpoint/2010/main" val="3325888120"/>
      </p:ext>
    </p:extLst>
  </p:cSld>
  <p:clrMapOvr>
    <a:masterClrMapping/>
  </p:clrMapOvr>
  <p:hf hdr="0" ftr="0" dt="0"/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5B2A83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prstClr val="white"/>
              </a:solidFill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 b="0">
                <a:solidFill>
                  <a:schemeClr val="bg1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s-MX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400" b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editar el estilo de subtítulo del patrón</a:t>
            </a:r>
            <a:endParaRPr lang="es-MX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BFA4E-41EB-420F-9A62-D49C527EDB22}" type="datetimeFigureOut">
              <a:rPr lang="es-MX" smtClean="0">
                <a:solidFill>
                  <a:prstClr val="white"/>
                </a:solidFill>
              </a:rPr>
              <a:pPr/>
              <a:t>12/09/2016</a:t>
            </a:fld>
            <a:endParaRPr lang="es-MX">
              <a:solidFill>
                <a:prstClr val="white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>
              <a:solidFill>
                <a:prstClr val="white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es-MX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8147267"/>
      </p:ext>
    </p:extLst>
  </p:cSld>
  <p:clrMapOvr>
    <a:masterClrMapping/>
  </p:clrMapOvr>
  <p:hf hdr="0" ftr="0" dt="0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agrama de flujo: entrada manual 12"/>
          <p:cNvSpPr/>
          <p:nvPr/>
        </p:nvSpPr>
        <p:spPr>
          <a:xfrm flipH="1">
            <a:off x="0" y="6042026"/>
            <a:ext cx="12192000" cy="815853"/>
          </a:xfrm>
          <a:custGeom>
            <a:avLst/>
            <a:gdLst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3279 h 11279"/>
              <a:gd name="connsiteX1" fmla="*/ 10000 w 10000"/>
              <a:gd name="connsiteY1" fmla="*/ 0 h 11279"/>
              <a:gd name="connsiteX2" fmla="*/ 10000 w 10000"/>
              <a:gd name="connsiteY2" fmla="*/ 11279 h 11279"/>
              <a:gd name="connsiteX3" fmla="*/ 0 w 10000"/>
              <a:gd name="connsiteY3" fmla="*/ 11279 h 11279"/>
              <a:gd name="connsiteX4" fmla="*/ 0 w 10000"/>
              <a:gd name="connsiteY4" fmla="*/ 3279 h 11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1279">
                <a:moveTo>
                  <a:pt x="0" y="3279"/>
                </a:moveTo>
                <a:cubicBezTo>
                  <a:pt x="3523" y="5099"/>
                  <a:pt x="4047" y="6159"/>
                  <a:pt x="10000" y="0"/>
                </a:cubicBezTo>
                <a:lnTo>
                  <a:pt x="10000" y="11279"/>
                </a:lnTo>
                <a:lnTo>
                  <a:pt x="0" y="11279"/>
                </a:lnTo>
                <a:lnTo>
                  <a:pt x="0" y="3279"/>
                </a:lnTo>
                <a:close/>
              </a:path>
            </a:pathLst>
          </a:custGeom>
          <a:solidFill>
            <a:srgbClr val="5B2A83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prstClr val="white"/>
              </a:solidFill>
            </a:endParaRPr>
          </a:p>
        </p:txBody>
      </p:sp>
      <p:sp>
        <p:nvSpPr>
          <p:cNvPr id="13" name="Diagrama de flujo: entrada manual 12"/>
          <p:cNvSpPr/>
          <p:nvPr/>
        </p:nvSpPr>
        <p:spPr>
          <a:xfrm>
            <a:off x="0" y="6176963"/>
            <a:ext cx="12192000" cy="680917"/>
          </a:xfrm>
          <a:custGeom>
            <a:avLst/>
            <a:gdLst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3279 h 11279"/>
              <a:gd name="connsiteX1" fmla="*/ 10000 w 10000"/>
              <a:gd name="connsiteY1" fmla="*/ 0 h 11279"/>
              <a:gd name="connsiteX2" fmla="*/ 10000 w 10000"/>
              <a:gd name="connsiteY2" fmla="*/ 11279 h 11279"/>
              <a:gd name="connsiteX3" fmla="*/ 0 w 10000"/>
              <a:gd name="connsiteY3" fmla="*/ 11279 h 11279"/>
              <a:gd name="connsiteX4" fmla="*/ 0 w 10000"/>
              <a:gd name="connsiteY4" fmla="*/ 3279 h 11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1279">
                <a:moveTo>
                  <a:pt x="0" y="3279"/>
                </a:moveTo>
                <a:cubicBezTo>
                  <a:pt x="3523" y="5099"/>
                  <a:pt x="4047" y="6159"/>
                  <a:pt x="10000" y="0"/>
                </a:cubicBezTo>
                <a:lnTo>
                  <a:pt x="10000" y="11279"/>
                </a:lnTo>
                <a:lnTo>
                  <a:pt x="0" y="11279"/>
                </a:lnTo>
                <a:lnTo>
                  <a:pt x="0" y="3279"/>
                </a:lnTo>
                <a:close/>
              </a:path>
            </a:pathLst>
          </a:custGeom>
          <a:solidFill>
            <a:srgbClr val="5B2A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prstClr val="white"/>
              </a:solidFill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4800">
                <a:latin typeface="+mj-lt"/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s-MX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3600"/>
            </a:lvl1pPr>
            <a:lvl2pPr>
              <a:defRPr sz="3200"/>
            </a:lvl2pPr>
            <a:lvl3pPr>
              <a:defRPr sz="28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endParaRPr lang="es-MX">
              <a:solidFill>
                <a:prstClr val="white"/>
              </a:solidFill>
            </a:endParaRPr>
          </a:p>
        </p:txBody>
      </p:sp>
      <p:pic>
        <p:nvPicPr>
          <p:cNvPr id="16" name="Marcador de contenido 3" descr="Centro de Salud Mental_Negativo 1 tinta.jp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70" t="17320" r="9115" b="16842"/>
          <a:stretch/>
        </p:blipFill>
        <p:spPr>
          <a:xfrm>
            <a:off x="10581867" y="6311900"/>
            <a:ext cx="1610133" cy="521521"/>
          </a:xfrm>
          <a:prstGeom prst="rect">
            <a:avLst/>
          </a:prstGeom>
          <a:solidFill>
            <a:srgbClr val="5B2A83"/>
          </a:solidFill>
        </p:spPr>
      </p:pic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fld id="{1E6CA385-4429-4B3C-9262-8948D2DDD3E3}" type="slidenum">
              <a:rPr lang="es-MX" smtClean="0">
                <a:solidFill>
                  <a:prstClr val="white"/>
                </a:solidFill>
              </a:rPr>
              <a:pPr/>
              <a:t>‹Nº›</a:t>
            </a:fld>
            <a:endParaRPr lang="es-MX" dirty="0">
              <a:solidFill>
                <a:prstClr val="white"/>
              </a:solidFill>
            </a:endParaRP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fld id="{4181369F-6A06-45F8-B6BF-0025952652FE}" type="datetimeFigureOut">
              <a:rPr lang="es-MX" smtClean="0">
                <a:solidFill>
                  <a:prstClr val="white"/>
                </a:solidFill>
              </a:rPr>
              <a:pPr/>
              <a:t>12/09/2016</a:t>
            </a:fld>
            <a:endParaRPr lang="es-MX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255232"/>
      </p:ext>
    </p:extLst>
  </p:cSld>
  <p:clrMapOvr>
    <a:masterClrMapping/>
  </p:clrMapOvr>
  <p:hf hdr="0" ftr="0" dt="0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 9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5B2A83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prstClr val="white"/>
              </a:solidFill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s-MX" dirty="0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>
                    <a:lumMod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81369F-6A06-45F8-B6BF-0025952652FE}" type="datetimeFigureOut">
              <a:rPr lang="es-MX" smtClean="0">
                <a:solidFill>
                  <a:prstClr val="white"/>
                </a:solidFill>
              </a:rPr>
              <a:pPr/>
              <a:t>12/09/2016</a:t>
            </a:fld>
            <a:endParaRPr lang="es-MX">
              <a:solidFill>
                <a:prstClr val="white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>
              <a:solidFill>
                <a:prstClr val="white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CA385-4429-4B3C-9262-8948D2DDD3E3}" type="slidenum">
              <a:rPr lang="es-MX" smtClean="0">
                <a:solidFill>
                  <a:prstClr val="white"/>
                </a:solidFill>
              </a:rPr>
              <a:pPr/>
              <a:t>‹Nº›</a:t>
            </a:fld>
            <a:endParaRPr lang="es-MX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2868893"/>
      </p:ext>
    </p:extLst>
  </p:cSld>
  <p:clrMapOvr>
    <a:masterClrMapping/>
  </p:clrMapOvr>
  <p:hf hdr="0" ftr="0" dt="0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iagrama de flujo: entrada manual 12"/>
          <p:cNvSpPr/>
          <p:nvPr/>
        </p:nvSpPr>
        <p:spPr>
          <a:xfrm flipH="1">
            <a:off x="0" y="6042026"/>
            <a:ext cx="12192000" cy="815853"/>
          </a:xfrm>
          <a:custGeom>
            <a:avLst/>
            <a:gdLst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3279 h 11279"/>
              <a:gd name="connsiteX1" fmla="*/ 10000 w 10000"/>
              <a:gd name="connsiteY1" fmla="*/ 0 h 11279"/>
              <a:gd name="connsiteX2" fmla="*/ 10000 w 10000"/>
              <a:gd name="connsiteY2" fmla="*/ 11279 h 11279"/>
              <a:gd name="connsiteX3" fmla="*/ 0 w 10000"/>
              <a:gd name="connsiteY3" fmla="*/ 11279 h 11279"/>
              <a:gd name="connsiteX4" fmla="*/ 0 w 10000"/>
              <a:gd name="connsiteY4" fmla="*/ 3279 h 11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1279">
                <a:moveTo>
                  <a:pt x="0" y="3279"/>
                </a:moveTo>
                <a:cubicBezTo>
                  <a:pt x="3523" y="5099"/>
                  <a:pt x="4047" y="6159"/>
                  <a:pt x="10000" y="0"/>
                </a:cubicBezTo>
                <a:lnTo>
                  <a:pt x="10000" y="11279"/>
                </a:lnTo>
                <a:lnTo>
                  <a:pt x="0" y="11279"/>
                </a:lnTo>
                <a:lnTo>
                  <a:pt x="0" y="3279"/>
                </a:lnTo>
                <a:close/>
              </a:path>
            </a:pathLst>
          </a:custGeom>
          <a:solidFill>
            <a:srgbClr val="5B2A83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prstClr val="white"/>
              </a:solidFill>
            </a:endParaRPr>
          </a:p>
        </p:txBody>
      </p:sp>
      <p:sp>
        <p:nvSpPr>
          <p:cNvPr id="9" name="Diagrama de flujo: entrada manual 12"/>
          <p:cNvSpPr/>
          <p:nvPr/>
        </p:nvSpPr>
        <p:spPr>
          <a:xfrm>
            <a:off x="0" y="6176963"/>
            <a:ext cx="12192000" cy="680917"/>
          </a:xfrm>
          <a:custGeom>
            <a:avLst/>
            <a:gdLst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3279 h 11279"/>
              <a:gd name="connsiteX1" fmla="*/ 10000 w 10000"/>
              <a:gd name="connsiteY1" fmla="*/ 0 h 11279"/>
              <a:gd name="connsiteX2" fmla="*/ 10000 w 10000"/>
              <a:gd name="connsiteY2" fmla="*/ 11279 h 11279"/>
              <a:gd name="connsiteX3" fmla="*/ 0 w 10000"/>
              <a:gd name="connsiteY3" fmla="*/ 11279 h 11279"/>
              <a:gd name="connsiteX4" fmla="*/ 0 w 10000"/>
              <a:gd name="connsiteY4" fmla="*/ 3279 h 11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1279">
                <a:moveTo>
                  <a:pt x="0" y="3279"/>
                </a:moveTo>
                <a:cubicBezTo>
                  <a:pt x="3523" y="5099"/>
                  <a:pt x="4047" y="6159"/>
                  <a:pt x="10000" y="0"/>
                </a:cubicBezTo>
                <a:lnTo>
                  <a:pt x="10000" y="11279"/>
                </a:lnTo>
                <a:lnTo>
                  <a:pt x="0" y="11279"/>
                </a:lnTo>
                <a:lnTo>
                  <a:pt x="0" y="3279"/>
                </a:lnTo>
                <a:close/>
              </a:path>
            </a:pathLst>
          </a:custGeom>
          <a:solidFill>
            <a:srgbClr val="5B2A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prstClr val="white"/>
              </a:solidFill>
            </a:endParaRPr>
          </a:p>
        </p:txBody>
      </p:sp>
      <p:pic>
        <p:nvPicPr>
          <p:cNvPr id="10" name="Marcador de contenido 3" descr="Centro de Salud Mental_Negativo 1 tinta.jp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70" t="17320" r="9115" b="16842"/>
          <a:stretch/>
        </p:blipFill>
        <p:spPr>
          <a:xfrm>
            <a:off x="10581867" y="6311900"/>
            <a:ext cx="1610133" cy="521521"/>
          </a:xfrm>
          <a:prstGeom prst="rect">
            <a:avLst/>
          </a:prstGeom>
          <a:solidFill>
            <a:srgbClr val="5B2A83"/>
          </a:solidFill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81369F-6A06-45F8-B6BF-0025952652FE}" type="datetimeFigureOut">
              <a:rPr lang="es-MX" smtClean="0">
                <a:solidFill>
                  <a:prstClr val="white"/>
                </a:solidFill>
              </a:rPr>
              <a:pPr/>
              <a:t>12/09/2016</a:t>
            </a:fld>
            <a:endParaRPr lang="es-MX">
              <a:solidFill>
                <a:prstClr val="white"/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>
              <a:solidFill>
                <a:prstClr val="white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CA385-4429-4B3C-9262-8948D2DDD3E3}" type="slidenum">
              <a:rPr lang="es-MX" smtClean="0">
                <a:solidFill>
                  <a:prstClr val="white"/>
                </a:solidFill>
              </a:rPr>
              <a:pPr/>
              <a:t>‹Nº›</a:t>
            </a:fld>
            <a:endParaRPr lang="es-MX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8410244"/>
      </p:ext>
    </p:extLst>
  </p:cSld>
  <p:clrMapOvr>
    <a:masterClrMapping/>
  </p:clrMapOvr>
  <p:hf hdr="0" ftr="0" dt="0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iagrama de flujo: entrada manual 12"/>
          <p:cNvSpPr/>
          <p:nvPr/>
        </p:nvSpPr>
        <p:spPr>
          <a:xfrm flipH="1">
            <a:off x="0" y="6042026"/>
            <a:ext cx="12192000" cy="815853"/>
          </a:xfrm>
          <a:custGeom>
            <a:avLst/>
            <a:gdLst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3279 h 11279"/>
              <a:gd name="connsiteX1" fmla="*/ 10000 w 10000"/>
              <a:gd name="connsiteY1" fmla="*/ 0 h 11279"/>
              <a:gd name="connsiteX2" fmla="*/ 10000 w 10000"/>
              <a:gd name="connsiteY2" fmla="*/ 11279 h 11279"/>
              <a:gd name="connsiteX3" fmla="*/ 0 w 10000"/>
              <a:gd name="connsiteY3" fmla="*/ 11279 h 11279"/>
              <a:gd name="connsiteX4" fmla="*/ 0 w 10000"/>
              <a:gd name="connsiteY4" fmla="*/ 3279 h 11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1279">
                <a:moveTo>
                  <a:pt x="0" y="3279"/>
                </a:moveTo>
                <a:cubicBezTo>
                  <a:pt x="3523" y="5099"/>
                  <a:pt x="4047" y="6159"/>
                  <a:pt x="10000" y="0"/>
                </a:cubicBezTo>
                <a:lnTo>
                  <a:pt x="10000" y="11279"/>
                </a:lnTo>
                <a:lnTo>
                  <a:pt x="0" y="11279"/>
                </a:lnTo>
                <a:lnTo>
                  <a:pt x="0" y="3279"/>
                </a:lnTo>
                <a:close/>
              </a:path>
            </a:pathLst>
          </a:custGeom>
          <a:solidFill>
            <a:srgbClr val="5B2A83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prstClr val="white"/>
              </a:solidFill>
            </a:endParaRPr>
          </a:p>
        </p:txBody>
      </p:sp>
      <p:sp>
        <p:nvSpPr>
          <p:cNvPr id="11" name="Diagrama de flujo: entrada manual 12"/>
          <p:cNvSpPr/>
          <p:nvPr/>
        </p:nvSpPr>
        <p:spPr>
          <a:xfrm>
            <a:off x="0" y="6176963"/>
            <a:ext cx="12192000" cy="680917"/>
          </a:xfrm>
          <a:custGeom>
            <a:avLst/>
            <a:gdLst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3279 h 11279"/>
              <a:gd name="connsiteX1" fmla="*/ 10000 w 10000"/>
              <a:gd name="connsiteY1" fmla="*/ 0 h 11279"/>
              <a:gd name="connsiteX2" fmla="*/ 10000 w 10000"/>
              <a:gd name="connsiteY2" fmla="*/ 11279 h 11279"/>
              <a:gd name="connsiteX3" fmla="*/ 0 w 10000"/>
              <a:gd name="connsiteY3" fmla="*/ 11279 h 11279"/>
              <a:gd name="connsiteX4" fmla="*/ 0 w 10000"/>
              <a:gd name="connsiteY4" fmla="*/ 3279 h 11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1279">
                <a:moveTo>
                  <a:pt x="0" y="3279"/>
                </a:moveTo>
                <a:cubicBezTo>
                  <a:pt x="3523" y="5099"/>
                  <a:pt x="4047" y="6159"/>
                  <a:pt x="10000" y="0"/>
                </a:cubicBezTo>
                <a:lnTo>
                  <a:pt x="10000" y="11279"/>
                </a:lnTo>
                <a:lnTo>
                  <a:pt x="0" y="11279"/>
                </a:lnTo>
                <a:lnTo>
                  <a:pt x="0" y="3279"/>
                </a:lnTo>
                <a:close/>
              </a:path>
            </a:pathLst>
          </a:custGeom>
          <a:solidFill>
            <a:srgbClr val="5B2A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prstClr val="white"/>
              </a:solidFill>
            </a:endParaRPr>
          </a:p>
        </p:txBody>
      </p:sp>
      <p:pic>
        <p:nvPicPr>
          <p:cNvPr id="12" name="Marcador de contenido 3" descr="Centro de Salud Mental_Negativo 1 tinta.jp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70" t="17320" r="9115" b="16842"/>
          <a:stretch/>
        </p:blipFill>
        <p:spPr>
          <a:xfrm>
            <a:off x="10581867" y="6311900"/>
            <a:ext cx="1610133" cy="521521"/>
          </a:xfrm>
          <a:prstGeom prst="rect">
            <a:avLst/>
          </a:prstGeom>
          <a:solidFill>
            <a:srgbClr val="5B2A83"/>
          </a:solidFill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81369F-6A06-45F8-B6BF-0025952652FE}" type="datetimeFigureOut">
              <a:rPr lang="es-MX" smtClean="0">
                <a:solidFill>
                  <a:prstClr val="white"/>
                </a:solidFill>
              </a:rPr>
              <a:pPr/>
              <a:t>12/09/2016</a:t>
            </a:fld>
            <a:endParaRPr lang="es-MX">
              <a:solidFill>
                <a:prstClr val="white"/>
              </a:solidFill>
            </a:endParaRPr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>
              <a:solidFill>
                <a:prstClr val="white"/>
              </a:solidFill>
            </a:endParaRPr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CA385-4429-4B3C-9262-8948D2DDD3E3}" type="slidenum">
              <a:rPr lang="es-MX" smtClean="0">
                <a:solidFill>
                  <a:prstClr val="white"/>
                </a:solidFill>
              </a:rPr>
              <a:pPr/>
              <a:t>‹Nº›</a:t>
            </a:fld>
            <a:endParaRPr lang="es-MX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619104"/>
      </p:ext>
    </p:extLst>
  </p:cSld>
  <p:clrMapOvr>
    <a:masterClrMapping/>
  </p:clrMapOvr>
  <p:hf hdr="0" ftr="0" dt="0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agrama de flujo: entrada manual 12"/>
          <p:cNvSpPr/>
          <p:nvPr/>
        </p:nvSpPr>
        <p:spPr>
          <a:xfrm flipH="1">
            <a:off x="0" y="6042026"/>
            <a:ext cx="12192000" cy="815853"/>
          </a:xfrm>
          <a:custGeom>
            <a:avLst/>
            <a:gdLst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3279 h 11279"/>
              <a:gd name="connsiteX1" fmla="*/ 10000 w 10000"/>
              <a:gd name="connsiteY1" fmla="*/ 0 h 11279"/>
              <a:gd name="connsiteX2" fmla="*/ 10000 w 10000"/>
              <a:gd name="connsiteY2" fmla="*/ 11279 h 11279"/>
              <a:gd name="connsiteX3" fmla="*/ 0 w 10000"/>
              <a:gd name="connsiteY3" fmla="*/ 11279 h 11279"/>
              <a:gd name="connsiteX4" fmla="*/ 0 w 10000"/>
              <a:gd name="connsiteY4" fmla="*/ 3279 h 11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1279">
                <a:moveTo>
                  <a:pt x="0" y="3279"/>
                </a:moveTo>
                <a:cubicBezTo>
                  <a:pt x="3523" y="5099"/>
                  <a:pt x="4047" y="6159"/>
                  <a:pt x="10000" y="0"/>
                </a:cubicBezTo>
                <a:lnTo>
                  <a:pt x="10000" y="11279"/>
                </a:lnTo>
                <a:lnTo>
                  <a:pt x="0" y="11279"/>
                </a:lnTo>
                <a:lnTo>
                  <a:pt x="0" y="3279"/>
                </a:lnTo>
                <a:close/>
              </a:path>
            </a:pathLst>
          </a:custGeom>
          <a:solidFill>
            <a:srgbClr val="5B2A83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prstClr val="white"/>
              </a:solidFill>
            </a:endParaRPr>
          </a:p>
        </p:txBody>
      </p:sp>
      <p:sp>
        <p:nvSpPr>
          <p:cNvPr id="7" name="Diagrama de flujo: entrada manual 12"/>
          <p:cNvSpPr/>
          <p:nvPr/>
        </p:nvSpPr>
        <p:spPr>
          <a:xfrm>
            <a:off x="0" y="6176963"/>
            <a:ext cx="12192000" cy="680917"/>
          </a:xfrm>
          <a:custGeom>
            <a:avLst/>
            <a:gdLst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3279 h 11279"/>
              <a:gd name="connsiteX1" fmla="*/ 10000 w 10000"/>
              <a:gd name="connsiteY1" fmla="*/ 0 h 11279"/>
              <a:gd name="connsiteX2" fmla="*/ 10000 w 10000"/>
              <a:gd name="connsiteY2" fmla="*/ 11279 h 11279"/>
              <a:gd name="connsiteX3" fmla="*/ 0 w 10000"/>
              <a:gd name="connsiteY3" fmla="*/ 11279 h 11279"/>
              <a:gd name="connsiteX4" fmla="*/ 0 w 10000"/>
              <a:gd name="connsiteY4" fmla="*/ 3279 h 11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1279">
                <a:moveTo>
                  <a:pt x="0" y="3279"/>
                </a:moveTo>
                <a:cubicBezTo>
                  <a:pt x="3523" y="5099"/>
                  <a:pt x="4047" y="6159"/>
                  <a:pt x="10000" y="0"/>
                </a:cubicBezTo>
                <a:lnTo>
                  <a:pt x="10000" y="11279"/>
                </a:lnTo>
                <a:lnTo>
                  <a:pt x="0" y="11279"/>
                </a:lnTo>
                <a:lnTo>
                  <a:pt x="0" y="3279"/>
                </a:lnTo>
                <a:close/>
              </a:path>
            </a:pathLst>
          </a:custGeom>
          <a:solidFill>
            <a:srgbClr val="5B2A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prstClr val="white"/>
              </a:solidFill>
            </a:endParaRPr>
          </a:p>
        </p:txBody>
      </p:sp>
      <p:pic>
        <p:nvPicPr>
          <p:cNvPr id="8" name="Marcador de contenido 3" descr="Centro de Salud Mental_Negativo 1 tinta.jp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70" t="17320" r="9115" b="16842"/>
          <a:stretch/>
        </p:blipFill>
        <p:spPr>
          <a:xfrm>
            <a:off x="10581867" y="6311900"/>
            <a:ext cx="1610133" cy="521521"/>
          </a:xfrm>
          <a:prstGeom prst="rect">
            <a:avLst/>
          </a:prstGeom>
          <a:solidFill>
            <a:srgbClr val="5B2A83"/>
          </a:solidFill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81369F-6A06-45F8-B6BF-0025952652FE}" type="datetimeFigureOut">
              <a:rPr lang="es-MX" smtClean="0">
                <a:solidFill>
                  <a:prstClr val="white"/>
                </a:solidFill>
              </a:rPr>
              <a:pPr/>
              <a:t>12/09/2016</a:t>
            </a:fld>
            <a:endParaRPr lang="es-MX">
              <a:solidFill>
                <a:prstClr val="white"/>
              </a:solidFill>
            </a:endParaRP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>
              <a:solidFill>
                <a:prstClr val="white"/>
              </a:solidFill>
            </a:endParaRP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CA385-4429-4B3C-9262-8948D2DDD3E3}" type="slidenum">
              <a:rPr lang="es-MX" smtClean="0">
                <a:solidFill>
                  <a:prstClr val="white"/>
                </a:solidFill>
              </a:rPr>
              <a:pPr/>
              <a:t>‹Nº›</a:t>
            </a:fld>
            <a:endParaRPr lang="es-MX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146602"/>
      </p:ext>
    </p:extLst>
  </p:cSld>
  <p:clrMapOvr>
    <a:masterClrMapping/>
  </p:clrMapOvr>
  <p:hf hdr="0" ftr="0" dt="0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iagrama de flujo: entrada manual 12"/>
          <p:cNvSpPr/>
          <p:nvPr/>
        </p:nvSpPr>
        <p:spPr>
          <a:xfrm flipH="1">
            <a:off x="0" y="6042026"/>
            <a:ext cx="12192000" cy="815853"/>
          </a:xfrm>
          <a:custGeom>
            <a:avLst/>
            <a:gdLst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3279 h 11279"/>
              <a:gd name="connsiteX1" fmla="*/ 10000 w 10000"/>
              <a:gd name="connsiteY1" fmla="*/ 0 h 11279"/>
              <a:gd name="connsiteX2" fmla="*/ 10000 w 10000"/>
              <a:gd name="connsiteY2" fmla="*/ 11279 h 11279"/>
              <a:gd name="connsiteX3" fmla="*/ 0 w 10000"/>
              <a:gd name="connsiteY3" fmla="*/ 11279 h 11279"/>
              <a:gd name="connsiteX4" fmla="*/ 0 w 10000"/>
              <a:gd name="connsiteY4" fmla="*/ 3279 h 11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1279">
                <a:moveTo>
                  <a:pt x="0" y="3279"/>
                </a:moveTo>
                <a:cubicBezTo>
                  <a:pt x="3523" y="5099"/>
                  <a:pt x="4047" y="6159"/>
                  <a:pt x="10000" y="0"/>
                </a:cubicBezTo>
                <a:lnTo>
                  <a:pt x="10000" y="11279"/>
                </a:lnTo>
                <a:lnTo>
                  <a:pt x="0" y="11279"/>
                </a:lnTo>
                <a:lnTo>
                  <a:pt x="0" y="3279"/>
                </a:lnTo>
                <a:close/>
              </a:path>
            </a:pathLst>
          </a:custGeom>
          <a:solidFill>
            <a:srgbClr val="5B2A83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prstClr val="white"/>
              </a:solidFill>
            </a:endParaRPr>
          </a:p>
        </p:txBody>
      </p:sp>
      <p:sp>
        <p:nvSpPr>
          <p:cNvPr id="6" name="Diagrama de flujo: entrada manual 12"/>
          <p:cNvSpPr/>
          <p:nvPr/>
        </p:nvSpPr>
        <p:spPr>
          <a:xfrm>
            <a:off x="0" y="6176963"/>
            <a:ext cx="12192000" cy="680917"/>
          </a:xfrm>
          <a:custGeom>
            <a:avLst/>
            <a:gdLst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3279 h 11279"/>
              <a:gd name="connsiteX1" fmla="*/ 10000 w 10000"/>
              <a:gd name="connsiteY1" fmla="*/ 0 h 11279"/>
              <a:gd name="connsiteX2" fmla="*/ 10000 w 10000"/>
              <a:gd name="connsiteY2" fmla="*/ 11279 h 11279"/>
              <a:gd name="connsiteX3" fmla="*/ 0 w 10000"/>
              <a:gd name="connsiteY3" fmla="*/ 11279 h 11279"/>
              <a:gd name="connsiteX4" fmla="*/ 0 w 10000"/>
              <a:gd name="connsiteY4" fmla="*/ 3279 h 11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1279">
                <a:moveTo>
                  <a:pt x="0" y="3279"/>
                </a:moveTo>
                <a:cubicBezTo>
                  <a:pt x="3523" y="5099"/>
                  <a:pt x="4047" y="6159"/>
                  <a:pt x="10000" y="0"/>
                </a:cubicBezTo>
                <a:lnTo>
                  <a:pt x="10000" y="11279"/>
                </a:lnTo>
                <a:lnTo>
                  <a:pt x="0" y="11279"/>
                </a:lnTo>
                <a:lnTo>
                  <a:pt x="0" y="3279"/>
                </a:lnTo>
                <a:close/>
              </a:path>
            </a:pathLst>
          </a:custGeom>
          <a:solidFill>
            <a:srgbClr val="5B2A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prstClr val="white"/>
              </a:solidFill>
            </a:endParaRPr>
          </a:p>
        </p:txBody>
      </p:sp>
      <p:pic>
        <p:nvPicPr>
          <p:cNvPr id="7" name="Marcador de contenido 3" descr="Centro de Salud Mental_Negativo 1 tinta.jp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70" t="17320" r="9115" b="16842"/>
          <a:stretch/>
        </p:blipFill>
        <p:spPr>
          <a:xfrm>
            <a:off x="10581867" y="6311900"/>
            <a:ext cx="1610133" cy="521521"/>
          </a:xfrm>
          <a:prstGeom prst="rect">
            <a:avLst/>
          </a:prstGeom>
          <a:solidFill>
            <a:srgbClr val="5B2A83"/>
          </a:solidFill>
        </p:spPr>
      </p:pic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81369F-6A06-45F8-B6BF-0025952652FE}" type="datetimeFigureOut">
              <a:rPr lang="es-MX" smtClean="0">
                <a:solidFill>
                  <a:prstClr val="white"/>
                </a:solidFill>
              </a:rPr>
              <a:pPr/>
              <a:t>12/09/2016</a:t>
            </a:fld>
            <a:endParaRPr lang="es-MX">
              <a:solidFill>
                <a:prstClr val="white"/>
              </a:solidFill>
            </a:endParaRPr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>
              <a:solidFill>
                <a:prstClr val="white"/>
              </a:solidFill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CA385-4429-4B3C-9262-8948D2DDD3E3}" type="slidenum">
              <a:rPr lang="es-MX" smtClean="0">
                <a:solidFill>
                  <a:prstClr val="white"/>
                </a:solidFill>
              </a:rPr>
              <a:pPr/>
              <a:t>‹Nº›</a:t>
            </a:fld>
            <a:endParaRPr lang="es-MX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878841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81369F-6A06-45F8-B6BF-0025952652FE}" type="datetimeFigureOut">
              <a:rPr lang="es-MX" smtClean="0">
                <a:solidFill>
                  <a:prstClr val="black">
                    <a:tint val="75000"/>
                  </a:prstClr>
                </a:solidFill>
              </a:rPr>
              <a:pPr/>
              <a:t>12/09/2016</a:t>
            </a:fld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CA385-4429-4B3C-9262-8948D2DDD3E3}" type="slidenum">
              <a:rPr lang="es-MX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674000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iagrama de flujo: entrada manual 12"/>
          <p:cNvSpPr/>
          <p:nvPr/>
        </p:nvSpPr>
        <p:spPr>
          <a:xfrm flipH="1">
            <a:off x="0" y="6042026"/>
            <a:ext cx="12192000" cy="815853"/>
          </a:xfrm>
          <a:custGeom>
            <a:avLst/>
            <a:gdLst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3279 h 11279"/>
              <a:gd name="connsiteX1" fmla="*/ 10000 w 10000"/>
              <a:gd name="connsiteY1" fmla="*/ 0 h 11279"/>
              <a:gd name="connsiteX2" fmla="*/ 10000 w 10000"/>
              <a:gd name="connsiteY2" fmla="*/ 11279 h 11279"/>
              <a:gd name="connsiteX3" fmla="*/ 0 w 10000"/>
              <a:gd name="connsiteY3" fmla="*/ 11279 h 11279"/>
              <a:gd name="connsiteX4" fmla="*/ 0 w 10000"/>
              <a:gd name="connsiteY4" fmla="*/ 3279 h 11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1279">
                <a:moveTo>
                  <a:pt x="0" y="3279"/>
                </a:moveTo>
                <a:cubicBezTo>
                  <a:pt x="3523" y="5099"/>
                  <a:pt x="4047" y="6159"/>
                  <a:pt x="10000" y="0"/>
                </a:cubicBezTo>
                <a:lnTo>
                  <a:pt x="10000" y="11279"/>
                </a:lnTo>
                <a:lnTo>
                  <a:pt x="0" y="11279"/>
                </a:lnTo>
                <a:lnTo>
                  <a:pt x="0" y="3279"/>
                </a:lnTo>
                <a:close/>
              </a:path>
            </a:pathLst>
          </a:custGeom>
          <a:solidFill>
            <a:srgbClr val="5B2A83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prstClr val="white"/>
              </a:solidFill>
            </a:endParaRPr>
          </a:p>
        </p:txBody>
      </p:sp>
      <p:sp>
        <p:nvSpPr>
          <p:cNvPr id="9" name="Diagrama de flujo: entrada manual 12"/>
          <p:cNvSpPr/>
          <p:nvPr/>
        </p:nvSpPr>
        <p:spPr>
          <a:xfrm>
            <a:off x="0" y="6176963"/>
            <a:ext cx="12192000" cy="680917"/>
          </a:xfrm>
          <a:custGeom>
            <a:avLst/>
            <a:gdLst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3279 h 11279"/>
              <a:gd name="connsiteX1" fmla="*/ 10000 w 10000"/>
              <a:gd name="connsiteY1" fmla="*/ 0 h 11279"/>
              <a:gd name="connsiteX2" fmla="*/ 10000 w 10000"/>
              <a:gd name="connsiteY2" fmla="*/ 11279 h 11279"/>
              <a:gd name="connsiteX3" fmla="*/ 0 w 10000"/>
              <a:gd name="connsiteY3" fmla="*/ 11279 h 11279"/>
              <a:gd name="connsiteX4" fmla="*/ 0 w 10000"/>
              <a:gd name="connsiteY4" fmla="*/ 3279 h 11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1279">
                <a:moveTo>
                  <a:pt x="0" y="3279"/>
                </a:moveTo>
                <a:cubicBezTo>
                  <a:pt x="3523" y="5099"/>
                  <a:pt x="4047" y="6159"/>
                  <a:pt x="10000" y="0"/>
                </a:cubicBezTo>
                <a:lnTo>
                  <a:pt x="10000" y="11279"/>
                </a:lnTo>
                <a:lnTo>
                  <a:pt x="0" y="11279"/>
                </a:lnTo>
                <a:lnTo>
                  <a:pt x="0" y="3279"/>
                </a:lnTo>
                <a:close/>
              </a:path>
            </a:pathLst>
          </a:custGeom>
          <a:solidFill>
            <a:srgbClr val="5B2A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prstClr val="white"/>
              </a:solidFill>
            </a:endParaRPr>
          </a:p>
        </p:txBody>
      </p:sp>
      <p:pic>
        <p:nvPicPr>
          <p:cNvPr id="10" name="Marcador de contenido 3" descr="Centro de Salud Mental_Negativo 1 tinta.jp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70" t="17320" r="9115" b="16842"/>
          <a:stretch/>
        </p:blipFill>
        <p:spPr>
          <a:xfrm>
            <a:off x="10581867" y="6311900"/>
            <a:ext cx="1610133" cy="521521"/>
          </a:xfrm>
          <a:prstGeom prst="rect">
            <a:avLst/>
          </a:prstGeom>
          <a:solidFill>
            <a:srgbClr val="5B2A83"/>
          </a:solidFill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81369F-6A06-45F8-B6BF-0025952652FE}" type="datetimeFigureOut">
              <a:rPr lang="es-MX" smtClean="0">
                <a:solidFill>
                  <a:prstClr val="white"/>
                </a:solidFill>
              </a:rPr>
              <a:pPr/>
              <a:t>12/09/2016</a:t>
            </a:fld>
            <a:endParaRPr lang="es-MX">
              <a:solidFill>
                <a:prstClr val="white"/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>
              <a:solidFill>
                <a:prstClr val="white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CA385-4429-4B3C-9262-8948D2DDD3E3}" type="slidenum">
              <a:rPr lang="es-MX" smtClean="0">
                <a:solidFill>
                  <a:prstClr val="white"/>
                </a:solidFill>
              </a:rPr>
              <a:pPr/>
              <a:t>‹Nº›</a:t>
            </a:fld>
            <a:endParaRPr lang="es-MX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4563276"/>
      </p:ext>
    </p:extLst>
  </p:cSld>
  <p:clrMapOvr>
    <a:masterClrMapping/>
  </p:clrMapOvr>
  <p:hf hdr="0" ftr="0" dt="0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iagrama de flujo: entrada manual 12"/>
          <p:cNvSpPr/>
          <p:nvPr/>
        </p:nvSpPr>
        <p:spPr>
          <a:xfrm flipH="1">
            <a:off x="0" y="6042026"/>
            <a:ext cx="12192000" cy="815853"/>
          </a:xfrm>
          <a:custGeom>
            <a:avLst/>
            <a:gdLst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3279 h 11279"/>
              <a:gd name="connsiteX1" fmla="*/ 10000 w 10000"/>
              <a:gd name="connsiteY1" fmla="*/ 0 h 11279"/>
              <a:gd name="connsiteX2" fmla="*/ 10000 w 10000"/>
              <a:gd name="connsiteY2" fmla="*/ 11279 h 11279"/>
              <a:gd name="connsiteX3" fmla="*/ 0 w 10000"/>
              <a:gd name="connsiteY3" fmla="*/ 11279 h 11279"/>
              <a:gd name="connsiteX4" fmla="*/ 0 w 10000"/>
              <a:gd name="connsiteY4" fmla="*/ 3279 h 11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1279">
                <a:moveTo>
                  <a:pt x="0" y="3279"/>
                </a:moveTo>
                <a:cubicBezTo>
                  <a:pt x="3523" y="5099"/>
                  <a:pt x="4047" y="6159"/>
                  <a:pt x="10000" y="0"/>
                </a:cubicBezTo>
                <a:lnTo>
                  <a:pt x="10000" y="11279"/>
                </a:lnTo>
                <a:lnTo>
                  <a:pt x="0" y="11279"/>
                </a:lnTo>
                <a:lnTo>
                  <a:pt x="0" y="3279"/>
                </a:lnTo>
                <a:close/>
              </a:path>
            </a:pathLst>
          </a:custGeom>
          <a:solidFill>
            <a:srgbClr val="5B2A83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prstClr val="white"/>
              </a:solidFill>
            </a:endParaRPr>
          </a:p>
        </p:txBody>
      </p:sp>
      <p:sp>
        <p:nvSpPr>
          <p:cNvPr id="9" name="Diagrama de flujo: entrada manual 12"/>
          <p:cNvSpPr/>
          <p:nvPr/>
        </p:nvSpPr>
        <p:spPr>
          <a:xfrm>
            <a:off x="0" y="6176963"/>
            <a:ext cx="12192000" cy="680917"/>
          </a:xfrm>
          <a:custGeom>
            <a:avLst/>
            <a:gdLst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3279 h 11279"/>
              <a:gd name="connsiteX1" fmla="*/ 10000 w 10000"/>
              <a:gd name="connsiteY1" fmla="*/ 0 h 11279"/>
              <a:gd name="connsiteX2" fmla="*/ 10000 w 10000"/>
              <a:gd name="connsiteY2" fmla="*/ 11279 h 11279"/>
              <a:gd name="connsiteX3" fmla="*/ 0 w 10000"/>
              <a:gd name="connsiteY3" fmla="*/ 11279 h 11279"/>
              <a:gd name="connsiteX4" fmla="*/ 0 w 10000"/>
              <a:gd name="connsiteY4" fmla="*/ 3279 h 11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1279">
                <a:moveTo>
                  <a:pt x="0" y="3279"/>
                </a:moveTo>
                <a:cubicBezTo>
                  <a:pt x="3523" y="5099"/>
                  <a:pt x="4047" y="6159"/>
                  <a:pt x="10000" y="0"/>
                </a:cubicBezTo>
                <a:lnTo>
                  <a:pt x="10000" y="11279"/>
                </a:lnTo>
                <a:lnTo>
                  <a:pt x="0" y="11279"/>
                </a:lnTo>
                <a:lnTo>
                  <a:pt x="0" y="3279"/>
                </a:lnTo>
                <a:close/>
              </a:path>
            </a:pathLst>
          </a:custGeom>
          <a:solidFill>
            <a:srgbClr val="5B2A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prstClr val="white"/>
              </a:solidFill>
            </a:endParaRPr>
          </a:p>
        </p:txBody>
      </p:sp>
      <p:pic>
        <p:nvPicPr>
          <p:cNvPr id="10" name="Marcador de contenido 3" descr="Centro de Salud Mental_Negativo 1 tinta.jp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70" t="17320" r="9115" b="16842"/>
          <a:stretch/>
        </p:blipFill>
        <p:spPr>
          <a:xfrm>
            <a:off x="10581867" y="6311900"/>
            <a:ext cx="1610133" cy="521521"/>
          </a:xfrm>
          <a:prstGeom prst="rect">
            <a:avLst/>
          </a:prstGeom>
          <a:solidFill>
            <a:srgbClr val="5B2A83"/>
          </a:solidFill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s-MX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81369F-6A06-45F8-B6BF-0025952652FE}" type="datetimeFigureOut">
              <a:rPr lang="es-MX" smtClean="0">
                <a:solidFill>
                  <a:prstClr val="white"/>
                </a:solidFill>
              </a:rPr>
              <a:pPr/>
              <a:t>12/09/2016</a:t>
            </a:fld>
            <a:endParaRPr lang="es-MX">
              <a:solidFill>
                <a:prstClr val="white"/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>
              <a:solidFill>
                <a:prstClr val="white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CA385-4429-4B3C-9262-8948D2DDD3E3}" type="slidenum">
              <a:rPr lang="es-MX" smtClean="0">
                <a:solidFill>
                  <a:prstClr val="white"/>
                </a:solidFill>
              </a:rPr>
              <a:pPr/>
              <a:t>‹Nº›</a:t>
            </a:fld>
            <a:endParaRPr lang="es-MX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0971313"/>
      </p:ext>
    </p:extLst>
  </p:cSld>
  <p:clrMapOvr>
    <a:masterClrMapping/>
  </p:clrMapOvr>
  <p:hf hdr="0" ftr="0" dt="0"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iagrama de flujo: entrada manual 12"/>
          <p:cNvSpPr/>
          <p:nvPr/>
        </p:nvSpPr>
        <p:spPr>
          <a:xfrm flipH="1">
            <a:off x="0" y="6042026"/>
            <a:ext cx="12192000" cy="815853"/>
          </a:xfrm>
          <a:custGeom>
            <a:avLst/>
            <a:gdLst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3279 h 11279"/>
              <a:gd name="connsiteX1" fmla="*/ 10000 w 10000"/>
              <a:gd name="connsiteY1" fmla="*/ 0 h 11279"/>
              <a:gd name="connsiteX2" fmla="*/ 10000 w 10000"/>
              <a:gd name="connsiteY2" fmla="*/ 11279 h 11279"/>
              <a:gd name="connsiteX3" fmla="*/ 0 w 10000"/>
              <a:gd name="connsiteY3" fmla="*/ 11279 h 11279"/>
              <a:gd name="connsiteX4" fmla="*/ 0 w 10000"/>
              <a:gd name="connsiteY4" fmla="*/ 3279 h 11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1279">
                <a:moveTo>
                  <a:pt x="0" y="3279"/>
                </a:moveTo>
                <a:cubicBezTo>
                  <a:pt x="3523" y="5099"/>
                  <a:pt x="4047" y="6159"/>
                  <a:pt x="10000" y="0"/>
                </a:cubicBezTo>
                <a:lnTo>
                  <a:pt x="10000" y="11279"/>
                </a:lnTo>
                <a:lnTo>
                  <a:pt x="0" y="11279"/>
                </a:lnTo>
                <a:lnTo>
                  <a:pt x="0" y="3279"/>
                </a:lnTo>
                <a:close/>
              </a:path>
            </a:pathLst>
          </a:custGeom>
          <a:solidFill>
            <a:srgbClr val="5B2A83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prstClr val="white"/>
              </a:solidFill>
            </a:endParaRPr>
          </a:p>
        </p:txBody>
      </p:sp>
      <p:sp>
        <p:nvSpPr>
          <p:cNvPr id="8" name="Diagrama de flujo: entrada manual 12"/>
          <p:cNvSpPr/>
          <p:nvPr/>
        </p:nvSpPr>
        <p:spPr>
          <a:xfrm>
            <a:off x="0" y="6176963"/>
            <a:ext cx="12192000" cy="680917"/>
          </a:xfrm>
          <a:custGeom>
            <a:avLst/>
            <a:gdLst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3279 h 11279"/>
              <a:gd name="connsiteX1" fmla="*/ 10000 w 10000"/>
              <a:gd name="connsiteY1" fmla="*/ 0 h 11279"/>
              <a:gd name="connsiteX2" fmla="*/ 10000 w 10000"/>
              <a:gd name="connsiteY2" fmla="*/ 11279 h 11279"/>
              <a:gd name="connsiteX3" fmla="*/ 0 w 10000"/>
              <a:gd name="connsiteY3" fmla="*/ 11279 h 11279"/>
              <a:gd name="connsiteX4" fmla="*/ 0 w 10000"/>
              <a:gd name="connsiteY4" fmla="*/ 3279 h 11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1279">
                <a:moveTo>
                  <a:pt x="0" y="3279"/>
                </a:moveTo>
                <a:cubicBezTo>
                  <a:pt x="3523" y="5099"/>
                  <a:pt x="4047" y="6159"/>
                  <a:pt x="10000" y="0"/>
                </a:cubicBezTo>
                <a:lnTo>
                  <a:pt x="10000" y="11279"/>
                </a:lnTo>
                <a:lnTo>
                  <a:pt x="0" y="11279"/>
                </a:lnTo>
                <a:lnTo>
                  <a:pt x="0" y="3279"/>
                </a:lnTo>
                <a:close/>
              </a:path>
            </a:pathLst>
          </a:custGeom>
          <a:solidFill>
            <a:srgbClr val="5B2A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prstClr val="white"/>
              </a:solidFill>
            </a:endParaRPr>
          </a:p>
        </p:txBody>
      </p:sp>
      <p:pic>
        <p:nvPicPr>
          <p:cNvPr id="9" name="Marcador de contenido 3" descr="Centro de Salud Mental_Negativo 1 tinta.jp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70" t="17320" r="9115" b="16842"/>
          <a:stretch/>
        </p:blipFill>
        <p:spPr>
          <a:xfrm>
            <a:off x="10581867" y="6311900"/>
            <a:ext cx="1610133" cy="521521"/>
          </a:xfrm>
          <a:prstGeom prst="rect">
            <a:avLst/>
          </a:prstGeom>
          <a:solidFill>
            <a:srgbClr val="5B2A83"/>
          </a:solidFill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81369F-6A06-45F8-B6BF-0025952652FE}" type="datetimeFigureOut">
              <a:rPr lang="es-MX" smtClean="0">
                <a:solidFill>
                  <a:prstClr val="white"/>
                </a:solidFill>
              </a:rPr>
              <a:pPr/>
              <a:t>12/09/2016</a:t>
            </a:fld>
            <a:endParaRPr lang="es-MX">
              <a:solidFill>
                <a:prstClr val="white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>
              <a:solidFill>
                <a:prstClr val="white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CA385-4429-4B3C-9262-8948D2DDD3E3}" type="slidenum">
              <a:rPr lang="es-MX" smtClean="0">
                <a:solidFill>
                  <a:prstClr val="white"/>
                </a:solidFill>
              </a:rPr>
              <a:pPr/>
              <a:t>‹Nº›</a:t>
            </a:fld>
            <a:endParaRPr lang="es-MX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3163150"/>
      </p:ext>
    </p:extLst>
  </p:cSld>
  <p:clrMapOvr>
    <a:masterClrMapping/>
  </p:clrMapOvr>
  <p:hf hdr="0" ftr="0" dt="0"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iagrama de flujo: entrada manual 12"/>
          <p:cNvSpPr/>
          <p:nvPr/>
        </p:nvSpPr>
        <p:spPr>
          <a:xfrm flipH="1">
            <a:off x="0" y="6042026"/>
            <a:ext cx="12192000" cy="815853"/>
          </a:xfrm>
          <a:custGeom>
            <a:avLst/>
            <a:gdLst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3279 h 11279"/>
              <a:gd name="connsiteX1" fmla="*/ 10000 w 10000"/>
              <a:gd name="connsiteY1" fmla="*/ 0 h 11279"/>
              <a:gd name="connsiteX2" fmla="*/ 10000 w 10000"/>
              <a:gd name="connsiteY2" fmla="*/ 11279 h 11279"/>
              <a:gd name="connsiteX3" fmla="*/ 0 w 10000"/>
              <a:gd name="connsiteY3" fmla="*/ 11279 h 11279"/>
              <a:gd name="connsiteX4" fmla="*/ 0 w 10000"/>
              <a:gd name="connsiteY4" fmla="*/ 3279 h 11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1279">
                <a:moveTo>
                  <a:pt x="0" y="3279"/>
                </a:moveTo>
                <a:cubicBezTo>
                  <a:pt x="3523" y="5099"/>
                  <a:pt x="4047" y="6159"/>
                  <a:pt x="10000" y="0"/>
                </a:cubicBezTo>
                <a:lnTo>
                  <a:pt x="10000" y="11279"/>
                </a:lnTo>
                <a:lnTo>
                  <a:pt x="0" y="11279"/>
                </a:lnTo>
                <a:lnTo>
                  <a:pt x="0" y="3279"/>
                </a:lnTo>
                <a:close/>
              </a:path>
            </a:pathLst>
          </a:custGeom>
          <a:solidFill>
            <a:srgbClr val="5B2A83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prstClr val="white"/>
              </a:solidFill>
            </a:endParaRPr>
          </a:p>
        </p:txBody>
      </p:sp>
      <p:sp>
        <p:nvSpPr>
          <p:cNvPr id="8" name="Diagrama de flujo: entrada manual 12"/>
          <p:cNvSpPr/>
          <p:nvPr/>
        </p:nvSpPr>
        <p:spPr>
          <a:xfrm>
            <a:off x="0" y="6176963"/>
            <a:ext cx="12192000" cy="680917"/>
          </a:xfrm>
          <a:custGeom>
            <a:avLst/>
            <a:gdLst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3279 h 11279"/>
              <a:gd name="connsiteX1" fmla="*/ 10000 w 10000"/>
              <a:gd name="connsiteY1" fmla="*/ 0 h 11279"/>
              <a:gd name="connsiteX2" fmla="*/ 10000 w 10000"/>
              <a:gd name="connsiteY2" fmla="*/ 11279 h 11279"/>
              <a:gd name="connsiteX3" fmla="*/ 0 w 10000"/>
              <a:gd name="connsiteY3" fmla="*/ 11279 h 11279"/>
              <a:gd name="connsiteX4" fmla="*/ 0 w 10000"/>
              <a:gd name="connsiteY4" fmla="*/ 3279 h 11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1279">
                <a:moveTo>
                  <a:pt x="0" y="3279"/>
                </a:moveTo>
                <a:cubicBezTo>
                  <a:pt x="3523" y="5099"/>
                  <a:pt x="4047" y="6159"/>
                  <a:pt x="10000" y="0"/>
                </a:cubicBezTo>
                <a:lnTo>
                  <a:pt x="10000" y="11279"/>
                </a:lnTo>
                <a:lnTo>
                  <a:pt x="0" y="11279"/>
                </a:lnTo>
                <a:lnTo>
                  <a:pt x="0" y="3279"/>
                </a:lnTo>
                <a:close/>
              </a:path>
            </a:pathLst>
          </a:custGeom>
          <a:solidFill>
            <a:srgbClr val="5B2A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prstClr val="white"/>
              </a:solidFill>
            </a:endParaRPr>
          </a:p>
        </p:txBody>
      </p:sp>
      <p:pic>
        <p:nvPicPr>
          <p:cNvPr id="9" name="Marcador de contenido 3" descr="Centro de Salud Mental_Negativo 1 tinta.jp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70" t="17320" r="9115" b="16842"/>
          <a:stretch/>
        </p:blipFill>
        <p:spPr>
          <a:xfrm>
            <a:off x="10581867" y="6311900"/>
            <a:ext cx="1610133" cy="521521"/>
          </a:xfrm>
          <a:prstGeom prst="rect">
            <a:avLst/>
          </a:prstGeom>
          <a:solidFill>
            <a:srgbClr val="5B2A83"/>
          </a:solidFill>
        </p:spPr>
      </p:pic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81369F-6A06-45F8-B6BF-0025952652FE}" type="datetimeFigureOut">
              <a:rPr lang="es-MX" smtClean="0">
                <a:solidFill>
                  <a:prstClr val="white"/>
                </a:solidFill>
              </a:rPr>
              <a:pPr/>
              <a:t>12/09/2016</a:t>
            </a:fld>
            <a:endParaRPr lang="es-MX">
              <a:solidFill>
                <a:prstClr val="white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>
              <a:solidFill>
                <a:prstClr val="white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CA385-4429-4B3C-9262-8948D2DDD3E3}" type="slidenum">
              <a:rPr lang="es-MX" smtClean="0">
                <a:solidFill>
                  <a:prstClr val="white"/>
                </a:solidFill>
              </a:rPr>
              <a:pPr/>
              <a:t>‹Nº›</a:t>
            </a:fld>
            <a:endParaRPr lang="es-MX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1597619"/>
      </p:ext>
    </p:extLst>
  </p:cSld>
  <p:clrMapOvr>
    <a:masterClrMapping/>
  </p:clrMapOvr>
  <p:hf hdr="0" ftr="0" dt="0"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 hasCustomPrompt="1"/>
          </p:nvPr>
        </p:nvSpPr>
        <p:spPr>
          <a:xfrm>
            <a:off x="914400" y="2175620"/>
            <a:ext cx="10363200" cy="1181373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s-ES" dirty="0"/>
              <a:t>Título de la presentación</a:t>
            </a:r>
            <a:endParaRPr lang="es-MX" dirty="0"/>
          </a:p>
        </p:txBody>
      </p:sp>
      <p:sp>
        <p:nvSpPr>
          <p:cNvPr id="8" name="7 Marcador de texto"/>
          <p:cNvSpPr>
            <a:spLocks noGrp="1"/>
          </p:cNvSpPr>
          <p:nvPr>
            <p:ph type="body" sz="quarter" idx="10" hasCustomPrompt="1"/>
          </p:nvPr>
        </p:nvSpPr>
        <p:spPr>
          <a:xfrm>
            <a:off x="912285" y="3356992"/>
            <a:ext cx="10368292" cy="863600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s-ES" dirty="0"/>
              <a:t>Subtítulo o nombre del departamento</a:t>
            </a:r>
            <a:endParaRPr lang="es-MX" dirty="0"/>
          </a:p>
        </p:txBody>
      </p:sp>
      <p:pic>
        <p:nvPicPr>
          <p:cNvPr id="5" name="Picture 1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1690907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81369F-6A06-45F8-B6BF-0025952652FE}" type="datetimeFigureOut">
              <a:rPr lang="es-MX" smtClean="0">
                <a:solidFill>
                  <a:prstClr val="black">
                    <a:tint val="75000"/>
                  </a:prstClr>
                </a:solidFill>
              </a:rPr>
              <a:pPr/>
              <a:t>12/09/2016</a:t>
            </a:fld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CA385-4429-4B3C-9262-8948D2DDD3E3}" type="slidenum">
              <a:rPr lang="es-MX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24131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81369F-6A06-45F8-B6BF-0025952652FE}" type="datetimeFigureOut">
              <a:rPr lang="es-MX" smtClean="0">
                <a:solidFill>
                  <a:prstClr val="black">
                    <a:tint val="75000"/>
                  </a:prstClr>
                </a:solidFill>
              </a:rPr>
              <a:pPr/>
              <a:t>12/09/2016</a:t>
            </a:fld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CA385-4429-4B3C-9262-8948D2DDD3E3}" type="slidenum">
              <a:rPr lang="es-MX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09101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81369F-6A06-45F8-B6BF-0025952652FE}" type="datetimeFigureOut">
              <a:rPr lang="es-MX" smtClean="0">
                <a:solidFill>
                  <a:prstClr val="black">
                    <a:tint val="75000"/>
                  </a:prstClr>
                </a:solidFill>
              </a:rPr>
              <a:pPr/>
              <a:t>12/09/2016</a:t>
            </a:fld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CA385-4429-4B3C-9262-8948D2DDD3E3}" type="slidenum">
              <a:rPr lang="es-MX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28280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81369F-6A06-45F8-B6BF-0025952652FE}" type="datetimeFigureOut">
              <a:rPr lang="es-MX" smtClean="0">
                <a:solidFill>
                  <a:prstClr val="black">
                    <a:tint val="75000"/>
                  </a:prstClr>
                </a:solidFill>
              </a:rPr>
              <a:pPr/>
              <a:t>12/09/2016</a:t>
            </a:fld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CA385-4429-4B3C-9262-8948D2DDD3E3}" type="slidenum">
              <a:rPr lang="es-MX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84429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81369F-6A06-45F8-B6BF-0025952652FE}" type="datetimeFigureOut">
              <a:rPr lang="es-MX" smtClean="0">
                <a:solidFill>
                  <a:prstClr val="black">
                    <a:tint val="75000"/>
                  </a:prstClr>
                </a:solidFill>
              </a:rPr>
              <a:pPr/>
              <a:t>12/09/2016</a:t>
            </a:fld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CA385-4429-4B3C-9262-8948D2DDD3E3}" type="slidenum">
              <a:rPr lang="es-MX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33012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9" Type="http://schemas.openxmlformats.org/officeDocument/2006/relationships/image" Target="../media/image1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13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12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3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9.xml"/><Relationship Id="rId13" Type="http://schemas.openxmlformats.org/officeDocument/2006/relationships/slideLayout" Target="../slideLayouts/slideLayout44.xml"/><Relationship Id="rId3" Type="http://schemas.openxmlformats.org/officeDocument/2006/relationships/slideLayout" Target="../slideLayouts/slideLayout34.xml"/><Relationship Id="rId7" Type="http://schemas.openxmlformats.org/officeDocument/2006/relationships/slideLayout" Target="../slideLayouts/slideLayout38.xml"/><Relationship Id="rId12" Type="http://schemas.openxmlformats.org/officeDocument/2006/relationships/slideLayout" Target="../slideLayouts/slideLayout43.xml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Relationship Id="rId6" Type="http://schemas.openxmlformats.org/officeDocument/2006/relationships/slideLayout" Target="../slideLayouts/slideLayout37.xml"/><Relationship Id="rId11" Type="http://schemas.openxmlformats.org/officeDocument/2006/relationships/slideLayout" Target="../slideLayouts/slideLayout42.xml"/><Relationship Id="rId5" Type="http://schemas.openxmlformats.org/officeDocument/2006/relationships/slideLayout" Target="../slideLayouts/slideLayout36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41.xml"/><Relationship Id="rId4" Type="http://schemas.openxmlformats.org/officeDocument/2006/relationships/slideLayout" Target="../slideLayouts/slideLayout35.xml"/><Relationship Id="rId9" Type="http://schemas.openxmlformats.org/officeDocument/2006/relationships/slideLayout" Target="../slideLayouts/slideLayout40.xml"/><Relationship Id="rId14" Type="http://schemas.openxmlformats.org/officeDocument/2006/relationships/theme" Target="../theme/theme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81369F-6A06-45F8-B6BF-0025952652FE}" type="datetimeFigureOut">
              <a:rPr lang="es-MX" smtClean="0">
                <a:solidFill>
                  <a:prstClr val="black">
                    <a:tint val="75000"/>
                  </a:prstClr>
                </a:solidFill>
              </a:rPr>
              <a:pPr/>
              <a:t>12/09/2016</a:t>
            </a:fld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6CA385-4429-4B3C-9262-8948D2DDD3E3}" type="slidenum">
              <a:rPr lang="es-MX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75013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s-ES" dirty="0"/>
              <a:t>Título</a:t>
            </a:r>
            <a:endParaRPr lang="es-MX" dirty="0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Texto</a:t>
            </a:r>
          </a:p>
          <a:p>
            <a:pPr lvl="1"/>
            <a:endParaRPr lang="es-MX" dirty="0"/>
          </a:p>
        </p:txBody>
      </p:sp>
      <p:pic>
        <p:nvPicPr>
          <p:cNvPr id="9" name="Picture 1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08727"/>
            <a:ext cx="12192000" cy="5492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460007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</p:sldLayoutIdLst>
  <p:txStyles>
    <p:titleStyle>
      <a:lvl1pPr algn="l" defTabSz="914400" rtl="0" eaLnBrk="1" latinLnBrk="0" hangingPunct="1">
        <a:spcBef>
          <a:spcPct val="0"/>
        </a:spcBef>
        <a:buNone/>
        <a:defRPr sz="480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</p:titleStyle>
    <p:bodyStyle>
      <a:lvl1pPr marL="571500" indent="-5715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  <a:lvl2pPr marL="914400" indent="-4572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2pPr>
      <a:lvl3pPr marL="914400" indent="0" algn="l" defTabSz="914400" rtl="0" eaLnBrk="1" latinLnBrk="0" hangingPunct="1">
        <a:spcBef>
          <a:spcPct val="20000"/>
        </a:spcBef>
        <a:buFont typeface="Arial" pitchFamily="34" charset="0"/>
        <a:buNone/>
        <a:defRPr sz="2400" kern="1200">
          <a:solidFill>
            <a:schemeClr val="tx1"/>
          </a:solidFill>
          <a:latin typeface="Kozuka Gothic Pro R" pitchFamily="34" charset="-128"/>
          <a:ea typeface="Kozuka Gothic Pro R" pitchFamily="34" charset="-128"/>
          <a:cs typeface="+mn-cs"/>
        </a:defRPr>
      </a:lvl3pPr>
      <a:lvl4pPr marL="1371600" indent="0" algn="l" defTabSz="914400" rtl="0" eaLnBrk="1" latinLnBrk="0" hangingPunct="1">
        <a:spcBef>
          <a:spcPct val="20000"/>
        </a:spcBef>
        <a:buFont typeface="Arial" pitchFamily="34" charset="0"/>
        <a:buNone/>
        <a:defRPr sz="2000" kern="1200">
          <a:solidFill>
            <a:schemeClr val="tx1"/>
          </a:solidFill>
          <a:latin typeface="Kozuka Gothic Pro R" pitchFamily="34" charset="-128"/>
          <a:ea typeface="Kozuka Gothic Pro R" pitchFamily="34" charset="-128"/>
          <a:cs typeface="+mn-cs"/>
        </a:defRPr>
      </a:lvl4pPr>
      <a:lvl5pPr marL="1828800" indent="0" algn="l" defTabSz="914400" rtl="0" eaLnBrk="1" latinLnBrk="0" hangingPunct="1">
        <a:spcBef>
          <a:spcPct val="20000"/>
        </a:spcBef>
        <a:buFont typeface="Arial" pitchFamily="34" charset="0"/>
        <a:buNone/>
        <a:defRPr sz="2000" kern="1200">
          <a:solidFill>
            <a:schemeClr val="tx1"/>
          </a:solidFill>
          <a:latin typeface="Kozuka Gothic Pro R" pitchFamily="34" charset="-128"/>
          <a:ea typeface="Kozuka Gothic Pro R" pitchFamily="34" charset="-128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dirty="0"/>
              <a:t>Haga clic para modificar el estilo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MX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4181369F-6A06-45F8-B6BF-0025952652FE}" type="datetimeFigureOut">
              <a:rPr lang="es-MX" smtClean="0">
                <a:solidFill>
                  <a:prstClr val="white"/>
                </a:solidFill>
              </a:rPr>
              <a:pPr/>
              <a:t>12/09/2016</a:t>
            </a:fld>
            <a:endParaRPr lang="es-MX" dirty="0">
              <a:solidFill>
                <a:prstClr val="white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endParaRPr lang="es-MX">
              <a:solidFill>
                <a:prstClr val="white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1E6CA385-4429-4B3C-9262-8948D2DDD3E3}" type="slidenum">
              <a:rPr lang="es-MX" smtClean="0">
                <a:solidFill>
                  <a:prstClr val="white"/>
                </a:solidFill>
              </a:rPr>
              <a:pPr/>
              <a:t>‹Nº›</a:t>
            </a:fld>
            <a:endParaRPr lang="es-MX">
              <a:solidFill>
                <a:prstClr val="white"/>
              </a:solidFill>
            </a:endParaRPr>
          </a:p>
        </p:txBody>
      </p:sp>
      <p:pic>
        <p:nvPicPr>
          <p:cNvPr id="7" name="Picture 1"/>
          <p:cNvPicPr>
            <a:picLocks noChangeAspect="1" noChangeArrowheads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705600"/>
            <a:ext cx="12192000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596701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  <p:sldLayoutId id="2147483723" r:id="rId7"/>
    <p:sldLayoutId id="2147483724" r:id="rId8"/>
    <p:sldLayoutId id="2147483725" r:id="rId9"/>
    <p:sldLayoutId id="2147483726" r:id="rId10"/>
    <p:sldLayoutId id="2147483727" r:id="rId11"/>
    <p:sldLayoutId id="2147483728" r:id="rId12"/>
    <p:sldLayoutId id="2147483729" r:id="rId1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dirty="0"/>
              <a:t>Haga clic para modificar el estilo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MX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4181369F-6A06-45F8-B6BF-0025952652FE}" type="datetimeFigureOut">
              <a:rPr lang="es-MX" smtClean="0">
                <a:solidFill>
                  <a:prstClr val="white"/>
                </a:solidFill>
              </a:rPr>
              <a:pPr/>
              <a:t>12/09/2016</a:t>
            </a:fld>
            <a:endParaRPr lang="es-MX" dirty="0">
              <a:solidFill>
                <a:prstClr val="white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endParaRPr lang="es-MX">
              <a:solidFill>
                <a:prstClr val="white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1E6CA385-4429-4B3C-9262-8948D2DDD3E3}" type="slidenum">
              <a:rPr lang="es-MX" smtClean="0">
                <a:solidFill>
                  <a:prstClr val="white"/>
                </a:solidFill>
              </a:rPr>
              <a:pPr/>
              <a:t>‹Nº›</a:t>
            </a:fld>
            <a:endParaRPr lang="es-MX">
              <a:solidFill>
                <a:prstClr val="white"/>
              </a:solidFill>
            </a:endParaRPr>
          </a:p>
        </p:txBody>
      </p:sp>
      <p:pic>
        <p:nvPicPr>
          <p:cNvPr id="7" name="Picture 1"/>
          <p:cNvPicPr>
            <a:picLocks noChangeAspect="1" noChangeArrowheads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705600"/>
            <a:ext cx="12192000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103978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1" r:id="rId1"/>
    <p:sldLayoutId id="2147483732" r:id="rId2"/>
    <p:sldLayoutId id="2147483733" r:id="rId3"/>
    <p:sldLayoutId id="2147483734" r:id="rId4"/>
    <p:sldLayoutId id="2147483735" r:id="rId5"/>
    <p:sldLayoutId id="2147483736" r:id="rId6"/>
    <p:sldLayoutId id="2147483737" r:id="rId7"/>
    <p:sldLayoutId id="2147483738" r:id="rId8"/>
    <p:sldLayoutId id="2147483739" r:id="rId9"/>
    <p:sldLayoutId id="2147483740" r:id="rId10"/>
    <p:sldLayoutId id="2147483741" r:id="rId11"/>
    <p:sldLayoutId id="2147483742" r:id="rId12"/>
    <p:sldLayoutId id="2147483743" r:id="rId1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15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gif"/><Relationship Id="rId1" Type="http://schemas.openxmlformats.org/officeDocument/2006/relationships/slideLayout" Target="../slideLayouts/slideLayout2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3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3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3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4" name="Marcador de contenido 3" descr="Centro de Salud Mental_Negativo 1 tinta.jpg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6176" b="-26176"/>
          <a:stretch>
            <a:fillRect/>
          </a:stretch>
        </p:blipFill>
        <p:spPr>
          <a:xfrm>
            <a:off x="14565" y="-72008"/>
            <a:ext cx="12192000" cy="7173416"/>
          </a:xfrm>
          <a:solidFill>
            <a:srgbClr val="5B2A83"/>
          </a:solidFill>
        </p:spPr>
      </p:pic>
      <p:sp>
        <p:nvSpPr>
          <p:cNvPr id="5" name="Rectángulo 4"/>
          <p:cNvSpPr/>
          <p:nvPr/>
        </p:nvSpPr>
        <p:spPr>
          <a:xfrm>
            <a:off x="5879976" y="5661248"/>
            <a:ext cx="562564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MX" sz="3200" dirty="0">
                <a:solidFill>
                  <a:schemeClr val="bg1"/>
                </a:solidFill>
              </a:rPr>
              <a:t>ENTENDIENDO LA ENFERMEDAD</a:t>
            </a:r>
          </a:p>
        </p:txBody>
      </p:sp>
    </p:spTree>
    <p:extLst>
      <p:ext uri="{BB962C8B-B14F-4D97-AF65-F5344CB8AC3E}">
        <p14:creationId xmlns:p14="http://schemas.microsoft.com/office/powerpoint/2010/main" val="4133285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9336" y="1"/>
            <a:ext cx="12072664" cy="1340767"/>
          </a:xfrm>
        </p:spPr>
        <p:txBody>
          <a:bodyPr/>
          <a:lstStyle/>
          <a:p>
            <a:r>
              <a:rPr lang="es-MX" b="1" dirty="0"/>
              <a:t>El proceso de aceptación de la enfermedad mental: </a:t>
            </a:r>
            <a:endParaRPr lang="es-MX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19336" y="1628800"/>
            <a:ext cx="11953328" cy="4548163"/>
          </a:xfrm>
        </p:spPr>
        <p:txBody>
          <a:bodyPr/>
          <a:lstStyle/>
          <a:p>
            <a:pPr algn="just"/>
            <a:r>
              <a:rPr lang="es-MX" dirty="0"/>
              <a:t>La Dra. Kubler-Ross (1969) advierte que en el proceso de aceptación de la enfermedad existen etapas por las que transitan, tanto el enfermo como el familiar y los cuidadores.</a:t>
            </a:r>
          </a:p>
          <a:p>
            <a:pPr algn="just"/>
            <a:r>
              <a:rPr lang="es-MX" dirty="0"/>
              <a:t>Los pasajes de una a otra, no necesariamente se dan de manera lineal y progresiva, lo que quiere decir que quizá en un primer momento la primera etapa que aparezca sea distinta al orden señalado a continuación. </a:t>
            </a:r>
          </a:p>
          <a:p>
            <a:pPr marL="0" indent="0">
              <a:buNone/>
            </a:pPr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CA385-4429-4B3C-9262-8948D2DDD3E3}" type="slidenum">
              <a:rPr lang="es-MX" smtClean="0">
                <a:solidFill>
                  <a:prstClr val="white"/>
                </a:solidFill>
              </a:rPr>
              <a:pPr/>
              <a:t>10</a:t>
            </a:fld>
            <a:endParaRPr lang="es-MX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9728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CA385-4429-4B3C-9262-8948D2DDD3E3}" type="slidenum">
              <a:rPr lang="es-MX" smtClean="0">
                <a:solidFill>
                  <a:prstClr val="white"/>
                </a:solidFill>
              </a:rPr>
              <a:pPr/>
              <a:t>11</a:t>
            </a:fld>
            <a:endParaRPr lang="es-MX" dirty="0">
              <a:solidFill>
                <a:prstClr val="white"/>
              </a:solidFill>
            </a:endParaRPr>
          </a:p>
        </p:txBody>
      </p:sp>
      <p:pic>
        <p:nvPicPr>
          <p:cNvPr id="5" name="Marcador de contenido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336" y="-27384"/>
            <a:ext cx="12072664" cy="6120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1652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0" y="1"/>
            <a:ext cx="12072664" cy="1412776"/>
          </a:xfrm>
        </p:spPr>
        <p:txBody>
          <a:bodyPr/>
          <a:lstStyle/>
          <a:p>
            <a:pPr algn="ctr"/>
            <a:r>
              <a:rPr lang="es-MX" b="1" dirty="0"/>
              <a:t>Proceso</a:t>
            </a:r>
            <a:r>
              <a:rPr lang="es-MX" dirty="0"/>
              <a:t/>
            </a:r>
            <a:br>
              <a:rPr lang="es-MX" dirty="0"/>
            </a:br>
            <a:r>
              <a:rPr lang="es-MX" b="1" dirty="0" smtClean="0"/>
              <a:t> </a:t>
            </a:r>
            <a:r>
              <a:rPr lang="es-MX" b="1" dirty="0"/>
              <a:t>Negación y aislamiento:</a:t>
            </a:r>
            <a:endParaRPr lang="es-MX" dirty="0"/>
          </a:p>
        </p:txBody>
      </p:sp>
      <p:sp>
        <p:nvSpPr>
          <p:cNvPr id="4" name="Marcador de contenido 3"/>
          <p:cNvSpPr>
            <a:spLocks noGrp="1"/>
          </p:cNvSpPr>
          <p:nvPr>
            <p:ph idx="1"/>
          </p:nvPr>
        </p:nvSpPr>
        <p:spPr>
          <a:xfrm>
            <a:off x="0" y="1825625"/>
            <a:ext cx="12072664" cy="4351338"/>
          </a:xfrm>
        </p:spPr>
        <p:txBody>
          <a:bodyPr/>
          <a:lstStyle/>
          <a:p>
            <a:pPr algn="just"/>
            <a:r>
              <a:rPr lang="es-MX" dirty="0"/>
              <a:t>La negación nos permite amortiguar el dolor ante una noticia inesperada e impresionante, permite recobrarse. </a:t>
            </a:r>
          </a:p>
          <a:p>
            <a:pPr algn="just"/>
            <a:r>
              <a:rPr lang="es-MX" dirty="0"/>
              <a:t>Es un defensa provisoria y pronto será sustituida por una aceptación parcial:</a:t>
            </a:r>
          </a:p>
          <a:p>
            <a:pPr marL="114300" indent="0" algn="just">
              <a:buNone/>
            </a:pPr>
            <a:r>
              <a:rPr lang="es-MX" dirty="0"/>
              <a:t> “no podemos mirar al sol todo el tiempo”. </a:t>
            </a:r>
          </a:p>
          <a:p>
            <a:pPr marL="0" indent="0">
              <a:buNone/>
            </a:pPr>
            <a:endParaRPr lang="es-MX" dirty="0"/>
          </a:p>
        </p:txBody>
      </p:sp>
      <p:sp>
        <p:nvSpPr>
          <p:cNvPr id="2" name="Marcador de número de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CA385-4429-4B3C-9262-8948D2DDD3E3}" type="slidenum">
              <a:rPr lang="es-MX" smtClean="0">
                <a:solidFill>
                  <a:prstClr val="white"/>
                </a:solidFill>
              </a:rPr>
              <a:pPr/>
              <a:t>12</a:t>
            </a:fld>
            <a:endParaRPr lang="es-MX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0075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b="1" dirty="0" smtClean="0"/>
              <a:t>Ira</a:t>
            </a:r>
            <a:endParaRPr lang="es-MX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0" y="1412776"/>
            <a:ext cx="12192000" cy="4764187"/>
          </a:xfrm>
        </p:spPr>
        <p:txBody>
          <a:bodyPr>
            <a:normAutofit lnSpcReduction="10000"/>
          </a:bodyPr>
          <a:lstStyle/>
          <a:p>
            <a:pPr algn="just"/>
            <a:r>
              <a:rPr lang="es-MX" dirty="0"/>
              <a:t>La negación es sustituida por la rabia, la envidia y el resentimiento; surgen todos los ¿por qué? Es una fase difícil de afrontar para los padres y todos los que los rodean, esto se debe a que la ira se desplaza en todas direcciones, aún injustamente. </a:t>
            </a:r>
          </a:p>
          <a:p>
            <a:pPr algn="just"/>
            <a:r>
              <a:rPr lang="es-MX" dirty="0"/>
              <a:t>Suelen quejarse por todo, todo les viene mal y es criticable. </a:t>
            </a:r>
          </a:p>
          <a:p>
            <a:pPr algn="just"/>
            <a:r>
              <a:rPr lang="es-MX" dirty="0"/>
              <a:t>Luego pueden responder con dolor y lágrimas, culpa o vergüenza. La familia y quienes los rodean no deben tomar esta ira como algo personal.</a:t>
            </a:r>
          </a:p>
          <a:p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CA385-4429-4B3C-9262-8948D2DDD3E3}" type="slidenum">
              <a:rPr lang="es-MX" smtClean="0">
                <a:solidFill>
                  <a:prstClr val="white"/>
                </a:solidFill>
              </a:rPr>
              <a:pPr/>
              <a:t>13</a:t>
            </a:fld>
            <a:endParaRPr lang="es-MX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8368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b="1" dirty="0"/>
              <a:t>Pacto o Regateo:</a:t>
            </a:r>
            <a:endParaRPr lang="es-MX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0" y="1825625"/>
            <a:ext cx="12192000" cy="4351338"/>
          </a:xfrm>
        </p:spPr>
        <p:txBody>
          <a:bodyPr>
            <a:normAutofit/>
          </a:bodyPr>
          <a:lstStyle/>
          <a:p>
            <a:r>
              <a:rPr lang="es-MX" dirty="0"/>
              <a:t>Ante la dificultad de afrontar la difícil realidad, más el enojo con la gente, surge la fase de intentar llegar a un acuerdo para superar la vivencia traumática, dicho acuerdo no necesariamente significa arreglo y aceptación, más bien es un proceso de negociaciones continuas que van íntimamente relacionadas con el regateo en el cual se desatan diversas tensiones ya sean a nivel individual, con las personas que les rodean o en ambas partes.</a:t>
            </a:r>
          </a:p>
          <a:p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CA385-4429-4B3C-9262-8948D2DDD3E3}" type="slidenum">
              <a:rPr lang="es-MX" smtClean="0">
                <a:solidFill>
                  <a:prstClr val="white"/>
                </a:solidFill>
              </a:rPr>
              <a:pPr/>
              <a:t>14</a:t>
            </a:fld>
            <a:endParaRPr lang="es-MX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7076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b="1" dirty="0"/>
              <a:t>Depresión: </a:t>
            </a:r>
            <a:endParaRPr lang="es-MX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0" y="1340768"/>
            <a:ext cx="12192000" cy="4836195"/>
          </a:xfrm>
        </p:spPr>
        <p:txBody>
          <a:bodyPr/>
          <a:lstStyle/>
          <a:p>
            <a:pPr algn="just"/>
            <a:r>
              <a:rPr lang="es-MX" dirty="0"/>
              <a:t>Cuando no se puede seguir negando, la persona se debilita, adelgaza, aparecen otros síntomas y se verá invadida por una profunda tristeza. </a:t>
            </a:r>
          </a:p>
          <a:p>
            <a:pPr algn="just"/>
            <a:r>
              <a:rPr lang="es-MX" dirty="0"/>
              <a:t> A menudo, una expresión de las propias necesidades, que son ajenas al doliente. Esto significaría que no debería pensar en su duelo y sería absurdo decirle que no esté triste.</a:t>
            </a:r>
          </a:p>
          <a:p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CA385-4429-4B3C-9262-8948D2DDD3E3}" type="slidenum">
              <a:rPr lang="es-MX" smtClean="0">
                <a:solidFill>
                  <a:prstClr val="white"/>
                </a:solidFill>
              </a:rPr>
              <a:pPr/>
              <a:t>15</a:t>
            </a:fld>
            <a:endParaRPr lang="es-MX" dirty="0">
              <a:solidFill>
                <a:prstClr val="white"/>
              </a:solidFill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7768" y="4466457"/>
            <a:ext cx="4464496" cy="18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3847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CA385-4429-4B3C-9262-8948D2DDD3E3}" type="slidenum">
              <a:rPr lang="es-MX" smtClean="0">
                <a:solidFill>
                  <a:prstClr val="white"/>
                </a:solidFill>
              </a:rPr>
              <a:pPr/>
              <a:t>16</a:t>
            </a:fld>
            <a:endParaRPr lang="es-MX" dirty="0">
              <a:solidFill>
                <a:prstClr val="white"/>
              </a:solidFill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0" y="0"/>
            <a:ext cx="12192000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s-MX" sz="3200" dirty="0"/>
              <a:t>Si se le permite expresar su dolor, le será más fácil la aceptación final y estará agradecido de que se lo acepte sin decirle constantemente que no esté triste. </a:t>
            </a:r>
            <a:endParaRPr lang="es-MX" sz="3200" dirty="0" smtClean="0"/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s-MX" sz="3200" dirty="0" smtClean="0"/>
              <a:t>Es </a:t>
            </a:r>
            <a:r>
              <a:rPr lang="es-MX" sz="3200" dirty="0"/>
              <a:t>una etapa en la que se necesita mucha comunicación verbal, se tiene mucho para compartir. Tal vez se transmite más acariciando la mano o simplemente permaneciendo en silencio a su </a:t>
            </a:r>
            <a:r>
              <a:rPr lang="es-MX" sz="3200" dirty="0" smtClean="0"/>
              <a:t>lado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s-MX" sz="3200" dirty="0" smtClean="0"/>
              <a:t>Son </a:t>
            </a:r>
            <a:r>
              <a:rPr lang="es-MX" sz="3200" dirty="0"/>
              <a:t>momentos en los que la excesiva intervención de los que lo rodean para animarlo, le dificultarán su proceso de duelo. </a:t>
            </a:r>
            <a:endParaRPr lang="es-MX" sz="3200" dirty="0" smtClean="0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5760" y="3986815"/>
            <a:ext cx="3672408" cy="2437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6800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365125"/>
            <a:ext cx="11353800" cy="1325563"/>
          </a:xfrm>
        </p:spPr>
        <p:txBody>
          <a:bodyPr/>
          <a:lstStyle/>
          <a:p>
            <a:r>
              <a:rPr lang="es-MX" b="1" dirty="0"/>
              <a:t>Aceptación</a:t>
            </a:r>
            <a:r>
              <a:rPr lang="es-MX" dirty="0"/>
              <a:t>: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0" y="1700808"/>
            <a:ext cx="12192000" cy="4351338"/>
          </a:xfrm>
        </p:spPr>
        <p:txBody>
          <a:bodyPr/>
          <a:lstStyle/>
          <a:p>
            <a:r>
              <a:rPr lang="es-MX" dirty="0"/>
              <a:t>Quien ha pasado por las etapas anteriores en las que pudo expresar sus sentimientos, contemplará el próximo devenir con más tranquilidad. No hay que confundirse y creer que la aceptación es una etapa feliz: En un principio está casi desprovista de sentimientos. </a:t>
            </a:r>
          </a:p>
          <a:p>
            <a:endParaRPr lang="es-MX" dirty="0"/>
          </a:p>
          <a:p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CA385-4429-4B3C-9262-8948D2DDD3E3}" type="slidenum">
              <a:rPr lang="es-MX" smtClean="0">
                <a:solidFill>
                  <a:prstClr val="white"/>
                </a:solidFill>
              </a:rPr>
              <a:pPr/>
              <a:t>17</a:t>
            </a:fld>
            <a:endParaRPr lang="es-MX" dirty="0">
              <a:solidFill>
                <a:prstClr val="white"/>
              </a:solidFill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1944" y="4037932"/>
            <a:ext cx="5616624" cy="2088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8028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/>
            <a:r>
              <a:rPr lang="es-MX" dirty="0"/>
              <a:t>Comienza a sentirse una cierta paz, se puede estar bien solo o acompañado, no se tiene tanta necesidad de hablar del propio dolor… la vida se va afrontando, generando sentimientos más afables como la esperanza que sostiene y da fortaleza al pensar que se puede estar mejor, promueve el deseo de que todo el dolor experimentado tenga algún sentido; permite poder sentir que la vida aún espera algo importante y trascendente de cada uno es un gran estímulo que alimenta la esperanza.</a:t>
            </a:r>
          </a:p>
          <a:p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CA385-4429-4B3C-9262-8948D2DDD3E3}" type="slidenum">
              <a:rPr lang="es-MX" smtClean="0">
                <a:solidFill>
                  <a:prstClr val="white"/>
                </a:solidFill>
              </a:rPr>
              <a:pPr/>
              <a:t>18</a:t>
            </a:fld>
            <a:endParaRPr lang="es-MX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5653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CA385-4429-4B3C-9262-8948D2DDD3E3}" type="slidenum">
              <a:rPr lang="es-MX" smtClean="0">
                <a:solidFill>
                  <a:prstClr val="white"/>
                </a:solidFill>
              </a:rPr>
              <a:pPr/>
              <a:t>19</a:t>
            </a:fld>
            <a:endParaRPr lang="es-MX" dirty="0">
              <a:solidFill>
                <a:prstClr val="white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9496" y="23833"/>
            <a:ext cx="10081120" cy="6069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75208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b="1" dirty="0"/>
              <a:t>Dimensión: Psicológica-Social</a:t>
            </a:r>
            <a:endParaRPr lang="es-MX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dirty="0"/>
              <a:t>Reacciones emocionales en el proceso de aceptación de la enfermedad.</a:t>
            </a:r>
          </a:p>
          <a:p>
            <a:endParaRPr lang="es-MX" dirty="0"/>
          </a:p>
          <a:p>
            <a:endParaRPr lang="es-MX" dirty="0"/>
          </a:p>
          <a:p>
            <a:endParaRPr lang="es-MX" dirty="0"/>
          </a:p>
          <a:p>
            <a:endParaRPr lang="es-MX" dirty="0"/>
          </a:p>
          <a:p>
            <a:pPr marL="0" indent="0" algn="r">
              <a:buNone/>
            </a:pPr>
            <a:r>
              <a:rPr lang="es-MX" dirty="0"/>
              <a:t>Mtra. Laura Carrillo A.</a:t>
            </a:r>
          </a:p>
          <a:p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CA385-4429-4B3C-9262-8948D2DDD3E3}" type="slidenum">
              <a:rPr lang="es-MX" smtClean="0">
                <a:solidFill>
                  <a:prstClr val="white"/>
                </a:solidFill>
              </a:rPr>
              <a:pPr/>
              <a:t>2</a:t>
            </a:fld>
            <a:endParaRPr lang="es-MX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5794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CA385-4429-4B3C-9262-8948D2DDD3E3}" type="slidenum">
              <a:rPr lang="es-MX" smtClean="0">
                <a:solidFill>
                  <a:prstClr val="white"/>
                </a:solidFill>
              </a:rPr>
              <a:pPr/>
              <a:t>20</a:t>
            </a:fld>
            <a:endParaRPr lang="es-MX" dirty="0">
              <a:solidFill>
                <a:prstClr val="white"/>
              </a:solidFill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4294967295"/>
          </p:nvPr>
        </p:nvSpPr>
        <p:spPr>
          <a:xfrm>
            <a:off x="0" y="908720"/>
            <a:ext cx="12192000" cy="5268243"/>
          </a:xfrm>
        </p:spPr>
        <p:txBody>
          <a:bodyPr/>
          <a:lstStyle/>
          <a:p>
            <a:r>
              <a:rPr lang="es-MX" dirty="0"/>
              <a:t>“Mientras más funcional sea una familia, contará con más recursos para manejar la enfermedad .”</a:t>
            </a:r>
          </a:p>
          <a:p>
            <a:endParaRPr lang="es-MX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9656" y="2204864"/>
            <a:ext cx="5646072" cy="3757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8304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47651"/>
          </a:xfrm>
        </p:spPr>
        <p:txBody>
          <a:bodyPr/>
          <a:lstStyle/>
          <a:p>
            <a:r>
              <a:rPr lang="es-MX" b="1" dirty="0"/>
              <a:t>La adaptación familiar a la enfermedad </a:t>
            </a:r>
            <a:endParaRPr lang="es-MX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19336" y="1618633"/>
            <a:ext cx="11881320" cy="4558330"/>
          </a:xfrm>
        </p:spPr>
        <p:txBody>
          <a:bodyPr/>
          <a:lstStyle/>
          <a:p>
            <a:r>
              <a:rPr lang="es-MX" dirty="0"/>
              <a:t>1) Cuando las familias son flexibles y las reglas permiten a sus miembros expresar emociones, la adaptación familiar es eficaz y continúa funcionando efectivamente aun cuando sea de forma diferente. </a:t>
            </a:r>
          </a:p>
          <a:p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CA385-4429-4B3C-9262-8948D2DDD3E3}" type="slidenum">
              <a:rPr lang="es-MX" smtClean="0">
                <a:solidFill>
                  <a:prstClr val="white"/>
                </a:solidFill>
              </a:rPr>
              <a:pPr/>
              <a:t>21</a:t>
            </a:fld>
            <a:endParaRPr lang="es-MX" dirty="0">
              <a:solidFill>
                <a:prstClr val="white"/>
              </a:solidFill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9736" y="3555847"/>
            <a:ext cx="3915519" cy="260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9023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CA385-4429-4B3C-9262-8948D2DDD3E3}" type="slidenum">
              <a:rPr lang="es-MX" smtClean="0">
                <a:solidFill>
                  <a:prstClr val="white"/>
                </a:solidFill>
              </a:rPr>
              <a:pPr/>
              <a:t>22</a:t>
            </a:fld>
            <a:endParaRPr lang="es-MX" dirty="0">
              <a:solidFill>
                <a:prstClr val="white"/>
              </a:solidFill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4294967295"/>
          </p:nvPr>
        </p:nvSpPr>
        <p:spPr>
          <a:xfrm>
            <a:off x="32218" y="404664"/>
            <a:ext cx="11736387" cy="5544616"/>
          </a:xfrm>
        </p:spPr>
        <p:txBody>
          <a:bodyPr/>
          <a:lstStyle/>
          <a:p>
            <a:pPr algn="just"/>
            <a:r>
              <a:rPr lang="es-MX" dirty="0"/>
              <a:t>2) La adaptación ineficaz ocurre cuando los roles son rígidos o cuando las reglas familiares prohíben la expresión emocional.</a:t>
            </a:r>
          </a:p>
          <a:p>
            <a:pPr algn="just"/>
            <a:r>
              <a:rPr lang="es-MX" dirty="0"/>
              <a:t> La flexibilidad en roles como en reglas debe considerarse como el recurso que contribuye a que la familia resista el impacto desorganizante del estrés que ocasiona el padecimiento. </a:t>
            </a:r>
          </a:p>
          <a:p>
            <a:endParaRPr lang="es-MX" dirty="0"/>
          </a:p>
          <a:p>
            <a:endParaRPr lang="es-MX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9960" y="3696073"/>
            <a:ext cx="4012224" cy="2469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1717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b="1" dirty="0"/>
              <a:t>II. Entendiendo la importancia de la familia </a:t>
            </a:r>
            <a:r>
              <a:rPr lang="es-MX" dirty="0"/>
              <a:t/>
            </a:r>
            <a:br>
              <a:rPr lang="es-MX" dirty="0"/>
            </a:br>
            <a:endParaRPr lang="es-MX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0" y="1340768"/>
            <a:ext cx="12072664" cy="4836195"/>
          </a:xfrm>
        </p:spPr>
        <p:txBody>
          <a:bodyPr/>
          <a:lstStyle/>
          <a:p>
            <a:pPr algn="just"/>
            <a:r>
              <a:rPr lang="es-MX" dirty="0"/>
              <a:t>Debido a que la enfermedad  es parte de la condición de vida de un individuo y éste es parte de una familia, resulta necesario pensar simultáneamente acerca de la interacción entre el individuo y su entorno familiar.</a:t>
            </a:r>
          </a:p>
          <a:p>
            <a:pPr algn="just"/>
            <a:r>
              <a:rPr lang="es-MX" dirty="0"/>
              <a:t> Anderson C, en 1986, mencionó tres puntos importantes por los que el estudio de la </a:t>
            </a:r>
            <a:r>
              <a:rPr lang="es-MX" dirty="0" smtClean="0"/>
              <a:t>familia.</a:t>
            </a:r>
            <a:endParaRPr lang="es-MX" dirty="0"/>
          </a:p>
          <a:p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CA385-4429-4B3C-9262-8948D2DDD3E3}" type="slidenum">
              <a:rPr lang="es-MX" smtClean="0">
                <a:solidFill>
                  <a:prstClr val="white"/>
                </a:solidFill>
              </a:rPr>
              <a:pPr/>
              <a:t>23</a:t>
            </a:fld>
            <a:endParaRPr lang="es-MX" dirty="0">
              <a:solidFill>
                <a:prstClr val="white"/>
              </a:solidFill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4072" y="4165253"/>
            <a:ext cx="2286000" cy="200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736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9696" y="576758"/>
            <a:ext cx="5156498" cy="5156498"/>
          </a:xfrm>
          <a:prstGeom prst="rect">
            <a:avLst/>
          </a:prstGeom>
        </p:spPr>
      </p:pic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CA385-4429-4B3C-9262-8948D2DDD3E3}" type="slidenum">
              <a:rPr lang="es-MX" smtClean="0">
                <a:solidFill>
                  <a:prstClr val="white"/>
                </a:solidFill>
              </a:rPr>
              <a:pPr/>
              <a:t>24</a:t>
            </a:fld>
            <a:endParaRPr lang="es-MX" dirty="0">
              <a:solidFill>
                <a:prstClr val="white"/>
              </a:solidFill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4294967295"/>
          </p:nvPr>
        </p:nvSpPr>
        <p:spPr>
          <a:xfrm>
            <a:off x="0" y="0"/>
            <a:ext cx="12192000" cy="6176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MX" b="1" dirty="0" smtClean="0"/>
              <a:t>1.-  </a:t>
            </a:r>
            <a:r>
              <a:rPr lang="es-MX" dirty="0"/>
              <a:t>Porque se provoca un impacto en todos los miembros de la familia. </a:t>
            </a:r>
          </a:p>
          <a:p>
            <a:pPr marL="0" indent="0">
              <a:buNone/>
            </a:pPr>
            <a:r>
              <a:rPr lang="es-MX" dirty="0"/>
              <a:t> </a:t>
            </a:r>
            <a:r>
              <a:rPr lang="es-MX" b="1" dirty="0"/>
              <a:t>2</a:t>
            </a:r>
            <a:r>
              <a:rPr lang="es-MX" b="1" dirty="0" smtClean="0"/>
              <a:t>.- </a:t>
            </a:r>
            <a:r>
              <a:rPr lang="es-MX" dirty="0"/>
              <a:t>Porque la familia no recibe asistencia, ni apoyo y sus miembros no podrán ayudar a su paciente de manera efectiva, siendo frecuente observar el surgimiento de conflictos conyugales entre los padres, depresión, conducta inadecuada entre los hermanos, y síntomas físicos en casi todos los miembros de la familia. </a:t>
            </a:r>
          </a:p>
          <a:p>
            <a:pPr marL="0" indent="0">
              <a:buNone/>
            </a:pPr>
            <a:r>
              <a:rPr lang="es-MX" b="1" dirty="0" smtClean="0"/>
              <a:t>3.- </a:t>
            </a:r>
            <a:r>
              <a:rPr lang="es-MX" dirty="0"/>
              <a:t>Porque la familia experimenta un estrés grave y crónico asociado a la convivencia con el enfermo. </a:t>
            </a:r>
          </a:p>
          <a:p>
            <a:pPr marL="0" indent="0">
              <a:buNone/>
            </a:pP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759216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CA385-4429-4B3C-9262-8948D2DDD3E3}" type="slidenum">
              <a:rPr lang="es-MX" smtClean="0">
                <a:solidFill>
                  <a:prstClr val="white"/>
                </a:solidFill>
              </a:rPr>
              <a:pPr/>
              <a:t>25</a:t>
            </a:fld>
            <a:endParaRPr lang="es-MX" dirty="0">
              <a:solidFill>
                <a:prstClr val="white"/>
              </a:solidFill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4294967295"/>
          </p:nvPr>
        </p:nvSpPr>
        <p:spPr>
          <a:xfrm>
            <a:off x="0" y="0"/>
            <a:ext cx="12192000" cy="6176963"/>
          </a:xfrm>
        </p:spPr>
        <p:txBody>
          <a:bodyPr/>
          <a:lstStyle/>
          <a:p>
            <a:r>
              <a:rPr lang="es-MX" dirty="0"/>
              <a:t>La familia juega un papel determinante; sin embargo, es fácil olvidar que ésta suele encontrarse tan necesitada de ayuda y de escucha como su enfermo o usuario. </a:t>
            </a:r>
            <a:endParaRPr lang="es-MX" dirty="0" smtClean="0"/>
          </a:p>
          <a:p>
            <a:r>
              <a:rPr lang="es-MX" dirty="0" smtClean="0"/>
              <a:t>Además </a:t>
            </a:r>
            <a:r>
              <a:rPr lang="es-MX" dirty="0"/>
              <a:t>es importante tomar en cuenta que las familias, de por sí arrastran sus propios problemas y conflictos los cuales simplemente se complican por la nueva crisis que supone una enfermedad grave. </a:t>
            </a:r>
          </a:p>
          <a:p>
            <a:endParaRPr lang="es-MX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4464" y="3789039"/>
            <a:ext cx="4821186" cy="2387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3312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CA385-4429-4B3C-9262-8948D2DDD3E3}" type="slidenum">
              <a:rPr lang="es-MX" smtClean="0">
                <a:solidFill>
                  <a:prstClr val="white"/>
                </a:solidFill>
              </a:rPr>
              <a:pPr/>
              <a:t>26</a:t>
            </a:fld>
            <a:endParaRPr lang="es-MX" dirty="0">
              <a:solidFill>
                <a:prstClr val="white"/>
              </a:solidFill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4294967295"/>
          </p:nvPr>
        </p:nvSpPr>
        <p:spPr>
          <a:xfrm>
            <a:off x="0" y="116632"/>
            <a:ext cx="12192000" cy="6060331"/>
          </a:xfrm>
        </p:spPr>
        <p:txBody>
          <a:bodyPr/>
          <a:lstStyle/>
          <a:p>
            <a:pPr algn="just"/>
            <a:r>
              <a:rPr lang="es-MX" dirty="0"/>
              <a:t>El estudio del impacto en la vida familiar, tanto en los cuidadores como en los usuarios se ha observado en diversos aspectos como:</a:t>
            </a:r>
          </a:p>
          <a:p>
            <a:pPr marL="628650" indent="-514350" algn="just">
              <a:buFont typeface="+mj-lt"/>
              <a:buAutoNum type="alphaLcParenR"/>
            </a:pPr>
            <a:r>
              <a:rPr lang="es-MX" dirty="0"/>
              <a:t> la restricción en sus actividades sociales </a:t>
            </a:r>
          </a:p>
          <a:p>
            <a:pPr marL="628650" indent="-514350" algn="just">
              <a:buFont typeface="+mj-lt"/>
              <a:buAutoNum type="alphaLcParenR"/>
            </a:pPr>
            <a:r>
              <a:rPr lang="es-MX" dirty="0"/>
              <a:t> la reducción de sus vínculos sociales,</a:t>
            </a:r>
          </a:p>
          <a:p>
            <a:pPr marL="628650" indent="-514350" algn="just">
              <a:buFont typeface="+mj-lt"/>
              <a:buAutoNum type="alphaLcParenR"/>
            </a:pPr>
            <a:r>
              <a:rPr lang="es-MX" dirty="0"/>
              <a:t>el aislamiento en sus hogares con pocos contactos sociales . </a:t>
            </a:r>
          </a:p>
          <a:p>
            <a:pPr marL="0" indent="0">
              <a:buNone/>
            </a:pPr>
            <a:endParaRPr lang="es-MX" dirty="0"/>
          </a:p>
          <a:p>
            <a:endParaRPr lang="es-MX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1464" y="3562398"/>
            <a:ext cx="4156865" cy="2614565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6160" y="3562398"/>
            <a:ext cx="3816424" cy="2653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119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CA385-4429-4B3C-9262-8948D2DDD3E3}" type="slidenum">
              <a:rPr lang="es-MX" smtClean="0">
                <a:solidFill>
                  <a:prstClr val="white"/>
                </a:solidFill>
              </a:rPr>
              <a:pPr/>
              <a:t>27</a:t>
            </a:fld>
            <a:endParaRPr lang="es-MX" dirty="0">
              <a:solidFill>
                <a:prstClr val="white"/>
              </a:solidFill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4294967295"/>
          </p:nvPr>
        </p:nvSpPr>
        <p:spPr>
          <a:xfrm>
            <a:off x="0" y="116632"/>
            <a:ext cx="12072938" cy="8927087"/>
          </a:xfrm>
        </p:spPr>
        <p:txBody>
          <a:bodyPr/>
          <a:lstStyle/>
          <a:p>
            <a:pPr algn="just"/>
            <a:r>
              <a:rPr lang="es-MX" dirty="0"/>
              <a:t>Sería necesario evaluar las creencias que tienen la familia y el paciente acerca de la enfermedad, así como aquellas ideas que de una u otra manera pueden influir sobre el curso de la misma. </a:t>
            </a:r>
          </a:p>
          <a:p>
            <a:pPr algn="just"/>
            <a:r>
              <a:rPr lang="es-MX" dirty="0"/>
              <a:t>Las creencias involucran vergüenza, culpa o rechazo, y muchas veces bloquean el proceso familiar de aceptación. </a:t>
            </a:r>
          </a:p>
          <a:p>
            <a:endParaRPr lang="es-MX" dirty="0"/>
          </a:p>
          <a:p>
            <a:endParaRPr lang="es-MX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7808" y="4005064"/>
            <a:ext cx="4104456" cy="2088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4734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CA385-4429-4B3C-9262-8948D2DDD3E3}" type="slidenum">
              <a:rPr lang="es-MX" smtClean="0">
                <a:solidFill>
                  <a:prstClr val="white"/>
                </a:solidFill>
              </a:rPr>
              <a:pPr/>
              <a:t>28</a:t>
            </a:fld>
            <a:endParaRPr lang="es-MX">
              <a:solidFill>
                <a:prstClr val="white"/>
              </a:solidFill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191344" y="116632"/>
            <a:ext cx="11809312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MX" sz="4000" dirty="0"/>
              <a:t>Estos valores interactúan con el sistema de creencias familiares y producen la sensación de que la pérdida de un miembro, como consecuencia de una enfermedad, constituye un signo de debilidad y falta de carácter para luchar, por lo que esto llega a transformarse en una sensación de derrota y vergüenza (Velazco ML y </a:t>
            </a:r>
            <a:r>
              <a:rPr lang="es-MX" sz="4000" dirty="0" err="1"/>
              <a:t>Sinibaldi</a:t>
            </a:r>
            <a:r>
              <a:rPr lang="es-MX" sz="4000" dirty="0"/>
              <a:t> J; 2001). </a:t>
            </a:r>
          </a:p>
        </p:txBody>
      </p:sp>
    </p:spTree>
    <p:extLst>
      <p:ext uri="{BB962C8B-B14F-4D97-AF65-F5344CB8AC3E}">
        <p14:creationId xmlns:p14="http://schemas.microsoft.com/office/powerpoint/2010/main" val="4083623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838200" y="75009"/>
            <a:ext cx="10515600" cy="1325563"/>
          </a:xfrm>
        </p:spPr>
        <p:txBody>
          <a:bodyPr/>
          <a:lstStyle/>
          <a:p>
            <a:r>
              <a:rPr lang="es-MX" b="1" dirty="0"/>
              <a:t>Evaluación de los recursos de la familia</a:t>
            </a:r>
            <a:endParaRPr lang="es-MX" dirty="0"/>
          </a:p>
        </p:txBody>
      </p:sp>
      <p:sp>
        <p:nvSpPr>
          <p:cNvPr id="4" name="Marcador de contenido 3"/>
          <p:cNvSpPr>
            <a:spLocks noGrp="1"/>
          </p:cNvSpPr>
          <p:nvPr>
            <p:ph idx="1"/>
          </p:nvPr>
        </p:nvSpPr>
        <p:spPr>
          <a:xfrm>
            <a:off x="263352" y="1356207"/>
            <a:ext cx="11665296" cy="4351338"/>
          </a:xfrm>
        </p:spPr>
        <p:txBody>
          <a:bodyPr/>
          <a:lstStyle/>
          <a:p>
            <a:pPr algn="just"/>
            <a:r>
              <a:rPr lang="es-MX" dirty="0" smtClean="0"/>
              <a:t>Las expectativas y la forma de reaccionar ante los sentimientos dolor de cada quien, ya sea el paciente o los familiares darán la diferencia, entre tener elementos o recursos para afrontar y sobrellevar la nueva condición de vida. </a:t>
            </a:r>
            <a:endParaRPr lang="es-MX" dirty="0"/>
          </a:p>
          <a:p>
            <a:pPr marL="0" indent="0" algn="just">
              <a:buNone/>
            </a:pPr>
            <a:endParaRPr lang="es-MX" dirty="0"/>
          </a:p>
          <a:p>
            <a:pPr marL="0" indent="0">
              <a:buNone/>
            </a:pPr>
            <a:endParaRPr lang="es-MX" dirty="0"/>
          </a:p>
        </p:txBody>
      </p:sp>
      <p:sp>
        <p:nvSpPr>
          <p:cNvPr id="2" name="Marcador de número de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CA385-4429-4B3C-9262-8948D2DDD3E3}" type="slidenum">
              <a:rPr lang="es-MX" smtClean="0">
                <a:solidFill>
                  <a:prstClr val="white"/>
                </a:solidFill>
              </a:rPr>
              <a:pPr/>
              <a:t>29</a:t>
            </a:fld>
            <a:endParaRPr lang="es-MX">
              <a:solidFill>
                <a:prstClr val="white"/>
              </a:solidFill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2159" y="3531876"/>
            <a:ext cx="4567682" cy="2603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978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CA385-4429-4B3C-9262-8948D2DDD3E3}" type="slidenum">
              <a:rPr lang="es-MX" smtClean="0">
                <a:solidFill>
                  <a:prstClr val="white"/>
                </a:solidFill>
              </a:rPr>
              <a:pPr/>
              <a:t>3</a:t>
            </a:fld>
            <a:endParaRPr lang="es-MX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620808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CA385-4429-4B3C-9262-8948D2DDD3E3}" type="slidenum">
              <a:rPr lang="es-MX" smtClean="0">
                <a:solidFill>
                  <a:prstClr val="white"/>
                </a:solidFill>
              </a:rPr>
              <a:pPr/>
              <a:t>30</a:t>
            </a:fld>
            <a:endParaRPr lang="es-MX" dirty="0">
              <a:solidFill>
                <a:prstClr val="white"/>
              </a:solidFill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4294967295"/>
          </p:nvPr>
        </p:nvSpPr>
        <p:spPr>
          <a:xfrm>
            <a:off x="191344" y="404664"/>
            <a:ext cx="11665296" cy="5544615"/>
          </a:xfrm>
        </p:spPr>
        <p:txBody>
          <a:bodyPr>
            <a:normAutofit fontScale="62500" lnSpcReduction="20000"/>
          </a:bodyPr>
          <a:lstStyle/>
          <a:p>
            <a:pPr algn="just"/>
            <a:r>
              <a:rPr lang="es-MX" sz="5800" dirty="0"/>
              <a:t>En cuanto a los recursos </a:t>
            </a:r>
            <a:r>
              <a:rPr lang="es-MX" sz="5800" dirty="0" smtClean="0"/>
              <a:t>de  la familia se  valora </a:t>
            </a:r>
            <a:r>
              <a:rPr lang="es-MX" sz="5800" dirty="0"/>
              <a:t>una serie de </a:t>
            </a:r>
            <a:r>
              <a:rPr lang="es-MX" sz="5800" dirty="0" smtClean="0"/>
              <a:t>aspectos:</a:t>
            </a:r>
          </a:p>
          <a:p>
            <a:pPr algn="just"/>
            <a:r>
              <a:rPr lang="es-MX" sz="5800" dirty="0"/>
              <a:t>L</a:t>
            </a:r>
            <a:r>
              <a:rPr lang="es-MX" sz="5800" dirty="0" smtClean="0"/>
              <a:t>a </a:t>
            </a:r>
            <a:r>
              <a:rPr lang="es-MX" sz="5800" dirty="0"/>
              <a:t>capacidad de autonomía de los diferentes miembros, </a:t>
            </a:r>
            <a:endParaRPr lang="es-MX" sz="5800" dirty="0" smtClean="0"/>
          </a:p>
          <a:p>
            <a:pPr algn="just"/>
            <a:r>
              <a:rPr lang="es-MX" sz="5800" dirty="0"/>
              <a:t>L</a:t>
            </a:r>
            <a:r>
              <a:rPr lang="es-MX" sz="5800" dirty="0" smtClean="0"/>
              <a:t>a </a:t>
            </a:r>
            <a:r>
              <a:rPr lang="es-MX" sz="5800" dirty="0"/>
              <a:t>existencia o no de límites de funcionamiento claros</a:t>
            </a:r>
            <a:r>
              <a:rPr lang="es-MX" sz="5800" dirty="0" smtClean="0"/>
              <a:t>,</a:t>
            </a:r>
          </a:p>
          <a:p>
            <a:pPr algn="just"/>
            <a:r>
              <a:rPr lang="es-MX" sz="5800" dirty="0"/>
              <a:t>E</a:t>
            </a:r>
            <a:r>
              <a:rPr lang="es-MX" sz="5800" dirty="0" smtClean="0"/>
              <a:t>l </a:t>
            </a:r>
            <a:r>
              <a:rPr lang="es-MX" sz="5800" dirty="0"/>
              <a:t>estilo de comunicación</a:t>
            </a:r>
            <a:r>
              <a:rPr lang="es-MX" sz="5800" dirty="0" smtClean="0"/>
              <a:t>,</a:t>
            </a:r>
          </a:p>
          <a:p>
            <a:pPr algn="just"/>
            <a:r>
              <a:rPr lang="es-MX" sz="5800" dirty="0"/>
              <a:t>L</a:t>
            </a:r>
            <a:r>
              <a:rPr lang="es-MX" sz="5800" dirty="0" smtClean="0"/>
              <a:t>a </a:t>
            </a:r>
            <a:r>
              <a:rPr lang="es-MX" sz="5800" dirty="0"/>
              <a:t>capacidad o dificultad de la familia para expresar sus afectos de manera clara y directa, </a:t>
            </a:r>
            <a:endParaRPr lang="es-MX" sz="5800" dirty="0" smtClean="0"/>
          </a:p>
          <a:p>
            <a:pPr algn="just"/>
            <a:r>
              <a:rPr lang="es-MX" sz="5800" dirty="0"/>
              <a:t>S</a:t>
            </a:r>
            <a:r>
              <a:rPr lang="es-MX" sz="5800" dirty="0" smtClean="0"/>
              <a:t>i </a:t>
            </a:r>
            <a:r>
              <a:rPr lang="es-MX" sz="5800" dirty="0"/>
              <a:t>existe un sistema abierto que permita la entrada y salida de </a:t>
            </a:r>
            <a:r>
              <a:rPr lang="es-MX" sz="5800" dirty="0" smtClean="0"/>
              <a:t>información</a:t>
            </a:r>
          </a:p>
          <a:p>
            <a:pPr algn="just"/>
            <a:r>
              <a:rPr lang="es-MX" sz="5800" dirty="0"/>
              <a:t>L</a:t>
            </a:r>
            <a:r>
              <a:rPr lang="es-MX" sz="5800" dirty="0" smtClean="0"/>
              <a:t>a </a:t>
            </a:r>
            <a:r>
              <a:rPr lang="es-MX" sz="5800" dirty="0"/>
              <a:t>creación de relaciones nuevas y, </a:t>
            </a:r>
            <a:endParaRPr lang="es-MX" sz="5800" dirty="0" smtClean="0"/>
          </a:p>
          <a:p>
            <a:pPr algn="just"/>
            <a:r>
              <a:rPr lang="es-MX" sz="5800" dirty="0" smtClean="0"/>
              <a:t>Su </a:t>
            </a:r>
            <a:r>
              <a:rPr lang="es-MX" sz="5800" dirty="0"/>
              <a:t>habilidad para resolver problemas y conflictos. </a:t>
            </a:r>
          </a:p>
          <a:p>
            <a:pPr algn="just"/>
            <a:endParaRPr lang="es-MX" sz="5800" dirty="0"/>
          </a:p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471005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CA385-4429-4B3C-9262-8948D2DDD3E3}" type="slidenum">
              <a:rPr lang="es-MX" smtClean="0">
                <a:solidFill>
                  <a:prstClr val="white"/>
                </a:solidFill>
              </a:rPr>
              <a:pPr/>
              <a:t>31</a:t>
            </a:fld>
            <a:endParaRPr lang="es-MX">
              <a:solidFill>
                <a:prstClr val="white"/>
              </a:solidFill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093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504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CA385-4429-4B3C-9262-8948D2DDD3E3}" type="slidenum">
              <a:rPr lang="es-MX" smtClean="0">
                <a:solidFill>
                  <a:prstClr val="white"/>
                </a:solidFill>
              </a:rPr>
              <a:pPr/>
              <a:t>32</a:t>
            </a:fld>
            <a:endParaRPr lang="es-MX">
              <a:solidFill>
                <a:prstClr val="white"/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1464" y="-102767"/>
            <a:ext cx="9937104" cy="6124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6826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>
          <a:xfrm>
            <a:off x="263352" y="365125"/>
            <a:ext cx="11737304" cy="1325563"/>
          </a:xfrm>
        </p:spPr>
        <p:txBody>
          <a:bodyPr/>
          <a:lstStyle/>
          <a:p>
            <a:r>
              <a:rPr lang="es-MX" dirty="0"/>
              <a:t>Factores que se pueden considerar como favorecedores del duelo 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half" idx="1"/>
          </p:nvPr>
        </p:nvSpPr>
        <p:spPr>
          <a:xfrm>
            <a:off x="263352" y="1825625"/>
            <a:ext cx="5756448" cy="4351338"/>
          </a:xfrm>
        </p:spPr>
        <p:txBody>
          <a:bodyPr>
            <a:normAutofit fontScale="92500" lnSpcReduction="20000"/>
          </a:bodyPr>
          <a:lstStyle/>
          <a:p>
            <a:pPr lvl="0"/>
            <a:r>
              <a:rPr lang="en-US" dirty="0"/>
              <a:t>Personalidad madura e independiente. </a:t>
            </a:r>
            <a:endParaRPr lang="es-MX" dirty="0"/>
          </a:p>
          <a:p>
            <a:pPr lvl="0"/>
            <a:r>
              <a:rPr lang="es-MX" dirty="0"/>
              <a:t>Visión optimista de la vida. </a:t>
            </a:r>
          </a:p>
          <a:p>
            <a:pPr lvl="0"/>
            <a:r>
              <a:rPr lang="es-MX" dirty="0"/>
              <a:t>Capacidad de comprensión de los otros, ser capaz de sentir empatía. </a:t>
            </a:r>
          </a:p>
          <a:p>
            <a:pPr lvl="0"/>
            <a:r>
              <a:rPr lang="en-US" dirty="0"/>
              <a:t>Tolerancia a las adversidades. </a:t>
            </a:r>
            <a:endParaRPr lang="es-MX" dirty="0"/>
          </a:p>
          <a:p>
            <a:pPr lvl="0"/>
            <a:r>
              <a:rPr lang="es-MX" dirty="0"/>
              <a:t>Ser capaz de expresar pensamientos, sentimientos y emociones. </a:t>
            </a:r>
          </a:p>
          <a:p>
            <a:endParaRPr lang="es-MX" dirty="0"/>
          </a:p>
        </p:txBody>
      </p:sp>
      <p:sp>
        <p:nvSpPr>
          <p:cNvPr id="7" name="Marcador de contenido 6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828456" cy="4351338"/>
          </a:xfrm>
        </p:spPr>
        <p:txBody>
          <a:bodyPr>
            <a:normAutofit fontScale="92500" lnSpcReduction="20000"/>
          </a:bodyPr>
          <a:lstStyle/>
          <a:p>
            <a:pPr lvl="0"/>
            <a:r>
              <a:rPr lang="es-MX" dirty="0"/>
              <a:t>Presencia de recursos personales, trabajo, aficiones, etc. </a:t>
            </a:r>
          </a:p>
          <a:p>
            <a:pPr lvl="0"/>
            <a:r>
              <a:rPr lang="en-US" dirty="0"/>
              <a:t>Habilidades </a:t>
            </a:r>
            <a:r>
              <a:rPr lang="en-US" dirty="0" smtClean="0"/>
              <a:t>sociales, amigos</a:t>
            </a:r>
            <a:endParaRPr lang="es-MX" dirty="0"/>
          </a:p>
          <a:p>
            <a:pPr lvl="0"/>
            <a:r>
              <a:rPr lang="es-MX" dirty="0"/>
              <a:t>Entorno familiar que permita la expresión de sentimientos</a:t>
            </a:r>
            <a:r>
              <a:rPr lang="es-MX" dirty="0" smtClean="0"/>
              <a:t>.</a:t>
            </a:r>
          </a:p>
          <a:p>
            <a:pPr lvl="0"/>
            <a:endParaRPr lang="es-MX" dirty="0"/>
          </a:p>
          <a:p>
            <a:endParaRPr lang="es-MX" dirty="0"/>
          </a:p>
        </p:txBody>
      </p:sp>
      <p:sp>
        <p:nvSpPr>
          <p:cNvPr id="2" name="Marcador de número de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CA385-4429-4B3C-9262-8948D2DDD3E3}" type="slidenum">
              <a:rPr lang="es-MX" smtClean="0">
                <a:solidFill>
                  <a:prstClr val="white"/>
                </a:solidFill>
              </a:rPr>
              <a:pPr/>
              <a:t>33</a:t>
            </a:fld>
            <a:endParaRPr lang="es-MX">
              <a:solidFill>
                <a:prstClr val="white"/>
              </a:solidFill>
            </a:endParaRPr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3865" y="4437112"/>
            <a:ext cx="2905125" cy="1571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3460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Marcador de contenido 5"/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237312"/>
          </a:xfrm>
        </p:spPr>
      </p:pic>
    </p:spTree>
    <p:extLst>
      <p:ext uri="{BB962C8B-B14F-4D97-AF65-F5344CB8AC3E}">
        <p14:creationId xmlns:p14="http://schemas.microsoft.com/office/powerpoint/2010/main" val="2867541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3792" y="2780928"/>
            <a:ext cx="4762500" cy="2857500"/>
          </a:xfrm>
          <a:prstGeom prst="rect">
            <a:avLst/>
          </a:prstGeom>
        </p:spPr>
      </p:pic>
      <p:sp>
        <p:nvSpPr>
          <p:cNvPr id="8" name="Título 7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767731"/>
          </a:xfrm>
        </p:spPr>
        <p:txBody>
          <a:bodyPr/>
          <a:lstStyle/>
          <a:p>
            <a:pPr algn="ctr"/>
            <a:r>
              <a:rPr lang="es-MX" dirty="0" smtClean="0"/>
              <a:t/>
            </a:r>
            <a:br>
              <a:rPr lang="es-MX" dirty="0" smtClean="0"/>
            </a:br>
            <a:r>
              <a:rPr lang="es-MX" dirty="0" smtClean="0"/>
              <a:t>Dudas y comentarios</a:t>
            </a:r>
            <a:br>
              <a:rPr lang="es-MX" dirty="0" smtClean="0"/>
            </a:br>
            <a:r>
              <a:rPr lang="es-MX" dirty="0" smtClean="0"/>
              <a:t>laura.carrilloa@christusmuguerza.com.mx 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276886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MX" b="1" dirty="0" smtClean="0">
                <a:solidFill>
                  <a:srgbClr val="7030A0"/>
                </a:solidFill>
              </a:rPr>
              <a:t>PASTORAL DE LA SALUD</a:t>
            </a:r>
            <a:endParaRPr lang="es-MX" b="1" dirty="0">
              <a:solidFill>
                <a:srgbClr val="7030A0"/>
              </a:solidFill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50776" y="1847850"/>
            <a:ext cx="11090448" cy="4351338"/>
          </a:xfrm>
        </p:spPr>
        <p:txBody>
          <a:bodyPr/>
          <a:lstStyle/>
          <a:p>
            <a:pPr>
              <a:buFont typeface="Wingdings" panose="05000000000000000000" pitchFamily="2" charset="2"/>
              <a:buChar char="ü"/>
            </a:pPr>
            <a:r>
              <a:rPr lang="es-MX" dirty="0" smtClean="0"/>
              <a:t>ENTENDIENDO LA ENFERMEDAD …… las emociones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s-MX" dirty="0" smtClean="0"/>
              <a:t>CRONOLOGIA DEL DUELO ……..las etapas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s-MX" dirty="0" smtClean="0"/>
              <a:t>MANEJO DEL DUELO EN NIÑOS ….. La familia </a:t>
            </a:r>
          </a:p>
          <a:p>
            <a:pPr marL="0" indent="0">
              <a:buNone/>
            </a:pPr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CA385-4429-4B3C-9262-8948D2DDD3E3}" type="slidenum">
              <a:rPr lang="es-MX" smtClean="0">
                <a:solidFill>
                  <a:prstClr val="white"/>
                </a:solidFill>
              </a:rPr>
              <a:pPr/>
              <a:t>4</a:t>
            </a:fld>
            <a:endParaRPr lang="es-MX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2603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b="1" dirty="0"/>
              <a:t>Entendiendo a la persona enferma y su condición de vida</a:t>
            </a:r>
            <a:endParaRPr lang="es-MX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dirty="0"/>
              <a:t>La persona con una enfermedades un ser humano que padece una enfermedad, sea consciente o no de su estado. </a:t>
            </a:r>
          </a:p>
          <a:p>
            <a:r>
              <a:rPr lang="es-MX" dirty="0"/>
              <a:t>“La posición que asume una persona cuando se siente enferma”.</a:t>
            </a:r>
          </a:p>
          <a:p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CA385-4429-4B3C-9262-8948D2DDD3E3}" type="slidenum">
              <a:rPr lang="es-MX" smtClean="0">
                <a:solidFill>
                  <a:prstClr val="white"/>
                </a:solidFill>
              </a:rPr>
              <a:pPr/>
              <a:t>5</a:t>
            </a:fld>
            <a:endParaRPr lang="es-MX" dirty="0">
              <a:solidFill>
                <a:prstClr val="white"/>
              </a:solidFill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9856" y="4096635"/>
            <a:ext cx="4464496" cy="2077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3689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CA385-4429-4B3C-9262-8948D2DDD3E3}" type="slidenum">
              <a:rPr lang="es-MX" smtClean="0">
                <a:solidFill>
                  <a:prstClr val="white"/>
                </a:solidFill>
              </a:rPr>
              <a:pPr/>
              <a:t>6</a:t>
            </a:fld>
            <a:endParaRPr lang="es-MX" dirty="0">
              <a:solidFill>
                <a:prstClr val="white"/>
              </a:solidFill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263352" y="0"/>
            <a:ext cx="1152128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MX" sz="3600" dirty="0"/>
              <a:t>La forma en que un individuo percibe su </a:t>
            </a:r>
            <a:r>
              <a:rPr lang="es-MX" sz="3600" b="1" dirty="0"/>
              <a:t>salud </a:t>
            </a:r>
            <a:r>
              <a:rPr lang="es-MX" sz="3600" dirty="0"/>
              <a:t>o su </a:t>
            </a:r>
            <a:r>
              <a:rPr lang="es-MX" sz="3600" b="1" dirty="0"/>
              <a:t>enfermedad</a:t>
            </a:r>
            <a:r>
              <a:rPr lang="es-MX" sz="3600" dirty="0"/>
              <a:t> es un fenómeno complejo y particular respecto a cómo éste(a) reacciona en conjunto y enfrenta la situación en diferentes dimensiones (por ejemplo, emocional, racional y física). </a:t>
            </a:r>
          </a:p>
          <a:p>
            <a:pPr algn="just"/>
            <a:r>
              <a:rPr lang="es-MX" sz="3600" dirty="0"/>
              <a:t>Así, cada persona vive y vivirá la experiencia de salud-enfermedad de manera diferente y esto condicionará el significado que dé a tales experiencias.</a:t>
            </a: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8208" y="4077072"/>
            <a:ext cx="3600400" cy="2016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335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CA385-4429-4B3C-9262-8948D2DDD3E3}" type="slidenum">
              <a:rPr lang="es-MX" smtClean="0">
                <a:solidFill>
                  <a:prstClr val="white"/>
                </a:solidFill>
              </a:rPr>
              <a:pPr/>
              <a:t>7</a:t>
            </a:fld>
            <a:endParaRPr lang="es-MX">
              <a:solidFill>
                <a:prstClr val="white"/>
              </a:solidFill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119336" y="0"/>
            <a:ext cx="12072664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es-MX" b="1" dirty="0" smtClean="0"/>
          </a:p>
          <a:p>
            <a:pPr algn="just"/>
            <a:r>
              <a:rPr lang="es-MX" sz="4000" b="1" dirty="0" smtClean="0"/>
              <a:t>LA </a:t>
            </a:r>
            <a:r>
              <a:rPr lang="es-MX" sz="4000" b="1" dirty="0"/>
              <a:t>ENFERMEDAD  será una CONDICIÓN EN SU VIDA, con la que hay que APRENDER A VIVIR, SIN QUE LE ENFERME”. Foucault M, 2005</a:t>
            </a:r>
          </a:p>
          <a:p>
            <a:pPr algn="just"/>
            <a:endParaRPr lang="es-MX" b="1" dirty="0"/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7768" y="2275723"/>
            <a:ext cx="4198184" cy="3817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1024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119336" y="1"/>
            <a:ext cx="12072664" cy="1412775"/>
          </a:xfrm>
        </p:spPr>
        <p:txBody>
          <a:bodyPr/>
          <a:lstStyle/>
          <a:p>
            <a:r>
              <a:rPr lang="es-MX" dirty="0" smtClean="0"/>
              <a:t/>
            </a:r>
            <a:br>
              <a:rPr lang="es-MX" dirty="0" smtClean="0"/>
            </a:br>
            <a:r>
              <a:rPr lang="es-MX" b="1" dirty="0" smtClean="0"/>
              <a:t>Dicha </a:t>
            </a:r>
            <a:r>
              <a:rPr lang="es-MX" b="1" dirty="0"/>
              <a:t>experiencia se puede clasificar en un proceso en cinco etapas:</a:t>
            </a:r>
            <a:br>
              <a:rPr lang="es-MX" b="1" dirty="0"/>
            </a:br>
            <a:endParaRPr lang="es-MX" b="1" dirty="0"/>
          </a:p>
        </p:txBody>
      </p:sp>
      <p:sp>
        <p:nvSpPr>
          <p:cNvPr id="4" name="Marcador de contenido 3"/>
          <p:cNvSpPr>
            <a:spLocks noGrp="1"/>
          </p:cNvSpPr>
          <p:nvPr>
            <p:ph idx="1"/>
          </p:nvPr>
        </p:nvSpPr>
        <p:spPr>
          <a:xfrm>
            <a:off x="119336" y="1412776"/>
            <a:ext cx="11881320" cy="4764187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es-MX" dirty="0"/>
              <a:t>Fase I, en la que se experimenta el síntoma o malestar.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s-MX" dirty="0"/>
              <a:t>Fase II, en la que se asume el papel de enfermo.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s-MX" dirty="0"/>
              <a:t>Fase III, en la que se toma contacto con el personal de salud.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s-MX" dirty="0"/>
              <a:t>Fase IV, en la que el enfermo asume el tratamiento médico y las opciones terapéuticas.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s-MX" dirty="0"/>
              <a:t>Fase V, en la que tiene lugar la aceptación de la condición de enfermedad si ésta es crónica, seguida de la recuperación. </a:t>
            </a:r>
          </a:p>
          <a:p>
            <a:endParaRPr lang="es-MX" dirty="0"/>
          </a:p>
        </p:txBody>
      </p:sp>
      <p:sp>
        <p:nvSpPr>
          <p:cNvPr id="2" name="Marcador de número de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CA385-4429-4B3C-9262-8948D2DDD3E3}" type="slidenum">
              <a:rPr lang="es-MX" smtClean="0">
                <a:solidFill>
                  <a:prstClr val="white"/>
                </a:solidFill>
              </a:rPr>
              <a:pPr/>
              <a:t>8</a:t>
            </a:fld>
            <a:endParaRPr lang="es-MX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314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CA385-4429-4B3C-9262-8948D2DDD3E3}" type="slidenum">
              <a:rPr lang="es-MX" smtClean="0">
                <a:solidFill>
                  <a:prstClr val="white"/>
                </a:solidFill>
              </a:rPr>
              <a:pPr/>
              <a:t>9</a:t>
            </a:fld>
            <a:endParaRPr lang="es-MX" dirty="0">
              <a:solidFill>
                <a:prstClr val="white"/>
              </a:solidFill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4294967295"/>
          </p:nvPr>
        </p:nvSpPr>
        <p:spPr>
          <a:xfrm>
            <a:off x="0" y="260648"/>
            <a:ext cx="12192000" cy="5916315"/>
          </a:xfrm>
        </p:spPr>
        <p:txBody>
          <a:bodyPr/>
          <a:lstStyle/>
          <a:p>
            <a:pPr algn="just"/>
            <a:r>
              <a:rPr lang="es-MX" dirty="0"/>
              <a:t>La conducta de enfermedad implica cómo el enfermo controla su organismo, define e interpreta sus síntomas, adopta acciones, hace uso de la alternativa médica. </a:t>
            </a:r>
          </a:p>
          <a:p>
            <a:pPr algn="just"/>
            <a:r>
              <a:rPr lang="es-MX" dirty="0"/>
              <a:t>Existe una gran variabilidad en la forma en la que las personas reaccionan frente a la enfermedad, tanto la propia como la ajena. </a:t>
            </a:r>
          </a:p>
          <a:p>
            <a:pPr marL="0" indent="0">
              <a:buNone/>
            </a:pPr>
            <a:endParaRPr lang="es-MX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2116" y="3429000"/>
            <a:ext cx="3816424" cy="2520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417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uguerza 16-9 (2)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uguerza 16-9 (2)" id="{1E261F47-8E01-4A78-8442-F88E061D2217}" vid="{E9AE4C9D-CE8C-47EF-8D06-239F844C534D}"/>
    </a:ext>
  </a:extLst>
</a:theme>
</file>

<file path=ppt/theme/theme3.xml><?xml version="1.0" encoding="utf-8"?>
<a:theme xmlns:a="http://schemas.openxmlformats.org/drawingml/2006/main" name="CSM1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SM1" id="{70CDDF1D-2C5E-4D24-9B11-B4439A1B1A08}" vid="{40658DC3-C009-4842-B7EF-69D9AD5C08A8}"/>
    </a:ext>
  </a:extLst>
</a:theme>
</file>

<file path=ppt/theme/theme4.xml><?xml version="1.0" encoding="utf-8"?>
<a:theme xmlns:a="http://schemas.openxmlformats.org/drawingml/2006/main" name="1_CSM1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SM1" id="{70CDDF1D-2C5E-4D24-9B11-B4439A1B1A08}" vid="{40658DC3-C009-4842-B7EF-69D9AD5C08A8}"/>
    </a:ext>
  </a:extLst>
</a:theme>
</file>

<file path=ppt/theme/theme5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1597</TotalTime>
  <Words>1648</Words>
  <Application>Microsoft Office PowerPoint</Application>
  <PresentationFormat>Panorámica</PresentationFormat>
  <Paragraphs>126</Paragraphs>
  <Slides>35</Slides>
  <Notes>5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4</vt:i4>
      </vt:variant>
      <vt:variant>
        <vt:lpstr>Títulos de diapositiva</vt:lpstr>
      </vt:variant>
      <vt:variant>
        <vt:i4>35</vt:i4>
      </vt:variant>
    </vt:vector>
  </HeadingPairs>
  <TitlesOfParts>
    <vt:vector size="45" baseType="lpstr">
      <vt:lpstr>Kozuka Gothic Pro R</vt:lpstr>
      <vt:lpstr>Arial</vt:lpstr>
      <vt:lpstr>Calibri</vt:lpstr>
      <vt:lpstr>Calibri Light</vt:lpstr>
      <vt:lpstr>Open Sans</vt:lpstr>
      <vt:lpstr>Wingdings</vt:lpstr>
      <vt:lpstr>1_Tema de Office</vt:lpstr>
      <vt:lpstr>Muguerza 16-9 (2)</vt:lpstr>
      <vt:lpstr>CSM1</vt:lpstr>
      <vt:lpstr>1_CSM1</vt:lpstr>
      <vt:lpstr>Presentación de PowerPoint</vt:lpstr>
      <vt:lpstr>Dimensión: Psicológica-Social</vt:lpstr>
      <vt:lpstr>Presentación de PowerPoint</vt:lpstr>
      <vt:lpstr>PASTORAL DE LA SALUD</vt:lpstr>
      <vt:lpstr>Entendiendo a la persona enferma y su condición de vida</vt:lpstr>
      <vt:lpstr>Presentación de PowerPoint</vt:lpstr>
      <vt:lpstr>Presentación de PowerPoint</vt:lpstr>
      <vt:lpstr> Dicha experiencia se puede clasificar en un proceso en cinco etapas: </vt:lpstr>
      <vt:lpstr>Presentación de PowerPoint</vt:lpstr>
      <vt:lpstr>El proceso de aceptación de la enfermedad mental: </vt:lpstr>
      <vt:lpstr>Presentación de PowerPoint</vt:lpstr>
      <vt:lpstr>Proceso  Negación y aislamiento:</vt:lpstr>
      <vt:lpstr>Ira</vt:lpstr>
      <vt:lpstr>Pacto o Regateo:</vt:lpstr>
      <vt:lpstr>Depresión: </vt:lpstr>
      <vt:lpstr>Presentación de PowerPoint</vt:lpstr>
      <vt:lpstr>Aceptación:</vt:lpstr>
      <vt:lpstr>Presentación de PowerPoint</vt:lpstr>
      <vt:lpstr>Presentación de PowerPoint</vt:lpstr>
      <vt:lpstr>Presentación de PowerPoint</vt:lpstr>
      <vt:lpstr>La adaptación familiar a la enfermedad </vt:lpstr>
      <vt:lpstr>Presentación de PowerPoint</vt:lpstr>
      <vt:lpstr>II. Entendiendo la importancia de la familia 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Evaluación de los recursos de la familia</vt:lpstr>
      <vt:lpstr>Presentación de PowerPoint</vt:lpstr>
      <vt:lpstr>Presentación de PowerPoint</vt:lpstr>
      <vt:lpstr>Presentación de PowerPoint</vt:lpstr>
      <vt:lpstr>Factores que se pueden considerar como favorecedores del duelo </vt:lpstr>
      <vt:lpstr>Presentación de PowerPoint</vt:lpstr>
      <vt:lpstr> Dudas y comentarios laura.carrilloa@christusmuguerza.com.mx </vt:lpstr>
    </vt:vector>
  </TitlesOfParts>
  <Company>Hewlett-Packard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Laura Carrillo</dc:creator>
  <cp:lastModifiedBy>Laura Olivia Carrillo Alarcon</cp:lastModifiedBy>
  <cp:revision>49</cp:revision>
  <dcterms:created xsi:type="dcterms:W3CDTF">2015-10-20T20:27:32Z</dcterms:created>
  <dcterms:modified xsi:type="dcterms:W3CDTF">2016-09-13T18:17:37Z</dcterms:modified>
</cp:coreProperties>
</file>