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1.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7"/>
  </p:notesMasterIdLst>
  <p:handoutMasterIdLst>
    <p:handoutMasterId r:id="rId78"/>
  </p:handoutMasterIdLst>
  <p:sldIdLst>
    <p:sldId id="584" r:id="rId2"/>
    <p:sldId id="417" r:id="rId3"/>
    <p:sldId id="418" r:id="rId4"/>
    <p:sldId id="537" r:id="rId5"/>
    <p:sldId id="563" r:id="rId6"/>
    <p:sldId id="564" r:id="rId7"/>
    <p:sldId id="565" r:id="rId8"/>
    <p:sldId id="566" r:id="rId9"/>
    <p:sldId id="568" r:id="rId10"/>
    <p:sldId id="569" r:id="rId11"/>
    <p:sldId id="570" r:id="rId12"/>
    <p:sldId id="572" r:id="rId13"/>
    <p:sldId id="573" r:id="rId14"/>
    <p:sldId id="574" r:id="rId15"/>
    <p:sldId id="575" r:id="rId16"/>
    <p:sldId id="576" r:id="rId17"/>
    <p:sldId id="578" r:id="rId18"/>
    <p:sldId id="579" r:id="rId19"/>
    <p:sldId id="580" r:id="rId20"/>
    <p:sldId id="581" r:id="rId21"/>
    <p:sldId id="552" r:id="rId22"/>
    <p:sldId id="553" r:id="rId23"/>
    <p:sldId id="554" r:id="rId24"/>
    <p:sldId id="555" r:id="rId25"/>
    <p:sldId id="556" r:id="rId26"/>
    <p:sldId id="557" r:id="rId27"/>
    <p:sldId id="558" r:id="rId28"/>
    <p:sldId id="559" r:id="rId29"/>
    <p:sldId id="560" r:id="rId30"/>
    <p:sldId id="561" r:id="rId31"/>
    <p:sldId id="562" r:id="rId32"/>
    <p:sldId id="420" r:id="rId33"/>
    <p:sldId id="497" r:id="rId34"/>
    <p:sldId id="526" r:id="rId35"/>
    <p:sldId id="527" r:id="rId36"/>
    <p:sldId id="528" r:id="rId37"/>
    <p:sldId id="525" r:id="rId38"/>
    <p:sldId id="498" r:id="rId39"/>
    <p:sldId id="535" r:id="rId40"/>
    <p:sldId id="499" r:id="rId41"/>
    <p:sldId id="500" r:id="rId42"/>
    <p:sldId id="536" r:id="rId43"/>
    <p:sldId id="530" r:id="rId44"/>
    <p:sldId id="529" r:id="rId45"/>
    <p:sldId id="531" r:id="rId46"/>
    <p:sldId id="585" r:id="rId47"/>
    <p:sldId id="586" r:id="rId48"/>
    <p:sldId id="587" r:id="rId49"/>
    <p:sldId id="588" r:id="rId50"/>
    <p:sldId id="589" r:id="rId51"/>
    <p:sldId id="590" r:id="rId52"/>
    <p:sldId id="591" r:id="rId53"/>
    <p:sldId id="592" r:id="rId54"/>
    <p:sldId id="593" r:id="rId55"/>
    <p:sldId id="594" r:id="rId56"/>
    <p:sldId id="595" r:id="rId57"/>
    <p:sldId id="596" r:id="rId58"/>
    <p:sldId id="597" r:id="rId59"/>
    <p:sldId id="598" r:id="rId60"/>
    <p:sldId id="599" r:id="rId61"/>
    <p:sldId id="600" r:id="rId62"/>
    <p:sldId id="601" r:id="rId63"/>
    <p:sldId id="602" r:id="rId64"/>
    <p:sldId id="603" r:id="rId65"/>
    <p:sldId id="604" r:id="rId66"/>
    <p:sldId id="605" r:id="rId67"/>
    <p:sldId id="606" r:id="rId68"/>
    <p:sldId id="607" r:id="rId69"/>
    <p:sldId id="608" r:id="rId70"/>
    <p:sldId id="609" r:id="rId71"/>
    <p:sldId id="610" r:id="rId72"/>
    <p:sldId id="611" r:id="rId73"/>
    <p:sldId id="612" r:id="rId74"/>
    <p:sldId id="613" r:id="rId75"/>
    <p:sldId id="614" r:id="rId7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02" y="60"/>
      </p:cViewPr>
      <p:guideLst>
        <p:guide orient="horz" pos="2160"/>
        <p:guide pos="2880"/>
      </p:guideLst>
    </p:cSldViewPr>
  </p:slideViewPr>
  <p:notesTextViewPr>
    <p:cViewPr>
      <p:scale>
        <a:sx n="75" d="100"/>
        <a:sy n="75"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003" tIns="45501" rIns="91003" bIns="45501" rtlCol="0"/>
          <a:lstStyle>
            <a:lvl1pPr algn="l">
              <a:defRPr sz="1200">
                <a:latin typeface="Arial" charset="0"/>
                <a:ea typeface="+mn-ea"/>
                <a:cs typeface="+mn-cs"/>
              </a:defRPr>
            </a:lvl1pPr>
          </a:lstStyle>
          <a:p>
            <a:pPr>
              <a:defRPr/>
            </a:pPr>
            <a:endParaRPr lang="es-MX"/>
          </a:p>
        </p:txBody>
      </p:sp>
      <p:sp>
        <p:nvSpPr>
          <p:cNvPr id="3" name="2 Marcador de fecha"/>
          <p:cNvSpPr>
            <a:spLocks noGrp="1"/>
          </p:cNvSpPr>
          <p:nvPr>
            <p:ph type="dt" sz="quarter" idx="1"/>
          </p:nvPr>
        </p:nvSpPr>
        <p:spPr>
          <a:xfrm>
            <a:off x="3970338" y="0"/>
            <a:ext cx="3038475" cy="465138"/>
          </a:xfrm>
          <a:prstGeom prst="rect">
            <a:avLst/>
          </a:prstGeom>
        </p:spPr>
        <p:txBody>
          <a:bodyPr vert="horz" wrap="square" lIns="91003" tIns="45501" rIns="91003" bIns="45501" numCol="1" anchor="t" anchorCtr="0" compatLnSpc="1">
            <a:prstTxWarp prst="textNoShape">
              <a:avLst/>
            </a:prstTxWarp>
          </a:bodyPr>
          <a:lstStyle>
            <a:lvl1pPr algn="r">
              <a:defRPr sz="1200"/>
            </a:lvl1pPr>
          </a:lstStyle>
          <a:p>
            <a:fld id="{E6DE32EE-53A6-4FF0-925F-8C681FDDAD1C}" type="datetimeFigureOut">
              <a:rPr lang="es-MX" altLang="en-US"/>
              <a:pPr/>
              <a:t>17/02/2017</a:t>
            </a:fld>
            <a:endParaRPr lang="es-MX" altLang="en-US"/>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003" tIns="45501" rIns="91003" bIns="45501" rtlCol="0" anchor="b"/>
          <a:lstStyle>
            <a:lvl1pPr algn="l">
              <a:defRPr sz="1200">
                <a:latin typeface="Arial" charset="0"/>
                <a:ea typeface="+mn-ea"/>
                <a:cs typeface="+mn-cs"/>
              </a:defRPr>
            </a:lvl1pPr>
          </a:lstStyle>
          <a:p>
            <a:pPr>
              <a:defRPr/>
            </a:pPr>
            <a:endParaRPr lang="es-MX"/>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wrap="square" lIns="91003" tIns="45501" rIns="91003" bIns="45501" numCol="1" anchor="b" anchorCtr="0" compatLnSpc="1">
            <a:prstTxWarp prst="textNoShape">
              <a:avLst/>
            </a:prstTxWarp>
          </a:bodyPr>
          <a:lstStyle>
            <a:lvl1pPr algn="r">
              <a:defRPr sz="1200"/>
            </a:lvl1pPr>
          </a:lstStyle>
          <a:p>
            <a:fld id="{4C932AA2-7195-4479-9112-519056FC8F02}" type="slidenum">
              <a:rPr lang="es-MX" altLang="en-US"/>
              <a:pPr/>
              <a:t>‹#›</a:t>
            </a:fld>
            <a:endParaRPr lang="es-MX"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2727" tIns="46364" rIns="92727" bIns="46364"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2 Marcador de fecha"/>
          <p:cNvSpPr>
            <a:spLocks noGrp="1"/>
          </p:cNvSpPr>
          <p:nvPr>
            <p:ph type="dt" idx="1"/>
          </p:nvPr>
        </p:nvSpPr>
        <p:spPr>
          <a:xfrm>
            <a:off x="3970338" y="0"/>
            <a:ext cx="3038475" cy="465138"/>
          </a:xfrm>
          <a:prstGeom prst="rect">
            <a:avLst/>
          </a:prstGeom>
        </p:spPr>
        <p:txBody>
          <a:bodyPr vert="horz" wrap="square" lIns="92727" tIns="46364" rIns="92727" bIns="46364" numCol="1" anchor="t" anchorCtr="0" compatLnSpc="1">
            <a:prstTxWarp prst="textNoShape">
              <a:avLst/>
            </a:prstTxWarp>
          </a:bodyPr>
          <a:lstStyle>
            <a:lvl1pPr algn="r">
              <a:defRPr sz="1200">
                <a:latin typeface="Calibri" panose="020F0502020204030204" pitchFamily="34" charset="0"/>
              </a:defRPr>
            </a:lvl1pPr>
          </a:lstStyle>
          <a:p>
            <a:fld id="{0C8C860C-63D6-47B7-AC65-A09C45CE5756}" type="datetimeFigureOut">
              <a:rPr lang="en-US" altLang="en-US"/>
              <a:pPr/>
              <a:t>2/17/2017</a:t>
            </a:fld>
            <a:endParaRPr lang="en-US" altLang="en-US"/>
          </a:p>
        </p:txBody>
      </p:sp>
      <p:sp>
        <p:nvSpPr>
          <p:cNvPr id="4" name="3 Marcador de imagen de diapositiva"/>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727" tIns="46364" rIns="92727" bIns="46364" rtlCol="0" anchor="ctr"/>
          <a:lstStyle/>
          <a:p>
            <a:pPr lvl="0"/>
            <a:endParaRPr lang="en-US" noProof="0"/>
          </a:p>
        </p:txBody>
      </p:sp>
      <p:sp>
        <p:nvSpPr>
          <p:cNvPr id="5" name="4 Marcador de notas"/>
          <p:cNvSpPr>
            <a:spLocks noGrp="1"/>
          </p:cNvSpPr>
          <p:nvPr>
            <p:ph type="body" sz="quarter" idx="3"/>
          </p:nvPr>
        </p:nvSpPr>
        <p:spPr>
          <a:xfrm>
            <a:off x="700088" y="4418013"/>
            <a:ext cx="5610225" cy="4179887"/>
          </a:xfrm>
          <a:prstGeom prst="rect">
            <a:avLst/>
          </a:prstGeom>
        </p:spPr>
        <p:txBody>
          <a:bodyPr vert="horz" wrap="square" lIns="92727" tIns="46364" rIns="92727" bIns="46364"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endParaRPr lang="en-US" altLang="en-US"/>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2727" tIns="46364" rIns="92727" bIns="46364"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wrap="square" lIns="92727" tIns="46364" rIns="92727" bIns="46364" numCol="1" anchor="b" anchorCtr="0" compatLnSpc="1">
            <a:prstTxWarp prst="textNoShape">
              <a:avLst/>
            </a:prstTxWarp>
          </a:bodyPr>
          <a:lstStyle>
            <a:lvl1pPr algn="r">
              <a:defRPr sz="1200">
                <a:latin typeface="Calibri" panose="020F0502020204030204" pitchFamily="34" charset="0"/>
              </a:defRPr>
            </a:lvl1pPr>
          </a:lstStyle>
          <a:p>
            <a:fld id="{62620091-4BD3-42B5-AAC4-2745C4B4B11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ＭＳ Ｐゴシック"/>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422B279-2E13-4454-8CBB-846675BC9F9D}" type="slidenum">
              <a:rPr lang="es-MX" altLang="en-US" sz="1200">
                <a:latin typeface="Calibri" panose="020F0502020204030204" pitchFamily="34" charset="0"/>
              </a:rPr>
              <a:pPr eaLnBrk="1" hangingPunct="1"/>
              <a:t>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66FD85B-1EC0-4887-BF56-7C87AB2558ED}" type="slidenum">
              <a:rPr lang="es-MX" altLang="en-US" sz="1200">
                <a:latin typeface="Calibri" panose="020F0502020204030204" pitchFamily="34" charset="0"/>
              </a:rPr>
              <a:pPr eaLnBrk="1" hangingPunct="1"/>
              <a:t>12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0EDAE6F5-505A-4C9D-A7A6-43FFDB88EEA8}" type="slidenum">
              <a:rPr lang="es-MX" altLang="en-US" sz="1200">
                <a:latin typeface="Calibri" panose="020F0502020204030204" pitchFamily="34" charset="0"/>
              </a:rPr>
              <a:pPr eaLnBrk="1" hangingPunct="1"/>
              <a:t>18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460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42BBCFF-5DFE-46E6-8A8B-641D929BFC26}" type="slidenum">
              <a:rPr lang="es-MX" altLang="en-US" sz="1200">
                <a:latin typeface="Calibri" panose="020F0502020204030204" pitchFamily="34" charset="0"/>
              </a:rPr>
              <a:pPr eaLnBrk="1" hangingPunct="1"/>
              <a:t>19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481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026AB8B-B780-4519-9D70-7F24467FBA63}" type="slidenum">
              <a:rPr lang="es-MX" altLang="en-US" sz="1200">
                <a:latin typeface="Calibri" panose="020F0502020204030204" pitchFamily="34" charset="0"/>
              </a:rPr>
              <a:pPr eaLnBrk="1" hangingPunct="1"/>
              <a:t>20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01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A2BE72E-CEE4-4CBE-B596-C1FA1827B417}" type="slidenum">
              <a:rPr lang="es-MX" altLang="en-US" sz="1200">
                <a:latin typeface="Calibri" panose="020F0502020204030204" pitchFamily="34" charset="0"/>
              </a:rPr>
              <a:pPr eaLnBrk="1" hangingPunct="1"/>
              <a:t>21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22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F29132B-0FEF-47FA-8E18-7ABD32B50972}" type="slidenum">
              <a:rPr lang="es-MX" altLang="en-US" sz="1200">
                <a:latin typeface="Calibri" panose="020F0502020204030204" pitchFamily="34" charset="0"/>
              </a:rPr>
              <a:pPr eaLnBrk="1" hangingPunct="1"/>
              <a:t>22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119E43E-9DEB-480F-B7E6-BC7D51F7A6AB}" type="slidenum">
              <a:rPr lang="es-MX" altLang="en-US" sz="1200">
                <a:latin typeface="Calibri" panose="020F0502020204030204" pitchFamily="34" charset="0"/>
              </a:rPr>
              <a:pPr eaLnBrk="1" hangingPunct="1"/>
              <a:t>23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63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C8596E3-606F-4702-B839-5D4F0673E086}" type="slidenum">
              <a:rPr lang="es-MX" altLang="en-US" sz="1200">
                <a:latin typeface="Calibri" panose="020F0502020204030204" pitchFamily="34" charset="0"/>
              </a:rPr>
              <a:pPr eaLnBrk="1" hangingPunct="1"/>
              <a:t>24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583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B812746-CBDB-4708-B521-49251D48907B}" type="slidenum">
              <a:rPr lang="es-MX" altLang="en-US" sz="1200">
                <a:latin typeface="Calibri" panose="020F0502020204030204" pitchFamily="34" charset="0"/>
              </a:rPr>
              <a:pPr eaLnBrk="1" hangingPunct="1"/>
              <a:t>25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04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D382313-96F9-43DD-9DA4-C81617F1EFAB}" type="slidenum">
              <a:rPr lang="es-MX" altLang="en-US" sz="1200">
                <a:latin typeface="Calibri" panose="020F0502020204030204" pitchFamily="34" charset="0"/>
              </a:rPr>
              <a:pPr eaLnBrk="1" hangingPunct="1"/>
              <a:t>26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8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892FDA4-EFBA-4621-8EC8-FADBC76E1B66}" type="slidenum">
              <a:rPr lang="es-MX" altLang="en-US" sz="1200">
                <a:latin typeface="Calibri" panose="020F0502020204030204" pitchFamily="34" charset="0"/>
              </a:rPr>
              <a:pPr eaLnBrk="1" hangingPunct="1"/>
              <a:t>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24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F45058E-C1B0-4BEC-81A7-2068AB6BD58D}" type="slidenum">
              <a:rPr lang="es-MX" altLang="en-US" sz="1200">
                <a:latin typeface="Calibri" panose="020F0502020204030204" pitchFamily="34" charset="0"/>
              </a:rPr>
              <a:pPr eaLnBrk="1" hangingPunct="1"/>
              <a:t>27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45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6DA7C2E-E281-4583-BFCA-63C68A8FDD20}" type="slidenum">
              <a:rPr lang="es-MX" altLang="en-US" sz="1200">
                <a:latin typeface="Calibri" panose="020F0502020204030204" pitchFamily="34" charset="0"/>
              </a:rPr>
              <a:pPr eaLnBrk="1" hangingPunct="1"/>
              <a:t>28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65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1553F67-4DBE-4363-A90D-3ED81A47AEF7}" type="slidenum">
              <a:rPr lang="es-MX" altLang="en-US" sz="1200">
                <a:latin typeface="Calibri" panose="020F0502020204030204" pitchFamily="34" charset="0"/>
              </a:rPr>
              <a:pPr eaLnBrk="1" hangingPunct="1"/>
              <a:t>29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686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6DAD204-2C5D-49A5-9032-7C9CE33CE8EA}" type="slidenum">
              <a:rPr lang="es-MX" altLang="en-US" sz="1200">
                <a:latin typeface="Calibri" panose="020F0502020204030204" pitchFamily="34" charset="0"/>
              </a:rPr>
              <a:pPr eaLnBrk="1" hangingPunct="1"/>
              <a:t>30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06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647FACF-2BAC-4001-9969-F5CE0A1C6A4E}" type="slidenum">
              <a:rPr lang="es-MX" altLang="en-US" sz="1200">
                <a:latin typeface="Calibri" panose="020F0502020204030204" pitchFamily="34" charset="0"/>
              </a:rPr>
              <a:pPr eaLnBrk="1" hangingPunct="1"/>
              <a:t>31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27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C9AF35B-9A13-4503-837E-18C380508569}" type="slidenum">
              <a:rPr lang="es-MX" altLang="en-US" sz="1200">
                <a:latin typeface="Calibri" panose="020F0502020204030204" pitchFamily="34" charset="0"/>
              </a:rPr>
              <a:pPr eaLnBrk="1" hangingPunct="1"/>
              <a:t>32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47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F84D9B7-D731-419B-B76D-3CF2C850A67B}" type="slidenum">
              <a:rPr lang="es-MX" altLang="en-US" sz="1200">
                <a:latin typeface="Calibri" panose="020F0502020204030204" pitchFamily="34" charset="0"/>
              </a:rPr>
              <a:pPr eaLnBrk="1" hangingPunct="1"/>
              <a:t>33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68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23090A0-F19A-4C97-9884-8E37EAEF6870}" type="slidenum">
              <a:rPr lang="es-MX" altLang="en-US" sz="1200">
                <a:latin typeface="Calibri" panose="020F0502020204030204" pitchFamily="34" charset="0"/>
              </a:rPr>
              <a:pPr eaLnBrk="1" hangingPunct="1"/>
              <a:t>34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788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0FBBB2D6-D34F-4E4E-9227-E83C9A61D2EE}" type="slidenum">
              <a:rPr lang="es-MX" altLang="en-US" sz="1200">
                <a:latin typeface="Calibri" panose="020F0502020204030204" pitchFamily="34" charset="0"/>
              </a:rPr>
              <a:pPr eaLnBrk="1" hangingPunct="1"/>
              <a:t>35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08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ABA690-76D2-4B4F-AF91-DCF215DD74CD}" type="slidenum">
              <a:rPr lang="es-MX" altLang="en-US" sz="1200">
                <a:latin typeface="Calibri" panose="020F0502020204030204" pitchFamily="34" charset="0"/>
              </a:rPr>
              <a:pPr eaLnBrk="1" hangingPunct="1"/>
              <a:t>36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0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B67088B-C131-46F0-A7D9-447A782FA9FB}" type="slidenum">
              <a:rPr lang="es-MX" altLang="en-US" sz="1200">
                <a:latin typeface="Calibri" panose="020F0502020204030204" pitchFamily="34" charset="0"/>
              </a:rPr>
              <a:pPr eaLnBrk="1" hangingPunct="1"/>
              <a:t>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29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73F9DDF-87C3-4D32-9DC7-724B1994CA02}" type="slidenum">
              <a:rPr lang="es-MX" altLang="en-US" sz="1200">
                <a:latin typeface="Calibri" panose="020F0502020204030204" pitchFamily="34" charset="0"/>
              </a:rPr>
              <a:pPr eaLnBrk="1" hangingPunct="1"/>
              <a:t>37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49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0EBDAA5-4ADF-49F4-B575-4210836E2590}" type="slidenum">
              <a:rPr lang="es-MX" altLang="en-US" sz="1200">
                <a:latin typeface="Calibri" panose="020F0502020204030204" pitchFamily="34" charset="0"/>
              </a:rPr>
              <a:pPr eaLnBrk="1" hangingPunct="1"/>
              <a:t>38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70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8A3FB09-B623-4052-97DC-3D75D7C0228D}" type="slidenum">
              <a:rPr lang="es-MX" altLang="en-US" sz="1200">
                <a:latin typeface="Calibri" panose="020F0502020204030204" pitchFamily="34" charset="0"/>
              </a:rPr>
              <a:pPr eaLnBrk="1" hangingPunct="1"/>
              <a:t>39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890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3044380-3FDD-4D93-AAB4-9D8C5F5A1FD1}" type="slidenum">
              <a:rPr lang="es-MX" altLang="en-US" sz="1200">
                <a:latin typeface="Calibri" panose="020F0502020204030204" pitchFamily="34" charset="0"/>
              </a:rPr>
              <a:pPr eaLnBrk="1" hangingPunct="1"/>
              <a:t>40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11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BFDD8D9-ECC9-44C5-BA25-2201EEB03771}" type="slidenum">
              <a:rPr lang="es-MX" altLang="en-US" sz="1200">
                <a:latin typeface="Calibri" panose="020F0502020204030204" pitchFamily="34" charset="0"/>
              </a:rPr>
              <a:pPr eaLnBrk="1" hangingPunct="1"/>
              <a:t>41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31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319E6FC-CE23-4721-BF2A-A2AC84459269}" type="slidenum">
              <a:rPr lang="es-MX" altLang="en-US" sz="1200">
                <a:latin typeface="Calibri" panose="020F0502020204030204" pitchFamily="34" charset="0"/>
              </a:rPr>
              <a:pPr eaLnBrk="1" hangingPunct="1"/>
              <a:t>42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52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7BD4E00-9CA3-4152-8906-E0D4A1F5D493}" type="slidenum">
              <a:rPr lang="es-MX" altLang="en-US" sz="1200">
                <a:latin typeface="Calibri" panose="020F0502020204030204" pitchFamily="34" charset="0"/>
              </a:rPr>
              <a:pPr eaLnBrk="1" hangingPunct="1"/>
              <a:t>43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72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0028504-DF1F-40B8-95A0-3C31662D48E8}" type="slidenum">
              <a:rPr lang="es-MX" altLang="en-US" sz="1200">
                <a:latin typeface="Calibri" panose="020F0502020204030204" pitchFamily="34" charset="0"/>
              </a:rPr>
              <a:pPr eaLnBrk="1" hangingPunct="1"/>
              <a:t>44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993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EB107D0-8EBB-4B81-8631-6DB992025595}" type="slidenum">
              <a:rPr lang="es-MX" altLang="en-US" sz="1200">
                <a:latin typeface="Calibri" panose="020F0502020204030204" pitchFamily="34" charset="0"/>
              </a:rPr>
              <a:pPr eaLnBrk="1" hangingPunct="1"/>
              <a:t>45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13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916A483-20FC-4BBC-A381-B2BC086D2C84}" type="slidenum">
              <a:rPr lang="es-MX" altLang="en-US" sz="1200">
                <a:latin typeface="Calibri" panose="020F0502020204030204" pitchFamily="34" charset="0"/>
              </a:rPr>
              <a:pPr eaLnBrk="1" hangingPunct="1"/>
              <a:t>46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2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ECB8CC6-0B4F-43D6-96ED-C148778E1195}" type="slidenum">
              <a:rPr lang="es-MX" altLang="en-US" sz="1200">
                <a:latin typeface="Calibri" panose="020F0502020204030204" pitchFamily="34" charset="0"/>
              </a:rPr>
              <a:pPr eaLnBrk="1" hangingPunct="1"/>
              <a:t>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34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257FAD5-6453-480C-A412-5A83CF37AF1B}" type="slidenum">
              <a:rPr lang="es-MX" altLang="en-US" sz="1200">
                <a:latin typeface="Calibri" panose="020F0502020204030204" pitchFamily="34" charset="0"/>
              </a:rPr>
              <a:pPr eaLnBrk="1" hangingPunct="1"/>
              <a:t>47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54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39A1572F-41D4-4770-BD78-7E2D4828F656}" type="slidenum">
              <a:rPr lang="es-MX" altLang="en-US" sz="1200">
                <a:latin typeface="Calibri" panose="020F0502020204030204" pitchFamily="34" charset="0"/>
              </a:rPr>
              <a:pPr eaLnBrk="1" hangingPunct="1"/>
              <a:t>48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75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5CABFA3-0FBC-4601-99A5-FB201712EE61}" type="slidenum">
              <a:rPr lang="es-MX" altLang="en-US" sz="1200">
                <a:latin typeface="Calibri" panose="020F0502020204030204" pitchFamily="34" charset="0"/>
              </a:rPr>
              <a:pPr eaLnBrk="1" hangingPunct="1"/>
              <a:t>49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095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2EFA85E-6421-4133-88D7-C8B5921E74DC}" type="slidenum">
              <a:rPr lang="es-MX" altLang="en-US" sz="1200">
                <a:latin typeface="Calibri" panose="020F0502020204030204" pitchFamily="34" charset="0"/>
              </a:rPr>
              <a:pPr eaLnBrk="1" hangingPunct="1"/>
              <a:t>50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16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21BF3C1-0850-44B2-8665-F039AC9434B8}" type="slidenum">
              <a:rPr lang="es-MX" altLang="en-US" sz="1200">
                <a:latin typeface="Calibri" panose="020F0502020204030204" pitchFamily="34" charset="0"/>
              </a:rPr>
              <a:pPr eaLnBrk="1" hangingPunct="1"/>
              <a:t>51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36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F3F44B7-6A31-487B-9A07-1F4B05D6451A}" type="slidenum">
              <a:rPr lang="es-MX" altLang="en-US" sz="1200">
                <a:latin typeface="Calibri" panose="020F0502020204030204" pitchFamily="34" charset="0"/>
              </a:rPr>
              <a:pPr eaLnBrk="1" hangingPunct="1"/>
              <a:t>52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57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104E031-B921-4087-B427-535935842F0F}" type="slidenum">
              <a:rPr lang="es-MX" altLang="en-US" sz="1200">
                <a:latin typeface="Calibri" panose="020F0502020204030204" pitchFamily="34" charset="0"/>
              </a:rPr>
              <a:pPr eaLnBrk="1" hangingPunct="1"/>
              <a:t>53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77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C521E6D-D097-4CB4-A0DE-91BEB3547043}" type="slidenum">
              <a:rPr lang="es-MX" altLang="en-US" sz="1200">
                <a:latin typeface="Calibri" panose="020F0502020204030204" pitchFamily="34" charset="0"/>
              </a:rPr>
              <a:pPr eaLnBrk="1" hangingPunct="1"/>
              <a:t>54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198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B7E536C-759C-487F-B517-50AB1A424709}" type="slidenum">
              <a:rPr lang="es-MX" altLang="en-US" sz="1200">
                <a:latin typeface="Calibri" panose="020F0502020204030204" pitchFamily="34" charset="0"/>
              </a:rPr>
              <a:pPr eaLnBrk="1" hangingPunct="1"/>
              <a:t>55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185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0878191-6A52-4A8C-BF76-2A8420A11B62}" type="slidenum">
              <a:rPr lang="es-MX" altLang="en-US" sz="1200">
                <a:latin typeface="Calibri" panose="020F0502020204030204" pitchFamily="34" charset="0"/>
              </a:rPr>
              <a:pPr eaLnBrk="1" hangingPunct="1"/>
              <a:t>56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479F515-147A-4E92-B626-6A2302187FD5}" type="slidenum">
              <a:rPr lang="es-MX" altLang="en-US" sz="1200">
                <a:latin typeface="Calibri" panose="020F0502020204030204" pitchFamily="34" charset="0"/>
              </a:rPr>
              <a:pPr eaLnBrk="1" hangingPunct="1"/>
              <a:t>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390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3BB0FB1-925B-4506-BC47-A69C153F9D7F}" type="slidenum">
              <a:rPr lang="es-MX" altLang="en-US" sz="1200">
                <a:latin typeface="Calibri" panose="020F0502020204030204" pitchFamily="34" charset="0"/>
              </a:rPr>
              <a:pPr eaLnBrk="1" hangingPunct="1"/>
              <a:t>57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595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EFF1C0B-9D8D-448F-B2C4-2900FCDD863E}" type="slidenum">
              <a:rPr lang="es-MX" altLang="en-US" sz="1200">
                <a:latin typeface="Calibri" panose="020F0502020204030204" pitchFamily="34" charset="0"/>
              </a:rPr>
              <a:pPr eaLnBrk="1" hangingPunct="1"/>
              <a:t>58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280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38B49E6-E041-46B0-A7F5-56F3780A52C6}" type="slidenum">
              <a:rPr lang="es-MX" altLang="en-US" sz="1200">
                <a:latin typeface="Calibri" panose="020F0502020204030204" pitchFamily="34" charset="0"/>
              </a:rPr>
              <a:pPr eaLnBrk="1" hangingPunct="1"/>
              <a:t>59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00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A33A593-E650-40FE-B0F2-4C58830757B2}" type="slidenum">
              <a:rPr lang="es-MX" altLang="en-US" sz="1200">
                <a:latin typeface="Calibri" panose="020F0502020204030204" pitchFamily="34" charset="0"/>
              </a:rPr>
              <a:pPr eaLnBrk="1" hangingPunct="1"/>
              <a:t>60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20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26F305F-0BAF-43E0-B6DD-7BB2CDE1ACC8}" type="slidenum">
              <a:rPr lang="es-MX" altLang="en-US" sz="1200">
                <a:latin typeface="Calibri" panose="020F0502020204030204" pitchFamily="34" charset="0"/>
              </a:rPr>
              <a:pPr eaLnBrk="1" hangingPunct="1"/>
              <a:t>61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41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BF7F0F7-3ABE-4D4C-968F-52306EDC858D}" type="slidenum">
              <a:rPr lang="es-MX" altLang="en-US" sz="1200">
                <a:latin typeface="Calibri" panose="020F0502020204030204" pitchFamily="34" charset="0"/>
              </a:rPr>
              <a:pPr eaLnBrk="1" hangingPunct="1"/>
              <a:t>62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6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C7DA030-6707-4B4E-9129-FC01D93D03BA}" type="slidenum">
              <a:rPr lang="es-MX" altLang="en-US" sz="1200">
                <a:latin typeface="Calibri" panose="020F0502020204030204" pitchFamily="34" charset="0"/>
              </a:rPr>
              <a:pPr eaLnBrk="1" hangingPunct="1"/>
              <a:t>63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382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BD2AFA3-1FF2-4FE6-BA77-E16B5C6102B1}" type="slidenum">
              <a:rPr lang="es-MX" altLang="en-US" sz="1200">
                <a:latin typeface="Calibri" panose="020F0502020204030204" pitchFamily="34" charset="0"/>
              </a:rPr>
              <a:pPr eaLnBrk="1" hangingPunct="1"/>
              <a:t>64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02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F506FA11-4EBE-438C-BEFE-92665F08DA92}" type="slidenum">
              <a:rPr lang="es-MX" altLang="en-US" sz="1200">
                <a:latin typeface="Calibri" panose="020F0502020204030204" pitchFamily="34" charset="0"/>
              </a:rPr>
              <a:pPr eaLnBrk="1" hangingPunct="1"/>
              <a:t>65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23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530FE37-45A8-4777-840D-FFA016B78A1D}" type="slidenum">
              <a:rPr lang="es-MX" altLang="en-US" sz="1200">
                <a:latin typeface="Calibri" panose="020F0502020204030204" pitchFamily="34" charset="0"/>
              </a:rPr>
              <a:pPr eaLnBrk="1" hangingPunct="1"/>
              <a:t>66</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690F636-C550-4907-A9FF-D1F0ECD7A98D}" type="slidenum">
              <a:rPr lang="es-MX" altLang="en-US" sz="1200">
                <a:latin typeface="Calibri" panose="020F0502020204030204" pitchFamily="34" charset="0"/>
              </a:rPr>
              <a:pPr eaLnBrk="1" hangingPunct="1"/>
              <a:t>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43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8A53DE2-7464-4286-8EBD-725980433837}" type="slidenum">
              <a:rPr lang="es-MX" altLang="en-US" sz="1200">
                <a:latin typeface="Calibri" panose="020F0502020204030204" pitchFamily="34" charset="0"/>
              </a:rPr>
              <a:pPr eaLnBrk="1" hangingPunct="1"/>
              <a:t>67</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64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488F65B-BE0D-4BCB-BC08-B3DA86FCDACE}" type="slidenum">
              <a:rPr lang="es-MX" altLang="en-US" sz="1200">
                <a:latin typeface="Calibri" panose="020F0502020204030204" pitchFamily="34" charset="0"/>
              </a:rPr>
              <a:pPr eaLnBrk="1" hangingPunct="1"/>
              <a:t>68</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48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3A85DF99-5036-40E1-9F8B-CF37BE90021C}" type="slidenum">
              <a:rPr lang="es-MX" altLang="en-US" sz="1200">
                <a:latin typeface="Calibri" panose="020F0502020204030204" pitchFamily="34" charset="0"/>
              </a:rPr>
              <a:pPr eaLnBrk="1" hangingPunct="1"/>
              <a:t>69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05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CE91C5A-58F8-48CF-BB79-4B8D4FE87439}" type="slidenum">
              <a:rPr lang="es-MX" altLang="en-US" sz="1200">
                <a:latin typeface="Calibri" panose="020F0502020204030204" pitchFamily="34" charset="0"/>
              </a:rPr>
              <a:pPr eaLnBrk="1" hangingPunct="1"/>
              <a:t>70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25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25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6EF3169-8F12-4B01-B2FB-E7F517A7AD1D}" type="slidenum">
              <a:rPr lang="es-MX" altLang="en-US" sz="1200">
                <a:latin typeface="Calibri" panose="020F0502020204030204" pitchFamily="34" charset="0"/>
              </a:rPr>
              <a:pPr eaLnBrk="1" hangingPunct="1"/>
              <a:t>71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4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4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781168D-E858-45A4-B39C-533FD679FAE2}" type="slidenum">
              <a:rPr lang="es-MX" altLang="en-US" sz="1200">
                <a:latin typeface="Calibri" panose="020F0502020204030204" pitchFamily="34" charset="0"/>
              </a:rPr>
              <a:pPr eaLnBrk="1" hangingPunct="1"/>
              <a:t>72</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6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6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0252DBE-9726-4B1E-88BA-69A12F16D3F9}" type="slidenum">
              <a:rPr lang="es-MX" altLang="en-US" sz="1200">
                <a:latin typeface="Calibri" panose="020F0502020204030204" pitchFamily="34" charset="0"/>
              </a:rPr>
              <a:pPr eaLnBrk="1" hangingPunct="1"/>
              <a:t>73</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58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EF032E9-D001-49EF-8402-486B89AC2558}" type="slidenum">
              <a:rPr lang="es-MX" altLang="en-US" sz="1200">
                <a:latin typeface="Calibri" panose="020F0502020204030204" pitchFamily="34" charset="0"/>
              </a:rPr>
              <a:pPr eaLnBrk="1" hangingPunct="1"/>
              <a:t>74</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160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BD39899-0DA2-4A0F-8875-07A00711B361}" type="slidenum">
              <a:rPr lang="es-MX" altLang="en-US" sz="1200">
                <a:latin typeface="Calibri" panose="020F0502020204030204" pitchFamily="34" charset="0"/>
              </a:rPr>
              <a:pPr eaLnBrk="1" hangingPunct="1"/>
              <a:t>75</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1BBE6DF-EE8E-4E23-A3B1-B60B272463D1}" type="slidenum">
              <a:rPr lang="es-MX" altLang="en-US" sz="1200">
                <a:latin typeface="Calibri" panose="020F0502020204030204" pitchFamily="34" charset="0"/>
              </a:rPr>
              <a:pPr eaLnBrk="1" hangingPunct="1"/>
              <a:t>9</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3EFD53F-9848-4759-B6BC-5F504610A749}" type="slidenum">
              <a:rPr lang="es-MX" altLang="en-US" sz="1200">
                <a:latin typeface="Calibri" panose="020F0502020204030204" pitchFamily="34" charset="0"/>
              </a:rPr>
              <a:pPr eaLnBrk="1" hangingPunct="1"/>
              <a:t>10</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AR" altLang="en-US">
              <a:ea typeface="ＭＳ Ｐゴシック" panose="020B0600070205080204" pitchFamily="34" charset="-128"/>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7B72A03-6EA2-4F53-898D-EFE8652C102D}" type="slidenum">
              <a:rPr lang="es-MX" altLang="en-US" sz="1200">
                <a:latin typeface="Calibri" panose="020F0502020204030204" pitchFamily="34" charset="0"/>
              </a:rPr>
              <a:pPr eaLnBrk="1" hangingPunct="1"/>
              <a:t>11</a:t>
            </a:fld>
            <a:endParaRPr lang="es-MX" altLang="en-US" sz="1200">
              <a:latin typeface="Calibri" panose="020F0502020204030204" pitchFamily="34" charset="0"/>
            </a:endParaRPr>
          </a:p>
        </p:txBody>
      </p:sp>
      <p:sp>
        <p:nvSpPr>
          <p:cNvPr id="20485"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s-MX"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fld id="{18A521C3-2911-4BDC-B214-228FED0E3AC4}"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65574F87-4E83-4E7F-8B3A-D65A10BFB677}" type="slidenum">
              <a:rPr lang="en-US" altLang="en-US"/>
              <a:pPr/>
              <a:t>‹#›</a:t>
            </a:fld>
            <a:endParaRPr lang="en-US" altLang="en-US"/>
          </a:p>
        </p:txBody>
      </p:sp>
    </p:spTree>
    <p:extLst>
      <p:ext uri="{BB962C8B-B14F-4D97-AF65-F5344CB8AC3E}">
        <p14:creationId xmlns:p14="http://schemas.microsoft.com/office/powerpoint/2010/main" val="3912875"/>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46FDCA0F-279C-4C62-9780-1A2BD44279FC}"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7B9F8D6B-C3B3-4BDF-818C-5B6F2BD2A02B}" type="slidenum">
              <a:rPr lang="en-US" altLang="en-US"/>
              <a:pPr/>
              <a:t>‹#›</a:t>
            </a:fld>
            <a:endParaRPr lang="en-US" altLang="en-US"/>
          </a:p>
        </p:txBody>
      </p:sp>
    </p:spTree>
    <p:extLst>
      <p:ext uri="{BB962C8B-B14F-4D97-AF65-F5344CB8AC3E}">
        <p14:creationId xmlns:p14="http://schemas.microsoft.com/office/powerpoint/2010/main" val="2423503910"/>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CAADF578-BE05-4CD4-BAFF-F7CF6257D9A3}"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3F3F7B82-719C-4AA2-82D2-F0E5EEA828C5}" type="slidenum">
              <a:rPr lang="en-US" altLang="en-US"/>
              <a:pPr/>
              <a:t>‹#›</a:t>
            </a:fld>
            <a:endParaRPr lang="en-US" altLang="en-US"/>
          </a:p>
        </p:txBody>
      </p:sp>
    </p:spTree>
    <p:extLst>
      <p:ext uri="{BB962C8B-B14F-4D97-AF65-F5344CB8AC3E}">
        <p14:creationId xmlns:p14="http://schemas.microsoft.com/office/powerpoint/2010/main" val="390227750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fecha"/>
          <p:cNvSpPr>
            <a:spLocks noGrp="1"/>
          </p:cNvSpPr>
          <p:nvPr>
            <p:ph type="dt" sz="half" idx="10"/>
          </p:nvPr>
        </p:nvSpPr>
        <p:spPr/>
        <p:txBody>
          <a:bodyPr/>
          <a:lstStyle>
            <a:lvl1pPr>
              <a:defRPr/>
            </a:lvl1pPr>
          </a:lstStyle>
          <a:p>
            <a:fld id="{00AAF6F7-626D-46DF-AAD3-348E330E45DB}"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C6A442E9-8AAB-48A2-A6F2-3DBBEA25FF0B}" type="slidenum">
              <a:rPr lang="en-US" altLang="en-US"/>
              <a:pPr/>
              <a:t>‹#›</a:t>
            </a:fld>
            <a:endParaRPr lang="en-US" altLang="en-US"/>
          </a:p>
        </p:txBody>
      </p:sp>
    </p:spTree>
    <p:extLst>
      <p:ext uri="{BB962C8B-B14F-4D97-AF65-F5344CB8AC3E}">
        <p14:creationId xmlns:p14="http://schemas.microsoft.com/office/powerpoint/2010/main" val="2476725574"/>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3BB1FD78-1C93-444D-908D-22681D77511D}" type="datetime1">
              <a:rPr lang="en-US" altLang="en-US"/>
              <a:pPr/>
              <a:t>2/17/2017</a:t>
            </a:fld>
            <a:endParaRPr lang="en-US" alt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fld id="{F39BF673-F801-4AF5-A198-1E424E08AC92}" type="slidenum">
              <a:rPr lang="en-US" altLang="en-US"/>
              <a:pPr/>
              <a:t>‹#›</a:t>
            </a:fld>
            <a:endParaRPr lang="en-US" altLang="en-US"/>
          </a:p>
        </p:txBody>
      </p:sp>
    </p:spTree>
    <p:extLst>
      <p:ext uri="{BB962C8B-B14F-4D97-AF65-F5344CB8AC3E}">
        <p14:creationId xmlns:p14="http://schemas.microsoft.com/office/powerpoint/2010/main" val="2939002126"/>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3 Marcador de fecha"/>
          <p:cNvSpPr>
            <a:spLocks noGrp="1"/>
          </p:cNvSpPr>
          <p:nvPr>
            <p:ph type="dt" sz="half" idx="10"/>
          </p:nvPr>
        </p:nvSpPr>
        <p:spPr/>
        <p:txBody>
          <a:bodyPr/>
          <a:lstStyle>
            <a:lvl1pPr>
              <a:defRPr/>
            </a:lvl1pPr>
          </a:lstStyle>
          <a:p>
            <a:fld id="{0E88BBBF-B491-4214-A21E-F2922BC21349}"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40A76E57-CA59-498A-A445-D592D4991E04}" type="slidenum">
              <a:rPr lang="en-US" altLang="en-US"/>
              <a:pPr/>
              <a:t>‹#›</a:t>
            </a:fld>
            <a:endParaRPr lang="en-US" altLang="en-US"/>
          </a:p>
        </p:txBody>
      </p:sp>
    </p:spTree>
    <p:extLst>
      <p:ext uri="{BB962C8B-B14F-4D97-AF65-F5344CB8AC3E}">
        <p14:creationId xmlns:p14="http://schemas.microsoft.com/office/powerpoint/2010/main" val="2549108395"/>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3 Marcador de fecha"/>
          <p:cNvSpPr>
            <a:spLocks noGrp="1"/>
          </p:cNvSpPr>
          <p:nvPr>
            <p:ph type="dt" sz="half" idx="10"/>
          </p:nvPr>
        </p:nvSpPr>
        <p:spPr/>
        <p:txBody>
          <a:bodyPr/>
          <a:lstStyle>
            <a:lvl1pPr>
              <a:defRPr/>
            </a:lvl1pPr>
          </a:lstStyle>
          <a:p>
            <a:fld id="{2BF1E93A-1613-4782-A902-5496084EEA72}" type="datetime1">
              <a:rPr lang="en-US" altLang="en-US"/>
              <a:pPr/>
              <a:t>2/17/2017</a:t>
            </a:fld>
            <a:endParaRPr lang="en-US" altLang="en-US"/>
          </a:p>
        </p:txBody>
      </p:sp>
      <p:sp>
        <p:nvSpPr>
          <p:cNvPr id="8" name="4 Marcador de pie de página"/>
          <p:cNvSpPr>
            <a:spLocks noGrp="1"/>
          </p:cNvSpPr>
          <p:nvPr>
            <p:ph type="ftr" sz="quarter" idx="11"/>
          </p:nvPr>
        </p:nvSpPr>
        <p:spPr/>
        <p:txBody>
          <a:bodyPr/>
          <a:lstStyle>
            <a:lvl1pPr>
              <a:defRPr/>
            </a:lvl1pPr>
          </a:lstStyle>
          <a:p>
            <a:pPr>
              <a:defRPr/>
            </a:pPr>
            <a:endParaRPr lang="en-US"/>
          </a:p>
        </p:txBody>
      </p:sp>
      <p:sp>
        <p:nvSpPr>
          <p:cNvPr id="9" name="5 Marcador de número de diapositiva"/>
          <p:cNvSpPr>
            <a:spLocks noGrp="1"/>
          </p:cNvSpPr>
          <p:nvPr>
            <p:ph type="sldNum" sz="quarter" idx="12"/>
          </p:nvPr>
        </p:nvSpPr>
        <p:spPr/>
        <p:txBody>
          <a:bodyPr/>
          <a:lstStyle>
            <a:lvl1pPr>
              <a:defRPr/>
            </a:lvl1pPr>
          </a:lstStyle>
          <a:p>
            <a:fld id="{F5A36006-339C-4EF9-B1A4-E6DB8823AF3B}" type="slidenum">
              <a:rPr lang="en-US" altLang="en-US"/>
              <a:pPr/>
              <a:t>‹#›</a:t>
            </a:fld>
            <a:endParaRPr lang="en-US" altLang="en-US"/>
          </a:p>
        </p:txBody>
      </p:sp>
    </p:spTree>
    <p:extLst>
      <p:ext uri="{BB962C8B-B14F-4D97-AF65-F5344CB8AC3E}">
        <p14:creationId xmlns:p14="http://schemas.microsoft.com/office/powerpoint/2010/main" val="3678806769"/>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n-US"/>
          </a:p>
        </p:txBody>
      </p:sp>
      <p:sp>
        <p:nvSpPr>
          <p:cNvPr id="3" name="3 Marcador de fecha"/>
          <p:cNvSpPr>
            <a:spLocks noGrp="1"/>
          </p:cNvSpPr>
          <p:nvPr>
            <p:ph type="dt" sz="half" idx="10"/>
          </p:nvPr>
        </p:nvSpPr>
        <p:spPr/>
        <p:txBody>
          <a:bodyPr/>
          <a:lstStyle>
            <a:lvl1pPr>
              <a:defRPr/>
            </a:lvl1pPr>
          </a:lstStyle>
          <a:p>
            <a:fld id="{22FC6EBF-2657-4E0A-8D6F-D0702A30EEF5}" type="datetime1">
              <a:rPr lang="en-US" altLang="en-US"/>
              <a:pPr/>
              <a:t>2/17/2017</a:t>
            </a:fld>
            <a:endParaRPr lang="en-US" altLang="en-US"/>
          </a:p>
        </p:txBody>
      </p:sp>
      <p:sp>
        <p:nvSpPr>
          <p:cNvPr id="4" name="4 Marcador de pie de página"/>
          <p:cNvSpPr>
            <a:spLocks noGrp="1"/>
          </p:cNvSpPr>
          <p:nvPr>
            <p:ph type="ftr" sz="quarter" idx="11"/>
          </p:nvPr>
        </p:nvSpPr>
        <p:spPr/>
        <p:txBody>
          <a:bodyPr/>
          <a:lstStyle>
            <a:lvl1pPr>
              <a:defRPr/>
            </a:lvl1pPr>
          </a:lstStyle>
          <a:p>
            <a:pPr>
              <a:defRPr/>
            </a:pPr>
            <a:endParaRPr lang="en-US"/>
          </a:p>
        </p:txBody>
      </p:sp>
      <p:sp>
        <p:nvSpPr>
          <p:cNvPr id="5" name="5 Marcador de número de diapositiva"/>
          <p:cNvSpPr>
            <a:spLocks noGrp="1"/>
          </p:cNvSpPr>
          <p:nvPr>
            <p:ph type="sldNum" sz="quarter" idx="12"/>
          </p:nvPr>
        </p:nvSpPr>
        <p:spPr/>
        <p:txBody>
          <a:bodyPr/>
          <a:lstStyle>
            <a:lvl1pPr>
              <a:defRPr/>
            </a:lvl1pPr>
          </a:lstStyle>
          <a:p>
            <a:fld id="{7686612D-0C29-4D32-8BEC-F5736A8F7B93}" type="slidenum">
              <a:rPr lang="en-US" altLang="en-US"/>
              <a:pPr/>
              <a:t>‹#›</a:t>
            </a:fld>
            <a:endParaRPr lang="en-US" altLang="en-US"/>
          </a:p>
        </p:txBody>
      </p:sp>
    </p:spTree>
    <p:extLst>
      <p:ext uri="{BB962C8B-B14F-4D97-AF65-F5344CB8AC3E}">
        <p14:creationId xmlns:p14="http://schemas.microsoft.com/office/powerpoint/2010/main" val="418099784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CA9806CE-9D08-4655-B63A-CCD35350C0C3}" type="datetime1">
              <a:rPr lang="en-US" altLang="en-US"/>
              <a:pPr/>
              <a:t>2/17/2017</a:t>
            </a:fld>
            <a:endParaRPr lang="en-US" altLang="en-US"/>
          </a:p>
        </p:txBody>
      </p:sp>
      <p:sp>
        <p:nvSpPr>
          <p:cNvPr id="3" name="4 Marcador de pie de página"/>
          <p:cNvSpPr>
            <a:spLocks noGrp="1"/>
          </p:cNvSpPr>
          <p:nvPr>
            <p:ph type="ftr" sz="quarter" idx="11"/>
          </p:nvPr>
        </p:nvSpPr>
        <p:spPr/>
        <p:txBody>
          <a:bodyPr/>
          <a:lstStyle>
            <a:lvl1pPr>
              <a:defRPr/>
            </a:lvl1pPr>
          </a:lstStyle>
          <a:p>
            <a:pPr>
              <a:defRPr/>
            </a:pPr>
            <a:endParaRPr lang="en-US"/>
          </a:p>
        </p:txBody>
      </p:sp>
      <p:sp>
        <p:nvSpPr>
          <p:cNvPr id="4" name="5 Marcador de número de diapositiva"/>
          <p:cNvSpPr>
            <a:spLocks noGrp="1"/>
          </p:cNvSpPr>
          <p:nvPr>
            <p:ph type="sldNum" sz="quarter" idx="12"/>
          </p:nvPr>
        </p:nvSpPr>
        <p:spPr/>
        <p:txBody>
          <a:bodyPr/>
          <a:lstStyle>
            <a:lvl1pPr>
              <a:defRPr/>
            </a:lvl1pPr>
          </a:lstStyle>
          <a:p>
            <a:fld id="{030CE256-AED4-426F-B6FB-BAC5BB65855E}" type="slidenum">
              <a:rPr lang="en-US" altLang="en-US"/>
              <a:pPr/>
              <a:t>‹#›</a:t>
            </a:fld>
            <a:endParaRPr lang="en-US" altLang="en-US"/>
          </a:p>
        </p:txBody>
      </p:sp>
    </p:spTree>
    <p:extLst>
      <p:ext uri="{BB962C8B-B14F-4D97-AF65-F5344CB8AC3E}">
        <p14:creationId xmlns:p14="http://schemas.microsoft.com/office/powerpoint/2010/main" val="1925454313"/>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25FCE2CC-1D9F-4A99-B97F-61B131E2C1F3}"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0528F221-1CB8-449F-BBC8-530A3D3A7404}" type="slidenum">
              <a:rPr lang="en-US" altLang="en-US"/>
              <a:pPr/>
              <a:t>‹#›</a:t>
            </a:fld>
            <a:endParaRPr lang="en-US" altLang="en-US"/>
          </a:p>
        </p:txBody>
      </p:sp>
    </p:spTree>
    <p:extLst>
      <p:ext uri="{BB962C8B-B14F-4D97-AF65-F5344CB8AC3E}">
        <p14:creationId xmlns:p14="http://schemas.microsoft.com/office/powerpoint/2010/main" val="2320660860"/>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6A234AEC-E046-47CF-B98D-D8F0CE20EC2A}" type="datetime1">
              <a:rPr lang="en-US" altLang="en-US"/>
              <a:pPr/>
              <a:t>2/17/2017</a:t>
            </a:fld>
            <a:endParaRPr lang="en-US" alt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fld id="{F4194AFA-79C3-4578-9EA0-3F34DCA92DF4}" type="slidenum">
              <a:rPr lang="en-US" altLang="en-US"/>
              <a:pPr/>
              <a:t>‹#›</a:t>
            </a:fld>
            <a:endParaRPr lang="en-US" altLang="en-US"/>
          </a:p>
        </p:txBody>
      </p:sp>
    </p:spTree>
    <p:extLst>
      <p:ext uri="{BB962C8B-B14F-4D97-AF65-F5344CB8AC3E}">
        <p14:creationId xmlns:p14="http://schemas.microsoft.com/office/powerpoint/2010/main" val="3595377895"/>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n-US"/>
              <a:t>Haga clic para modificar el estilo de título del patrón</a:t>
            </a:r>
            <a:endParaRPr lang="en-US" altLang="en-US"/>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endParaRPr lang="en-US" altLang="en-US"/>
          </a:p>
        </p:txBody>
      </p:sp>
      <p:sp>
        <p:nvSpPr>
          <p:cNvPr id="4" name="3 Marcador de fecha"/>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defRPr>
            </a:lvl1pPr>
          </a:lstStyle>
          <a:p>
            <a:fld id="{65FFA5B1-DE2E-4A58-8395-336D31B44D99}" type="datetime1">
              <a:rPr lang="en-US" altLang="en-US"/>
              <a:pPr/>
              <a:t>2/17/2017</a:t>
            </a:fld>
            <a:endParaRPr lang="en-US" alt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26E227C4-40B1-42B2-AF4B-8263DC38870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ＭＳ Ｐゴシック"/>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0"/>
          <a:cs typeface="ＭＳ Ｐゴシック"/>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3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3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6.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4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4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4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0.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5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4.bp.blogspot.com/_Rs-aDcgGP1M/TH_TsiWUI-I/AAAAAAAAEDg/-8VTpZ2hCag/s1600/diaconos+permanentes.png" TargetMode="Externa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6.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9.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7.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60.xml"/><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hyperlink" Target="http://4.bp.blogspot.com/_Rs-aDcgGP1M/TH_TsiWUI-I/AAAAAAAAEDg/-8VTpZ2hCag/s1600/diaconos+permanentes.png" TargetMode="External"/><Relationship Id="rId4" Type="http://schemas.openxmlformats.org/officeDocument/2006/relationships/image" Target="../media/image2.jpeg"/></Relationships>
</file>

<file path=ppt/slides/_rels/slide6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1.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6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2.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0.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1.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4.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2.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5.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3.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4.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75.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8.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hyperlink" Target="http://4.bp.blogspot.com/_Rs-aDcgGP1M/TH_TsiWUI-I/AAAAAAAAEDg/-8VTpZ2hCag/s1600/diaconos+permanentes.png"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36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5363"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5365"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837B0B5-AB09-4333-8AA7-E62AA4A4D7B5}" type="slidenum">
              <a:rPr lang="en-US" altLang="en-US" sz="1200">
                <a:solidFill>
                  <a:srgbClr val="898989"/>
                </a:solidFill>
                <a:latin typeface="Calibri" panose="020F0502020204030204" pitchFamily="34" charset="0"/>
              </a:rPr>
              <a:pPr eaLnBrk="1" hangingPunct="1"/>
              <a:t>1</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367"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368"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5369"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1" name="1 Título"/>
          <p:cNvSpPr txBox="1">
            <a:spLocks/>
          </p:cNvSpPr>
          <p:nvPr/>
        </p:nvSpPr>
        <p:spPr bwMode="auto">
          <a:xfrm>
            <a:off x="838200" y="2286000"/>
            <a:ext cx="74676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MX" altLang="en-US" sz="4000" b="1">
                <a:solidFill>
                  <a:srgbClr val="89241F"/>
                </a:solidFill>
                <a:latin typeface="Calibri" panose="020F0502020204030204" pitchFamily="34" charset="0"/>
              </a:rPr>
              <a:t>Proyecto de Formación de </a:t>
            </a:r>
            <a:br>
              <a:rPr lang="es-MX" altLang="en-US" sz="4000" b="1">
                <a:solidFill>
                  <a:srgbClr val="89241F"/>
                </a:solidFill>
                <a:latin typeface="Calibri" panose="020F0502020204030204" pitchFamily="34" charset="0"/>
              </a:rPr>
            </a:br>
            <a:r>
              <a:rPr lang="es-MX" altLang="en-US" sz="4000" b="1">
                <a:solidFill>
                  <a:srgbClr val="89241F"/>
                </a:solidFill>
                <a:latin typeface="Calibri" panose="020F0502020204030204" pitchFamily="34" charset="0"/>
              </a:rPr>
              <a:t>Agentes de Pastoral de la Salud</a:t>
            </a:r>
            <a:endParaRPr lang="es-MX" altLang="en-US" sz="2000" b="1">
              <a:solidFill>
                <a:srgbClr val="89241F"/>
              </a:solidFill>
              <a:latin typeface="Calibri" panose="020F050202020403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174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317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317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317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31750" name="Rectángulo 1"/>
          <p:cNvSpPr>
            <a:spLocks noChangeArrowheads="1"/>
          </p:cNvSpPr>
          <p:nvPr/>
        </p:nvSpPr>
        <p:spPr bwMode="auto">
          <a:xfrm>
            <a:off x="838200" y="762000"/>
            <a:ext cx="7467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Y, cuando desaparezca la fiebre aguda, para dejar paso a la postración y al atontamiento extrañado del que sale de un trauma, reanuden sus palabras sobre Dios, como si se tratara de algo nuevo, hablando dulcemente, pacientemente... Luego guarden silencio. No impongan... El alma trabaja por sí sola.</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Soporten a los hermanos pesados. Entran en la pequeña casa de nuestro yo y crean molestias. Jesús nos dice que también a ellos los acojamos cuando los visitemos.</a:t>
            </a:r>
            <a:endParaRPr lang="es-MX" altLang="en-US" sz="2100">
              <a:solidFill>
                <a:srgbClr val="89241F"/>
              </a:solidFill>
              <a:latin typeface="Calibri" panose="020F0502020204030204" pitchFamily="34" charset="0"/>
            </a:endParaRPr>
          </a:p>
        </p:txBody>
      </p:sp>
      <p:pic>
        <p:nvPicPr>
          <p:cNvPr id="317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79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3379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3379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3379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33798" name="Rectángulo 1"/>
          <p:cNvSpPr>
            <a:spLocks noChangeArrowheads="1"/>
          </p:cNvSpPr>
          <p:nvPr/>
        </p:nvSpPr>
        <p:spPr bwMode="auto">
          <a:xfrm>
            <a:off x="838200" y="762000"/>
            <a:ext cx="7467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ES" altLang="en-US" sz="2100" b="1" i="1">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Al momento de la vista ¿te parece pesado? Ustedes no los aman, por la molestia que les causan; sin embargo, ellos y ellas, mejor o peor, ya los aman. Acójanlas por este amor. Y aunque vinieran indagando, odiando, insultando, ejerciten la paciencia y la caridad, porque si bien es verdad que pueden mejorar a estas personas con su paciencia, es también cierto que pueden escandalizarlas con su anti-caridad. ¡Claro que debe doler el que pequen, por ellas; pero más nos debe doler el hacerles pecar, y pecar cada uno de nosotros mismos al visitarlos! Al hacer cada visita si no pueden recibirlas por amor de ustedes, recíbanlos en nombre de Jesús. Dios los recompensará yendo Él mismo, después, a devolverles la visita, y a borrar, con sus sobrenaturales caricias, el desagradable recuerdo.</a:t>
            </a:r>
            <a:endParaRPr lang="es-MX" altLang="en-US" sz="2100">
              <a:solidFill>
                <a:srgbClr val="89241F"/>
              </a:solidFill>
              <a:latin typeface="Calibri" panose="020F0502020204030204" pitchFamily="34" charset="0"/>
            </a:endParaRPr>
          </a:p>
        </p:txBody>
      </p:sp>
      <p:pic>
        <p:nvPicPr>
          <p:cNvPr id="3379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0"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584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3584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3584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3584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35846" name="Rectángulo 1"/>
          <p:cNvSpPr>
            <a:spLocks noChangeArrowheads="1"/>
          </p:cNvSpPr>
          <p:nvPr/>
        </p:nvSpPr>
        <p:spPr bwMode="auto">
          <a:xfrm>
            <a:off x="838200" y="914400"/>
            <a:ext cx="7467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Estas son las obras de misericordia del cuerpo y del espíritu, que aumentan el amor. Vayan y póngalo en práctica.</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segunda manifestación de la religión pura e inmaculada, es la de la caridad con el prójimo, de la que cita </a:t>
            </a:r>
            <a:r>
              <a:rPr lang="es-ES" altLang="en-US" sz="2100" b="1" i="1">
                <a:solidFill>
                  <a:srgbClr val="89241F"/>
                </a:solidFill>
                <a:latin typeface="Calibri" panose="020F0502020204030204" pitchFamily="34" charset="0"/>
              </a:rPr>
              <a:t>Santiago</a:t>
            </a:r>
            <a:r>
              <a:rPr lang="es-ES" altLang="en-US" sz="2100">
                <a:solidFill>
                  <a:srgbClr val="89241F"/>
                </a:solidFill>
                <a:latin typeface="Calibri" panose="020F0502020204030204" pitchFamily="34" charset="0"/>
              </a:rPr>
              <a:t> los dos casos más piadosos, que son: </a:t>
            </a:r>
            <a:r>
              <a:rPr lang="es-ES" altLang="en-US" sz="2100" i="1">
                <a:solidFill>
                  <a:srgbClr val="89241F"/>
                </a:solidFill>
                <a:latin typeface="Calibri" panose="020F0502020204030204" pitchFamily="34" charset="0"/>
              </a:rPr>
              <a:t>visitar en sus tribulaciones a los huérfanos y a las viudas a fin de que no se sientan abandonados ni les atropelle el mundo que desconoce la caridad.</a:t>
            </a:r>
            <a:endParaRPr lang="es-MX" altLang="en-US" sz="2100" i="1">
              <a:solidFill>
                <a:srgbClr val="89241F"/>
              </a:solidFill>
              <a:latin typeface="Calibri" panose="020F0502020204030204" pitchFamily="34" charset="0"/>
            </a:endParaRPr>
          </a:p>
        </p:txBody>
      </p:sp>
      <p:pic>
        <p:nvPicPr>
          <p:cNvPr id="3584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8"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89" name="2 Grupo"/>
          <p:cNvGrpSpPr>
            <a:grpSpLocks/>
          </p:cNvGrpSpPr>
          <p:nvPr/>
        </p:nvGrpSpPr>
        <p:grpSpPr bwMode="auto">
          <a:xfrm>
            <a:off x="0" y="0"/>
            <a:ext cx="9144000" cy="838200"/>
            <a:chOff x="0" y="0"/>
            <a:chExt cx="9144000" cy="838200"/>
          </a:xfrm>
        </p:grpSpPr>
        <p:grpSp>
          <p:nvGrpSpPr>
            <p:cNvPr id="37892" name="3 Grupo"/>
            <p:cNvGrpSpPr>
              <a:grpSpLocks/>
            </p:cNvGrpSpPr>
            <p:nvPr/>
          </p:nvGrpSpPr>
          <p:grpSpPr bwMode="auto">
            <a:xfrm>
              <a:off x="0" y="0"/>
              <a:ext cx="9144000" cy="838200"/>
              <a:chOff x="0" y="0"/>
              <a:chExt cx="9144000" cy="762000"/>
            </a:xfrm>
          </p:grpSpPr>
          <p:grpSp>
            <p:nvGrpSpPr>
              <p:cNvPr id="37894"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7897"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7895"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7893"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7890" name="9 CuadroTexto"/>
          <p:cNvSpPr txBox="1">
            <a:spLocks noChangeArrowheads="1"/>
          </p:cNvSpPr>
          <p:nvPr/>
        </p:nvSpPr>
        <p:spPr bwMode="auto">
          <a:xfrm>
            <a:off x="838200" y="990600"/>
            <a:ext cx="7467600"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a:solidFill>
                  <a:srgbClr val="89241F"/>
                </a:solidFill>
                <a:latin typeface="Calibri" panose="020F0502020204030204" pitchFamily="34" charset="0"/>
              </a:rPr>
              <a:t>Caridad en la Verdad</a:t>
            </a:r>
          </a:p>
          <a:p>
            <a:pPr algn="just" eaLnBrk="1" hangingPunct="1"/>
            <a:endParaRPr lang="es-MX" altLang="en-US" sz="1000" b="1" i="1">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(1)</a:t>
            </a:r>
            <a:r>
              <a:rPr lang="es-MX" altLang="en-US" sz="2100">
                <a:solidFill>
                  <a:srgbClr val="89241F"/>
                </a:solidFill>
                <a:latin typeface="Calibri" panose="020F0502020204030204" pitchFamily="34" charset="0"/>
              </a:rPr>
              <a:t> La caridad en la verdad, de la que Jesucristo se ha hecho testigo con su vida terrenal y, sobre todo, con su muerte y resurrección, es la principal fuerza impulsora del auténtico desarrollo de cada persona y de toda la humanidad. El amor —</a:t>
            </a:r>
            <a:r>
              <a:rPr lang="es-MX" altLang="en-US" sz="2100" i="1">
                <a:solidFill>
                  <a:srgbClr val="89241F"/>
                </a:solidFill>
                <a:latin typeface="Calibri" panose="020F0502020204030204" pitchFamily="34" charset="0"/>
              </a:rPr>
              <a:t>«caritas»</a:t>
            </a:r>
            <a:r>
              <a:rPr lang="es-MX" altLang="en-US" sz="2100">
                <a:solidFill>
                  <a:srgbClr val="89241F"/>
                </a:solidFill>
                <a:latin typeface="Calibri" panose="020F0502020204030204" pitchFamily="34" charset="0"/>
              </a:rPr>
              <a:t>— es una fuerza extraordinaria, que mueve a las personas a comprometerse con valentía y generosidad en el campo de la justicia y de la paz. Es una fuerza que tiene su origen en Dios, Amor eterno y Verdad absoluta.</a:t>
            </a:r>
          </a:p>
        </p:txBody>
      </p:sp>
      <p:sp>
        <p:nvSpPr>
          <p:cNvPr id="37891"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2 Grupo"/>
          <p:cNvGrpSpPr>
            <a:grpSpLocks/>
          </p:cNvGrpSpPr>
          <p:nvPr/>
        </p:nvGrpSpPr>
        <p:grpSpPr bwMode="auto">
          <a:xfrm>
            <a:off x="0" y="0"/>
            <a:ext cx="9144000" cy="838200"/>
            <a:chOff x="0" y="0"/>
            <a:chExt cx="9144000" cy="838200"/>
          </a:xfrm>
        </p:grpSpPr>
        <p:grpSp>
          <p:nvGrpSpPr>
            <p:cNvPr id="38916" name="3 Grupo"/>
            <p:cNvGrpSpPr>
              <a:grpSpLocks/>
            </p:cNvGrpSpPr>
            <p:nvPr/>
          </p:nvGrpSpPr>
          <p:grpSpPr bwMode="auto">
            <a:xfrm>
              <a:off x="0" y="0"/>
              <a:ext cx="9144000" cy="838200"/>
              <a:chOff x="0" y="0"/>
              <a:chExt cx="9144000" cy="762000"/>
            </a:xfrm>
          </p:grpSpPr>
          <p:grpSp>
            <p:nvGrpSpPr>
              <p:cNvPr id="38918"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8921"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8919"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8917"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8914" name="9 CuadroTexto"/>
          <p:cNvSpPr txBox="1">
            <a:spLocks noChangeArrowheads="1"/>
          </p:cNvSpPr>
          <p:nvPr/>
        </p:nvSpPr>
        <p:spPr bwMode="auto">
          <a:xfrm>
            <a:off x="838200" y="960438"/>
            <a:ext cx="7543800"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a:solidFill>
                  <a:srgbClr val="89241F"/>
                </a:solidFill>
                <a:latin typeface="Calibri" panose="020F0502020204030204" pitchFamily="34" charset="0"/>
              </a:rPr>
              <a:t>Caridad en la Verdad</a:t>
            </a:r>
            <a:endParaRPr lang="es-MX" altLang="en-US" sz="1800"/>
          </a:p>
          <a:p>
            <a:pPr eaLnBrk="1" hangingPunct="1"/>
            <a:endParaRPr lang="es-MX" altLang="en-US" sz="1000"/>
          </a:p>
          <a:p>
            <a:pPr algn="just" eaLnBrk="1" hangingPunct="1"/>
            <a:r>
              <a:rPr lang="es-MX" altLang="en-US" sz="2100">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(4)</a:t>
            </a:r>
            <a:r>
              <a:rPr lang="es-MX" altLang="en-US" sz="2100">
                <a:solidFill>
                  <a:srgbClr val="89241F"/>
                </a:solidFill>
                <a:latin typeface="Calibri" panose="020F0502020204030204" pitchFamily="34" charset="0"/>
              </a:rPr>
              <a:t> Un cristianismo de caridad sin verdad se puede confundir fácilmente con una reserva de buenos sentimientos, provechosos para la convivencia social, pero marginales. De este modo, en el mundo no habría un verdadero y propio lugar para Dios. Sin la verdad, la caridad es relegada a un ámbito de relaciones reducido y privado. Queda excluida de los proyectos y procesos para construir un desarrollo humano de alcance universal, en el diálogo entre saberes y operatividad.</a:t>
            </a:r>
          </a:p>
        </p:txBody>
      </p:sp>
      <p:sp>
        <p:nvSpPr>
          <p:cNvPr id="38915"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2 Grupo"/>
          <p:cNvGrpSpPr>
            <a:grpSpLocks/>
          </p:cNvGrpSpPr>
          <p:nvPr/>
        </p:nvGrpSpPr>
        <p:grpSpPr bwMode="auto">
          <a:xfrm>
            <a:off x="0" y="0"/>
            <a:ext cx="9144000" cy="838200"/>
            <a:chOff x="0" y="0"/>
            <a:chExt cx="9144000" cy="838200"/>
          </a:xfrm>
        </p:grpSpPr>
        <p:grpSp>
          <p:nvGrpSpPr>
            <p:cNvPr id="39940" name="3 Grupo"/>
            <p:cNvGrpSpPr>
              <a:grpSpLocks/>
            </p:cNvGrpSpPr>
            <p:nvPr/>
          </p:nvGrpSpPr>
          <p:grpSpPr bwMode="auto">
            <a:xfrm>
              <a:off x="0" y="0"/>
              <a:ext cx="9144000" cy="838200"/>
              <a:chOff x="0" y="0"/>
              <a:chExt cx="9144000" cy="762000"/>
            </a:xfrm>
          </p:grpSpPr>
          <p:grpSp>
            <p:nvGrpSpPr>
              <p:cNvPr id="39942"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39945"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39943"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9941"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39938" name="9 CuadroTexto"/>
          <p:cNvSpPr txBox="1">
            <a:spLocks noChangeArrowheads="1"/>
          </p:cNvSpPr>
          <p:nvPr/>
        </p:nvSpPr>
        <p:spPr bwMode="auto">
          <a:xfrm>
            <a:off x="838200" y="914400"/>
            <a:ext cx="7467600" cy="250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MX" altLang="en-US" sz="2100" b="1" i="1">
                <a:solidFill>
                  <a:srgbClr val="89241F"/>
                </a:solidFill>
                <a:latin typeface="Calibri" panose="020F0502020204030204" pitchFamily="34" charset="0"/>
              </a:rPr>
              <a:t>Caridad en la Verdad</a:t>
            </a:r>
          </a:p>
          <a:p>
            <a:pPr algn="just" eaLnBrk="1" hangingPunct="1"/>
            <a:endParaRPr lang="es-MX" altLang="en-US" sz="1000"/>
          </a:p>
          <a:p>
            <a:pPr algn="just" eaLnBrk="1" hangingPunct="1"/>
            <a:r>
              <a:rPr lang="es-MX" altLang="en-US" sz="2100">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(5)</a:t>
            </a:r>
            <a:r>
              <a:rPr lang="es-MX" altLang="en-US" sz="2100">
                <a:solidFill>
                  <a:srgbClr val="89241F"/>
                </a:solidFill>
                <a:latin typeface="Calibri" panose="020F0502020204030204" pitchFamily="34" charset="0"/>
              </a:rPr>
              <a:t> La caridad es amor recibido y ofrecido. Es </a:t>
            </a:r>
            <a:r>
              <a:rPr lang="es-MX" altLang="en-US" sz="2100" i="1">
                <a:solidFill>
                  <a:srgbClr val="89241F"/>
                </a:solidFill>
                <a:latin typeface="Calibri" panose="020F0502020204030204" pitchFamily="34" charset="0"/>
              </a:rPr>
              <a:t>«gracia» (cháris)</a:t>
            </a:r>
            <a:r>
              <a:rPr lang="es-MX" altLang="en-US" sz="2100">
                <a:solidFill>
                  <a:srgbClr val="89241F"/>
                </a:solidFill>
                <a:latin typeface="Calibri" panose="020F0502020204030204" pitchFamily="34" charset="0"/>
              </a:rPr>
              <a:t>. Su origen es el amor que brota del Padre por el Hijo, en el Espíritu Santo. Es amor que desde el Hijo desciende sobre nosotros. Es amor creador, por el que nosotros somos; es amor redentor, por el cual somos recreados.</a:t>
            </a:r>
          </a:p>
        </p:txBody>
      </p:sp>
      <p:sp>
        <p:nvSpPr>
          <p:cNvPr id="39939"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2 Marcador de contenido"/>
          <p:cNvSpPr>
            <a:spLocks noGrp="1"/>
          </p:cNvSpPr>
          <p:nvPr>
            <p:ph idx="1"/>
          </p:nvPr>
        </p:nvSpPr>
        <p:spPr>
          <a:xfrm>
            <a:off x="838200" y="955675"/>
            <a:ext cx="7467600" cy="4683125"/>
          </a:xfrm>
        </p:spPr>
        <p:txBody>
          <a:bodyPr/>
          <a:lstStyle/>
          <a:p>
            <a:pPr marL="457200" indent="-457200" algn="ctr">
              <a:buFont typeface="Calibri" panose="020F0502020204030204" pitchFamily="34" charset="0"/>
              <a:buAutoNum type="arabicPeriod" startAt="4"/>
            </a:pPr>
            <a:r>
              <a:rPr lang="es-MX" altLang="en-US" sz="2100" b="1" i="1">
                <a:solidFill>
                  <a:srgbClr val="89241F"/>
                </a:solidFill>
                <a:ea typeface="ＭＳ Ｐゴシック" panose="020B0600070205080204" pitchFamily="34" charset="-128"/>
              </a:rPr>
              <a:t>Sabiduría del corazón</a:t>
            </a:r>
          </a:p>
          <a:p>
            <a:pPr marL="457200" indent="-457200" algn="ctr">
              <a:buFont typeface="Arial" panose="020B0604020202020204" pitchFamily="34" charset="0"/>
              <a:buNone/>
            </a:pPr>
            <a:endParaRPr lang="es-MX" altLang="en-US" sz="1000">
              <a:solidFill>
                <a:srgbClr val="89241F"/>
              </a:solidFill>
              <a:ea typeface="ＭＳ Ｐゴシック" panose="020B0600070205080204" pitchFamily="34" charset="-128"/>
            </a:endParaRPr>
          </a:p>
          <a:p>
            <a:pPr marL="457200" indent="-457200" algn="ctr">
              <a:buFont typeface="Arial" panose="020B0604020202020204" pitchFamily="34" charset="0"/>
              <a:buNone/>
            </a:pPr>
            <a:r>
              <a:rPr lang="es-MX" altLang="en-US" sz="2600" i="1">
                <a:solidFill>
                  <a:srgbClr val="89241F"/>
                </a:solidFill>
                <a:ea typeface="ＭＳ Ｐゴシック" panose="020B0600070205080204" pitchFamily="34" charset="-128"/>
              </a:rPr>
              <a:t>«Era yo los ojos del ciego y del cojo los pies» </a:t>
            </a:r>
          </a:p>
          <a:p>
            <a:pPr marL="457200" indent="-457200" algn="ctr">
              <a:buFont typeface="Arial" panose="020B0604020202020204" pitchFamily="34" charset="0"/>
              <a:buNone/>
            </a:pPr>
            <a:r>
              <a:rPr lang="es-MX" altLang="en-US" sz="2600" b="1" i="1">
                <a:solidFill>
                  <a:srgbClr val="89241F"/>
                </a:solidFill>
                <a:ea typeface="ＭＳ Ｐゴシック" panose="020B0600070205080204" pitchFamily="34" charset="-128"/>
              </a:rPr>
              <a:t>(Jb 29,15)</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Sabiduría del corazón es …</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…servir al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…estar con el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…salir de sí hacia el hermano.</a:t>
            </a:r>
          </a:p>
          <a:p>
            <a:pPr marL="457200" indent="-457200" algn="just">
              <a:lnSpc>
                <a:spcPct val="150000"/>
              </a:lnSpc>
              <a:buFont typeface="Arial" panose="020B0604020202020204" pitchFamily="34" charset="0"/>
              <a:buNone/>
            </a:pPr>
            <a:r>
              <a:rPr lang="es-MX" altLang="en-US" sz="2400" i="1">
                <a:solidFill>
                  <a:srgbClr val="89241F"/>
                </a:solidFill>
                <a:ea typeface="ＭＳ Ｐゴシック" panose="020B0600070205080204" pitchFamily="34" charset="-128"/>
              </a:rPr>
              <a:t>… ser solidarios con el hermano sin juzgarlo. </a:t>
            </a:r>
          </a:p>
        </p:txBody>
      </p:sp>
      <p:grpSp>
        <p:nvGrpSpPr>
          <p:cNvPr id="40962" name="4 Grupo"/>
          <p:cNvGrpSpPr>
            <a:grpSpLocks/>
          </p:cNvGrpSpPr>
          <p:nvPr/>
        </p:nvGrpSpPr>
        <p:grpSpPr bwMode="auto">
          <a:xfrm>
            <a:off x="0" y="0"/>
            <a:ext cx="9144000" cy="838200"/>
            <a:chOff x="0" y="0"/>
            <a:chExt cx="9144000" cy="838200"/>
          </a:xfrm>
        </p:grpSpPr>
        <p:grpSp>
          <p:nvGrpSpPr>
            <p:cNvPr id="40964" name="5 Grupo"/>
            <p:cNvGrpSpPr>
              <a:grpSpLocks/>
            </p:cNvGrpSpPr>
            <p:nvPr/>
          </p:nvGrpSpPr>
          <p:grpSpPr bwMode="auto">
            <a:xfrm>
              <a:off x="0" y="0"/>
              <a:ext cx="9144000" cy="838200"/>
              <a:chOff x="0" y="0"/>
              <a:chExt cx="9144000" cy="762000"/>
            </a:xfrm>
          </p:grpSpPr>
          <p:grpSp>
            <p:nvGrpSpPr>
              <p:cNvPr id="40966" name="7 Grupo"/>
              <p:cNvGrpSpPr>
                <a:grpSpLocks/>
              </p:cNvGrpSpPr>
              <p:nvPr/>
            </p:nvGrpSpPr>
            <p:grpSpPr bwMode="auto">
              <a:xfrm>
                <a:off x="0" y="0"/>
                <a:ext cx="9144000" cy="762000"/>
                <a:chOff x="0" y="0"/>
                <a:chExt cx="9144000" cy="762000"/>
              </a:xfrm>
            </p:grpSpPr>
            <p:sp>
              <p:nvSpPr>
                <p:cNvPr id="10" name="9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40969"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40967"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0965"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40963"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2 Marcador de contenido"/>
          <p:cNvSpPr>
            <a:spLocks noGrp="1"/>
          </p:cNvSpPr>
          <p:nvPr>
            <p:ph idx="1"/>
          </p:nvPr>
        </p:nvSpPr>
        <p:spPr>
          <a:xfrm>
            <a:off x="838200" y="914400"/>
            <a:ext cx="7467600" cy="3916363"/>
          </a:xfrm>
        </p:spPr>
        <p:txBody>
          <a:bodyPr/>
          <a:lstStyle/>
          <a:p>
            <a:pPr marL="514350" indent="-514350" algn="ctr">
              <a:buFont typeface="Calibri" panose="020F0502020204030204" pitchFamily="34" charset="0"/>
              <a:buAutoNum type="arabicPeriod" startAt="4"/>
            </a:pPr>
            <a:r>
              <a:rPr lang="es-MX" altLang="en-US" sz="2400" b="1" i="1">
                <a:solidFill>
                  <a:srgbClr val="89241F"/>
                </a:solidFill>
                <a:ea typeface="ＭＳ Ｐゴシック" panose="020B0600070205080204" pitchFamily="34" charset="-128"/>
              </a:rPr>
              <a:t>Sabiduría del corazón</a:t>
            </a:r>
            <a:endParaRPr lang="es-MX" altLang="en-US" sz="2400">
              <a:ea typeface="ＭＳ Ｐゴシック" panose="020B0600070205080204" pitchFamily="34" charset="-128"/>
            </a:endParaRPr>
          </a:p>
          <a:p>
            <a:pPr marL="514350" indent="-514350" algn="just">
              <a:buFont typeface="Arial" panose="020B0604020202020204" pitchFamily="34" charset="0"/>
              <a:buNone/>
            </a:pPr>
            <a:r>
              <a:rPr lang="es-MX" altLang="en-US" sz="2400">
                <a:solidFill>
                  <a:srgbClr val="89241F"/>
                </a:solidFill>
                <a:ea typeface="ＭＳ Ｐゴシック" panose="020B0600070205080204" pitchFamily="34" charset="-128"/>
              </a:rPr>
              <a:t>		Cuando la enfermedad, la soledad y la incapacidad predominan sobre nuestra vida de donación, la experiencia del dolor puede ser lugar privilegiado de la transmisión de la gracia y fuente para lograr y reforzar la sapientia cordis. Se comprende así cómo </a:t>
            </a:r>
            <a:r>
              <a:rPr lang="es-MX" altLang="en-US" sz="2400" b="1" i="1">
                <a:solidFill>
                  <a:srgbClr val="89241F"/>
                </a:solidFill>
                <a:ea typeface="ＭＳ Ｐゴシック" panose="020B0600070205080204" pitchFamily="34" charset="-128"/>
              </a:rPr>
              <a:t>Job</a:t>
            </a:r>
            <a:r>
              <a:rPr lang="es-MX" altLang="en-US" sz="2400">
                <a:solidFill>
                  <a:srgbClr val="89241F"/>
                </a:solidFill>
                <a:ea typeface="ＭＳ Ｐゴシック" panose="020B0600070205080204" pitchFamily="34" charset="-128"/>
              </a:rPr>
              <a:t>, al final de su experiencia, dirigiéndose a Dios puede afirmar:</a:t>
            </a:r>
          </a:p>
          <a:p>
            <a:pPr marL="514350" indent="-514350" algn="just">
              <a:buFont typeface="Arial" panose="020B0604020202020204" pitchFamily="34" charset="0"/>
              <a:buNone/>
            </a:pPr>
            <a:endParaRPr lang="es-MX" altLang="en-US" sz="1000">
              <a:solidFill>
                <a:srgbClr val="89241F"/>
              </a:solidFill>
              <a:ea typeface="ＭＳ Ｐゴシック" panose="020B0600070205080204" pitchFamily="34" charset="-128"/>
            </a:endParaRPr>
          </a:p>
          <a:p>
            <a:pPr marL="514350" indent="-514350" algn="ctr">
              <a:buFont typeface="Arial" panose="020B0604020202020204" pitchFamily="34" charset="0"/>
              <a:buNone/>
            </a:pPr>
            <a:r>
              <a:rPr lang="es-MX" altLang="en-US" sz="2400">
                <a:solidFill>
                  <a:srgbClr val="89241F"/>
                </a:solidFill>
                <a:ea typeface="ＭＳ Ｐゴシック" panose="020B0600070205080204" pitchFamily="34" charset="-128"/>
              </a:rPr>
              <a:t> </a:t>
            </a:r>
            <a:r>
              <a:rPr lang="es-MX" altLang="en-US" sz="2400" i="1">
                <a:solidFill>
                  <a:srgbClr val="89241F"/>
                </a:solidFill>
                <a:ea typeface="ＭＳ Ｐゴシック" panose="020B0600070205080204" pitchFamily="34" charset="-128"/>
              </a:rPr>
              <a:t>«Yo te conocía sólo de oídas, mas ahora </a:t>
            </a:r>
          </a:p>
          <a:p>
            <a:pPr marL="514350" indent="-514350" algn="ctr">
              <a:buFont typeface="Arial" panose="020B0604020202020204" pitchFamily="34" charset="0"/>
              <a:buNone/>
            </a:pPr>
            <a:r>
              <a:rPr lang="es-MX" altLang="en-US" sz="2400" i="1">
                <a:solidFill>
                  <a:srgbClr val="89241F"/>
                </a:solidFill>
                <a:ea typeface="ＭＳ Ｐゴシック" panose="020B0600070205080204" pitchFamily="34" charset="-128"/>
              </a:rPr>
              <a:t>te han visto mis ojos» </a:t>
            </a:r>
            <a:r>
              <a:rPr lang="es-MX" altLang="en-US" sz="2400" b="1" i="1">
                <a:solidFill>
                  <a:srgbClr val="89241F"/>
                </a:solidFill>
                <a:ea typeface="ＭＳ Ｐゴシック" panose="020B0600070205080204" pitchFamily="34" charset="-128"/>
              </a:rPr>
              <a:t>(42,5). </a:t>
            </a:r>
          </a:p>
        </p:txBody>
      </p:sp>
      <p:grpSp>
        <p:nvGrpSpPr>
          <p:cNvPr id="41986" name="4 Grupo"/>
          <p:cNvGrpSpPr>
            <a:grpSpLocks/>
          </p:cNvGrpSpPr>
          <p:nvPr/>
        </p:nvGrpSpPr>
        <p:grpSpPr bwMode="auto">
          <a:xfrm>
            <a:off x="0" y="0"/>
            <a:ext cx="9144000" cy="838200"/>
            <a:chOff x="0" y="0"/>
            <a:chExt cx="9144000" cy="838200"/>
          </a:xfrm>
        </p:grpSpPr>
        <p:grpSp>
          <p:nvGrpSpPr>
            <p:cNvPr id="41988" name="5 Grupo"/>
            <p:cNvGrpSpPr>
              <a:grpSpLocks/>
            </p:cNvGrpSpPr>
            <p:nvPr/>
          </p:nvGrpSpPr>
          <p:grpSpPr bwMode="auto">
            <a:xfrm>
              <a:off x="0" y="0"/>
              <a:ext cx="9144000" cy="838200"/>
              <a:chOff x="0" y="0"/>
              <a:chExt cx="9144000" cy="762000"/>
            </a:xfrm>
          </p:grpSpPr>
          <p:grpSp>
            <p:nvGrpSpPr>
              <p:cNvPr id="41990" name="7 Grupo"/>
              <p:cNvGrpSpPr>
                <a:grpSpLocks/>
              </p:cNvGrpSpPr>
              <p:nvPr/>
            </p:nvGrpSpPr>
            <p:grpSpPr bwMode="auto">
              <a:xfrm>
                <a:off x="0" y="0"/>
                <a:ext cx="9144000" cy="762000"/>
                <a:chOff x="0" y="0"/>
                <a:chExt cx="9144000" cy="762000"/>
              </a:xfrm>
            </p:grpSpPr>
            <p:sp>
              <p:nvSpPr>
                <p:cNvPr id="10" name="9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41993"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41991"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989" name="2 Subtítulo"/>
            <p:cNvSpPr txBox="1">
              <a:spLocks/>
            </p:cNvSpPr>
            <p:nvPr/>
          </p:nvSpPr>
          <p:spPr bwMode="auto">
            <a:xfrm>
              <a:off x="2605088" y="34925"/>
              <a:ext cx="4343400" cy="670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grpSp>
      <p:sp>
        <p:nvSpPr>
          <p:cNvPr id="41987"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00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4301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4301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4301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43014" name="Rectángulo 1"/>
          <p:cNvSpPr>
            <a:spLocks noChangeArrowheads="1"/>
          </p:cNvSpPr>
          <p:nvPr/>
        </p:nvSpPr>
        <p:spPr bwMode="auto">
          <a:xfrm>
            <a:off x="838200" y="914400"/>
            <a:ext cx="7467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5"/>
            </a:pPr>
            <a:r>
              <a:rPr lang="es-ES" altLang="en-US" sz="2100" b="1" i="1">
                <a:solidFill>
                  <a:srgbClr val="89241F"/>
                </a:solidFill>
                <a:latin typeface="Calibri" panose="020F0502020204030204" pitchFamily="34" charset="0"/>
              </a:rPr>
              <a:t>El rostro del enfermo</a:t>
            </a:r>
            <a:endParaRPr lang="es-ES" altLang="en-US" sz="1000" b="1" i="1">
              <a:solidFill>
                <a:srgbClr val="89241F"/>
              </a:solidFill>
              <a:latin typeface="Calibri" panose="020F0502020204030204" pitchFamily="34" charset="0"/>
            </a:endParaRPr>
          </a:p>
          <a:p>
            <a:pPr eaLnBrk="1" hangingPunct="1"/>
            <a:endParaRPr lang="es-ES" altLang="en-US" sz="1000">
              <a:solidFill>
                <a:srgbClr val="89241F"/>
              </a:solidFill>
              <a:latin typeface="Calibri" panose="020F0502020204030204" pitchFamily="34" charset="0"/>
            </a:endParaRPr>
          </a:p>
          <a:p>
            <a:pPr eaLnBrk="1" hangingPunct="1"/>
            <a:r>
              <a:rPr lang="es-ES" altLang="en-US" sz="2100" i="1">
                <a:solidFill>
                  <a:srgbClr val="89241F"/>
                </a:solidFill>
                <a:latin typeface="Calibri" panose="020F0502020204030204" pitchFamily="34" charset="0"/>
              </a:rPr>
              <a:t>No ha sido fácil para nadie visitar los rostros del sufrimiento:</a:t>
            </a:r>
          </a:p>
          <a:p>
            <a:pPr algn="just" eaLnBrk="1" hangingPunct="1"/>
            <a:endParaRPr lang="es-ES"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muy variados, de todas las edades y condiciones sociales, de todos los credos y categorías culturales, en todos los lugares y ambientes…</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resignados, pasivos, renegados, desconcertados, con problemas, pero también serenos y en paz.</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del sufrimiento: silenciosos, deseosos de expresas sus emociones, sus dolores.</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hospitalarios, agradecidos, indiferentes, difícilmente rechazantes.</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con lágrimas, hambrientos de ternura, de escucha de compañía.</a:t>
            </a:r>
          </a:p>
        </p:txBody>
      </p:sp>
      <p:pic>
        <p:nvPicPr>
          <p:cNvPr id="4301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505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4505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450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4506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45062" name="Rectángulo 1"/>
          <p:cNvSpPr>
            <a:spLocks noChangeArrowheads="1"/>
          </p:cNvSpPr>
          <p:nvPr/>
        </p:nvSpPr>
        <p:spPr bwMode="auto">
          <a:xfrm>
            <a:off x="838200" y="914400"/>
            <a:ext cx="7467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5"/>
            </a:pPr>
            <a:r>
              <a:rPr lang="es-ES" altLang="en-US" sz="2100" b="1" i="1">
                <a:solidFill>
                  <a:srgbClr val="89241F"/>
                </a:solidFill>
                <a:latin typeface="Calibri" panose="020F0502020204030204" pitchFamily="34" charset="0"/>
              </a:rPr>
              <a:t>El rostro del enfermo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con sufrimientos en el cuerpo, en la mente, en las relaciones sociales, pero sobre todo con sufrimientos en el espíritu.</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de enfermos desconocidos aun para sí, ajenos para los demás.</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marcados por discapacidades, a veces, todo para la familia, casi nada para la sociedad.</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Rostros del sufrimiento de los que, por humanidad, no podemos pasar por largo.</a:t>
            </a:r>
            <a:endParaRPr lang="es-MX" altLang="en-US" sz="2100">
              <a:solidFill>
                <a:srgbClr val="89241F"/>
              </a:solidFill>
              <a:latin typeface="Calibri" panose="020F0502020204030204" pitchFamily="34" charset="0"/>
            </a:endParaRPr>
          </a:p>
        </p:txBody>
      </p:sp>
      <p:pic>
        <p:nvPicPr>
          <p:cNvPr id="4506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Título"/>
          <p:cNvSpPr>
            <a:spLocks noGrp="1"/>
          </p:cNvSpPr>
          <p:nvPr>
            <p:ph type="ctrTitle" idx="4294967295"/>
          </p:nvPr>
        </p:nvSpPr>
        <p:spPr>
          <a:xfrm>
            <a:off x="838200" y="2286000"/>
            <a:ext cx="7467600" cy="2133600"/>
          </a:xfrm>
        </p:spPr>
        <p:txBody>
          <a:bodyPr/>
          <a:lstStyle/>
          <a:p>
            <a:pPr marL="857250" indent="-857250" eaLnBrk="1" hangingPunct="1">
              <a:buFont typeface="Calibri" panose="020F0502020204030204" pitchFamily="34" charset="0"/>
              <a:buAutoNum type="romanUcPeriod" startAt="3"/>
            </a:pPr>
            <a:r>
              <a:rPr lang="es-MX" altLang="en-US" sz="4000" b="1">
                <a:solidFill>
                  <a:srgbClr val="89241F"/>
                </a:solidFill>
                <a:ea typeface="ＭＳ Ｐゴシック" panose="020B0600070205080204" pitchFamily="34" charset="-128"/>
              </a:rPr>
              <a:t>Dimensión Espiritual </a:t>
            </a:r>
            <a:br>
              <a:rPr lang="es-MX" altLang="en-US" sz="4000" b="1">
                <a:solidFill>
                  <a:srgbClr val="89241F"/>
                </a:solidFill>
                <a:ea typeface="ＭＳ Ｐゴシック" panose="020B0600070205080204" pitchFamily="34" charset="-128"/>
              </a:rPr>
            </a:br>
            <a:endParaRPr lang="es-MX" altLang="en-US" sz="2000" b="1">
              <a:solidFill>
                <a:srgbClr val="89241F"/>
              </a:solidFill>
              <a:ea typeface="ＭＳ Ｐゴシック" panose="020B0600070205080204" pitchFamily="34" charset="-128"/>
            </a:endParaRPr>
          </a:p>
        </p:txBody>
      </p:sp>
      <p:cxnSp>
        <p:nvCxnSpPr>
          <p:cNvPr id="17410"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7412"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7414"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CDE0331-B129-4532-BF6F-6BB075D83945}" type="slidenum">
              <a:rPr lang="en-US" altLang="en-US" sz="1200">
                <a:solidFill>
                  <a:srgbClr val="898989"/>
                </a:solidFill>
                <a:latin typeface="Calibri" panose="020F0502020204030204" pitchFamily="34" charset="0"/>
              </a:rPr>
              <a:pPr eaLnBrk="1" hangingPunct="1"/>
              <a:t>2</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741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7417"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7418"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710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471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471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471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47110" name="Rectángulo 1"/>
          <p:cNvSpPr>
            <a:spLocks noChangeArrowheads="1"/>
          </p:cNvSpPr>
          <p:nvPr/>
        </p:nvSpPr>
        <p:spPr bwMode="auto">
          <a:xfrm>
            <a:off x="838200" y="914400"/>
            <a:ext cx="7467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5"/>
            </a:pPr>
            <a:r>
              <a:rPr lang="es-ES" altLang="en-US" sz="2100" b="1" i="1">
                <a:solidFill>
                  <a:srgbClr val="89241F"/>
                </a:solidFill>
                <a:latin typeface="Calibri" panose="020F0502020204030204" pitchFamily="34" charset="0"/>
              </a:rPr>
              <a:t>El rostro del enfermo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Hermanos, hay que leer los rostros del sufrimiento para llegar al corazón de nuestros hermanos enfermos.</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Cuando uno o una de ustedes visita a un enfermo para consolarlo, saludarlo, hacerle algún favor, o conocerla simplemente, no la mira a las manos, a los pies, a la espalda ni al pecho, sino que se fija en su rostro; así también nuestro Padre, cuando se vuelve al escuchar nuestras súplicas o bien se indigna de nuestros pecados o nos observa tal vez para conocer nuestras acciones y pensamientos, </a:t>
            </a:r>
            <a:r>
              <a:rPr lang="es-ES" altLang="en-US" sz="2100" i="1">
                <a:solidFill>
                  <a:srgbClr val="89241F"/>
                </a:solidFill>
                <a:latin typeface="Calibri" panose="020F0502020204030204" pitchFamily="34" charset="0"/>
              </a:rPr>
              <a:t>¿qué mira ante todo?</a:t>
            </a:r>
            <a:r>
              <a:rPr lang="es-ES" altLang="en-US" sz="2100">
                <a:solidFill>
                  <a:srgbClr val="89241F"/>
                </a:solidFill>
                <a:latin typeface="Calibri" panose="020F0502020204030204" pitchFamily="34" charset="0"/>
              </a:rPr>
              <a:t> El Rostro de Aquél en quien tiene sus complacencias y que resplandece en el espíritu de los buenos pero que también queda sobre los miembros enfermos del gran cuerpo que es la Iglesia de todos los cristianos católicos.</a:t>
            </a:r>
            <a:endParaRPr lang="es-MX" altLang="en-US" sz="2100">
              <a:solidFill>
                <a:srgbClr val="89241F"/>
              </a:solidFill>
              <a:latin typeface="Calibri" panose="020F0502020204030204" pitchFamily="34" charset="0"/>
            </a:endParaRPr>
          </a:p>
        </p:txBody>
      </p:sp>
      <p:pic>
        <p:nvPicPr>
          <p:cNvPr id="471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2"/>
            </a:pPr>
            <a:r>
              <a:rPr lang="es-MX" altLang="en-US" sz="4000" b="1">
                <a:solidFill>
                  <a:srgbClr val="89241F"/>
                </a:solidFill>
                <a:ea typeface="ＭＳ Ｐゴシック" panose="020B0600070205080204" pitchFamily="34" charset="-128"/>
              </a:rPr>
              <a:t>El enfermo ocasión de encuentro y servicio a Cristo</a:t>
            </a:r>
            <a:endParaRPr lang="es-MX" altLang="en-US" sz="2000" b="1">
              <a:solidFill>
                <a:srgbClr val="89241F"/>
              </a:solidFill>
              <a:ea typeface="ＭＳ Ｐゴシック" panose="020B0600070205080204" pitchFamily="34" charset="-128"/>
            </a:endParaRPr>
          </a:p>
        </p:txBody>
      </p:sp>
      <p:cxnSp>
        <p:nvCxnSpPr>
          <p:cNvPr id="49154"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49156"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7"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49158"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A33B956-8567-45FF-A0B8-A2C917B31E4D}" type="slidenum">
              <a:rPr lang="en-US" altLang="en-US" sz="1200">
                <a:solidFill>
                  <a:srgbClr val="898989"/>
                </a:solidFill>
                <a:latin typeface="Calibri" panose="020F0502020204030204" pitchFamily="34" charset="0"/>
              </a:rPr>
              <a:pPr eaLnBrk="1" hangingPunct="1"/>
              <a:t>21</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491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49161"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49162"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3"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120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12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12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12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1206" name="Rectángulo 1"/>
          <p:cNvSpPr>
            <a:spLocks noChangeArrowheads="1"/>
          </p:cNvSpPr>
          <p:nvPr/>
        </p:nvSpPr>
        <p:spPr bwMode="auto">
          <a:xfrm>
            <a:off x="838200" y="762000"/>
            <a:ext cx="7467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371600" indent="-4572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Esquema </a:t>
            </a:r>
          </a:p>
          <a:p>
            <a:pPr algn="ctr" eaLnBrk="1" hangingPunct="1"/>
            <a:r>
              <a:rPr lang="es-ES" altLang="en-US" sz="2100" i="1">
                <a:solidFill>
                  <a:srgbClr val="89241F"/>
                </a:solidFill>
                <a:latin typeface="Calibri" panose="020F0502020204030204" pitchFamily="34" charset="0"/>
              </a:rPr>
              <a:t> </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i="1">
                <a:solidFill>
                  <a:srgbClr val="89241F"/>
                </a:solidFill>
                <a:latin typeface="Calibri" panose="020F0502020204030204" pitchFamily="34" charset="0"/>
              </a:rPr>
              <a:t>Jesús y la salud</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i="1">
                <a:solidFill>
                  <a:srgbClr val="89241F"/>
                </a:solidFill>
                <a:latin typeface="Calibri" panose="020F0502020204030204" pitchFamily="34" charset="0"/>
              </a:rPr>
              <a:t>Jesús en el sufrimiento</a:t>
            </a:r>
            <a:endParaRPr lang="es-MX" altLang="en-US" sz="2100" i="1">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Ayudar a purificar la relación con Dios</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Acción sanadora de Jesús</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La Unción celebra el encuentro sanandor de Cristo resucitado con el enfermo</a:t>
            </a:r>
          </a:p>
          <a:p>
            <a:pPr lvl="2" algn="just" eaLnBrk="1" hangingPunct="1">
              <a:lnSpc>
                <a:spcPct val="140000"/>
              </a:lnSpc>
              <a:buFont typeface="Calibri" panose="020F0502020204030204" pitchFamily="34" charset="0"/>
              <a:buAutoNum type="arabicPeriod"/>
            </a:pPr>
            <a:r>
              <a:rPr lang="es-MX" altLang="en-US" sz="2100" i="1">
                <a:solidFill>
                  <a:srgbClr val="89241F"/>
                </a:solidFill>
                <a:latin typeface="Calibri" panose="020F0502020204030204" pitchFamily="34" charset="0"/>
              </a:rPr>
              <a:t>Jesús y los enfermos más necesitados</a:t>
            </a:r>
          </a:p>
        </p:txBody>
      </p:sp>
      <p:pic>
        <p:nvPicPr>
          <p:cNvPr id="512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8"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24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32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32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32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198664" name="Rectángulo 1"/>
          <p:cNvSpPr>
            <a:spLocks noChangeArrowheads="1"/>
          </p:cNvSpPr>
          <p:nvPr/>
        </p:nvSpPr>
        <p:spPr bwMode="auto">
          <a:xfrm>
            <a:off x="838200" y="762000"/>
            <a:ext cx="74676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Introducción </a:t>
            </a:r>
          </a:p>
          <a:p>
            <a:pPr eaLnBrk="1" hangingPunct="1"/>
            <a:endParaRPr lang="es-ES" altLang="en-US" sz="1000" b="1" i="1">
              <a:solidFill>
                <a:srgbClr val="89241F"/>
              </a:solidFill>
              <a:latin typeface="Calibri" panose="020F0502020204030204" pitchFamily="34" charset="0"/>
            </a:endParaRPr>
          </a:p>
          <a:p>
            <a:pPr algn="just" eaLnBrk="1" hangingPunct="1"/>
            <a:r>
              <a:rPr lang="es-AR" altLang="en-US" sz="2100" b="1" i="1">
                <a:solidFill>
                  <a:srgbClr val="89241F"/>
                </a:solidFill>
                <a:latin typeface="Calibri" panose="020F0502020204030204" pitchFamily="34" charset="0"/>
              </a:rPr>
              <a:t>	</a:t>
            </a:r>
            <a:r>
              <a:rPr lang="es-AR" altLang="en-US" sz="2000" b="1" i="1">
                <a:solidFill>
                  <a:srgbClr val="89241F"/>
                </a:solidFill>
                <a:latin typeface="Calibri" panose="020F0502020204030204" pitchFamily="34" charset="0"/>
              </a:rPr>
              <a:t>(CEC 313)</a:t>
            </a:r>
            <a:r>
              <a:rPr lang="es-AR" altLang="en-US" sz="2000" i="1">
                <a:solidFill>
                  <a:srgbClr val="89241F"/>
                </a:solidFill>
                <a:latin typeface="Calibri" panose="020F0502020204030204" pitchFamily="34" charset="0"/>
              </a:rPr>
              <a:t>: "En todas las cosas interviene Dios para bien de los que le aman" </a:t>
            </a:r>
            <a:r>
              <a:rPr lang="es-AR" altLang="en-US" sz="2000" b="1" i="1">
                <a:solidFill>
                  <a:srgbClr val="89241F"/>
                </a:solidFill>
                <a:latin typeface="Calibri" panose="020F0502020204030204" pitchFamily="34" charset="0"/>
              </a:rPr>
              <a:t>(Rm 8, 28)</a:t>
            </a:r>
            <a:r>
              <a:rPr lang="es-AR" altLang="en-US" sz="2000" i="1">
                <a:solidFill>
                  <a:srgbClr val="89241F"/>
                </a:solidFill>
                <a:latin typeface="Calibri" panose="020F0502020204030204" pitchFamily="34" charset="0"/>
              </a:rPr>
              <a:t>. </a:t>
            </a:r>
            <a:r>
              <a:rPr lang="es-AR" altLang="en-US" sz="2000">
                <a:solidFill>
                  <a:srgbClr val="89241F"/>
                </a:solidFill>
                <a:latin typeface="Calibri" panose="020F0502020204030204" pitchFamily="34" charset="0"/>
              </a:rPr>
              <a:t>El testimonio de los santos no cesa de confirmar esta verdad:</a:t>
            </a:r>
            <a:endParaRPr lang="es-MX" altLang="en-US" sz="2000">
              <a:solidFill>
                <a:srgbClr val="89241F"/>
              </a:solidFill>
              <a:latin typeface="Calibri" panose="020F0502020204030204" pitchFamily="34" charset="0"/>
            </a:endParaRPr>
          </a:p>
          <a:p>
            <a:pPr algn="just" eaLnBrk="1" hangingPunct="1"/>
            <a:endParaRPr lang="es-AR" altLang="en-US" sz="1000"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Así santa </a:t>
            </a:r>
            <a:r>
              <a:rPr lang="es-AR" altLang="en-US" sz="2000" b="1" i="1">
                <a:solidFill>
                  <a:srgbClr val="89241F"/>
                </a:solidFill>
                <a:latin typeface="Calibri" panose="020F0502020204030204" pitchFamily="34" charset="0"/>
              </a:rPr>
              <a:t>Catalina de Siena </a:t>
            </a:r>
            <a:r>
              <a:rPr lang="es-AR" altLang="en-US" sz="2000">
                <a:solidFill>
                  <a:srgbClr val="89241F"/>
                </a:solidFill>
                <a:latin typeface="Calibri" panose="020F0502020204030204" pitchFamily="34" charset="0"/>
              </a:rPr>
              <a:t>dice a</a:t>
            </a:r>
            <a:r>
              <a:rPr lang="es-AR" altLang="en-US" sz="2000" i="1">
                <a:solidFill>
                  <a:srgbClr val="89241F"/>
                </a:solidFill>
                <a:latin typeface="Calibri" panose="020F0502020204030204" pitchFamily="34" charset="0"/>
              </a:rPr>
              <a:t> </a:t>
            </a:r>
            <a:r>
              <a:rPr lang="es-AR" altLang="en-US" sz="2000">
                <a:solidFill>
                  <a:srgbClr val="89241F"/>
                </a:solidFill>
                <a:latin typeface="Calibri" panose="020F0502020204030204" pitchFamily="34" charset="0"/>
              </a:rPr>
              <a:t>los que se escandalizan y se rebelan por lo que les sucede:</a:t>
            </a:r>
            <a:r>
              <a:rPr lang="es-AR" altLang="en-US" sz="2000" i="1">
                <a:solidFill>
                  <a:srgbClr val="89241F"/>
                </a:solidFill>
                <a:latin typeface="Calibri" panose="020F0502020204030204" pitchFamily="34" charset="0"/>
              </a:rPr>
              <a:t> "Todo procede del amor, todo está ordenado a la salvación del hombre, Dios no hace nada que no sea con este fin" </a:t>
            </a:r>
            <a:r>
              <a:rPr lang="es-AR" altLang="en-US" sz="2000" b="1" i="1">
                <a:solidFill>
                  <a:srgbClr val="89241F"/>
                </a:solidFill>
                <a:latin typeface="Calibri" panose="020F0502020204030204" pitchFamily="34" charset="0"/>
              </a:rPr>
              <a:t>(Dialoghi, 4, 138).</a:t>
            </a:r>
          </a:p>
          <a:p>
            <a:pPr algn="just" eaLnBrk="1" hangingPunct="1"/>
            <a:endParaRPr lang="es-MX" altLang="en-US" sz="1000" b="1"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Y santo </a:t>
            </a:r>
            <a:r>
              <a:rPr lang="es-AR" altLang="en-US" sz="2000" b="1" i="1">
                <a:solidFill>
                  <a:srgbClr val="89241F"/>
                </a:solidFill>
                <a:latin typeface="Calibri" panose="020F0502020204030204" pitchFamily="34" charset="0"/>
              </a:rPr>
              <a:t>Tomás Moro</a:t>
            </a:r>
            <a:r>
              <a:rPr lang="es-AR" altLang="en-US" sz="2000">
                <a:solidFill>
                  <a:srgbClr val="89241F"/>
                </a:solidFill>
                <a:latin typeface="Calibri" panose="020F0502020204030204" pitchFamily="34" charset="0"/>
              </a:rPr>
              <a:t>, poco antes de su martirio, consuela a su hija: </a:t>
            </a:r>
            <a:r>
              <a:rPr lang="es-AR" altLang="en-US" sz="2000" i="1">
                <a:solidFill>
                  <a:srgbClr val="89241F"/>
                </a:solidFill>
                <a:latin typeface="Calibri" panose="020F0502020204030204" pitchFamily="34" charset="0"/>
              </a:rPr>
              <a:t>"Nada puede pasarme que Dios no quiera. Y todo lo que Él quiere, por muy malo que nos parezca, es en realidad lo mejor" </a:t>
            </a:r>
            <a:r>
              <a:rPr lang="es-AR" altLang="en-US" sz="2000" b="1" i="1">
                <a:solidFill>
                  <a:srgbClr val="89241F"/>
                </a:solidFill>
                <a:latin typeface="Calibri" panose="020F0502020204030204" pitchFamily="34" charset="0"/>
              </a:rPr>
              <a:t>(Carta de prisión; cfr. L.H. III, Oficio de lectura 22 junio).</a:t>
            </a:r>
          </a:p>
          <a:p>
            <a:pPr algn="just" eaLnBrk="1" hangingPunct="1"/>
            <a:endParaRPr lang="es-MX" altLang="en-US" sz="1000" b="1" i="1">
              <a:solidFill>
                <a:srgbClr val="89241F"/>
              </a:solidFill>
              <a:latin typeface="Calibri" panose="020F0502020204030204" pitchFamily="34" charset="0"/>
            </a:endParaRPr>
          </a:p>
          <a:p>
            <a:pPr algn="just" eaLnBrk="1" hangingPunct="1"/>
            <a:r>
              <a:rPr lang="es-AR" altLang="en-US" sz="2000">
                <a:solidFill>
                  <a:srgbClr val="89241F"/>
                </a:solidFill>
                <a:latin typeface="Calibri" panose="020F0502020204030204" pitchFamily="34" charset="0"/>
              </a:rPr>
              <a:t>	Y </a:t>
            </a:r>
            <a:r>
              <a:rPr lang="es-AR" altLang="en-US" sz="2000" b="1" i="1">
                <a:solidFill>
                  <a:srgbClr val="89241F"/>
                </a:solidFill>
                <a:latin typeface="Calibri" panose="020F0502020204030204" pitchFamily="34" charset="0"/>
              </a:rPr>
              <a:t>Juliana de Norwich</a:t>
            </a:r>
            <a:r>
              <a:rPr lang="es-AR" altLang="en-US" sz="2000" i="1">
                <a:solidFill>
                  <a:srgbClr val="89241F"/>
                </a:solidFill>
                <a:latin typeface="Calibri" panose="020F0502020204030204" pitchFamily="34" charset="0"/>
              </a:rPr>
              <a:t>: "Yo comprendí, pues, por la gracia de Dios, que era preciso mantenerme firmemente en la fe [...] y creer con no menos firmeza que todas las cosas serán para bien [...] </a:t>
            </a:r>
            <a:r>
              <a:rPr lang="en-US" altLang="en-US" sz="2000" i="1">
                <a:solidFill>
                  <a:srgbClr val="89241F"/>
                </a:solidFill>
                <a:latin typeface="Calibri" panose="020F0502020204030204" pitchFamily="34" charset="0"/>
              </a:rPr>
              <a:t>Tú misma verás que todas las cosas serán para bien</a:t>
            </a:r>
            <a:r>
              <a:rPr lang="en-US" altLang="es-ES" sz="2000" i="1">
                <a:solidFill>
                  <a:srgbClr val="89241F"/>
                </a:solidFill>
                <a:latin typeface="Calibri" panose="020F0502020204030204" pitchFamily="34" charset="0"/>
              </a:rPr>
              <a:t>”</a:t>
            </a:r>
            <a:r>
              <a:rPr lang="en-US" altLang="ja-JP" sz="2100" i="1">
                <a:solidFill>
                  <a:srgbClr val="89241F"/>
                </a:solidFill>
                <a:latin typeface="Calibri" panose="020F0502020204030204" pitchFamily="34" charset="0"/>
              </a:rPr>
              <a:t> </a:t>
            </a:r>
            <a:r>
              <a:rPr lang="en-US" altLang="ja-JP" sz="2100" b="1" i="1">
                <a:solidFill>
                  <a:srgbClr val="89241F"/>
                </a:solidFill>
                <a:latin typeface="Calibri" panose="020F0502020204030204" pitchFamily="34" charset="0"/>
              </a:rPr>
              <a:t> </a:t>
            </a:r>
            <a:r>
              <a:rPr lang="en-US" altLang="ja-JP" sz="1800" b="1" i="1">
                <a:solidFill>
                  <a:srgbClr val="89241F"/>
                </a:solidFill>
                <a:latin typeface="Calibri" panose="020F0502020204030204" pitchFamily="34" charset="0"/>
              </a:rPr>
              <a:t>(Revelation 13, 32).</a:t>
            </a:r>
            <a:endParaRPr lang="es-MX" altLang="en-US" sz="1800" b="1" i="1">
              <a:solidFill>
                <a:srgbClr val="89241F"/>
              </a:solidFill>
              <a:latin typeface="Calibri" panose="020F0502020204030204" pitchFamily="34" charset="0"/>
            </a:endParaRPr>
          </a:p>
        </p:txBody>
      </p:sp>
      <p:pic>
        <p:nvPicPr>
          <p:cNvPr id="532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6"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8664">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8664">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98664">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9866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29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52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53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53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5302" name="Rectángulo 1"/>
          <p:cNvSpPr>
            <a:spLocks noChangeArrowheads="1"/>
          </p:cNvSpPr>
          <p:nvPr/>
        </p:nvSpPr>
        <p:spPr bwMode="auto">
          <a:xfrm>
            <a:off x="838200" y="914400"/>
            <a:ext cx="74676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Jesús y salud</a:t>
            </a:r>
          </a:p>
          <a:p>
            <a:pPr eaLnBrk="1" hangingPunct="1"/>
            <a:endParaRPr lang="es-ES" altLang="en-US" sz="1000" b="1" i="1">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Jesús no hizo un discurso acerca de la salud pero su persona, sus intervenciones sanadoras, sus gestos, sus palabras, toda su actuación y su vida son saludables, es decir, despiertan y promueven la salud del ser humano y de la comunidad. Jesús irradia salud amando, liberando a las personas de aquello que les oprime, poniendo paz y armonía en sus vidas y fomentando una convivencia más humana y fraterna.</a:t>
            </a:r>
          </a:p>
        </p:txBody>
      </p:sp>
      <p:pic>
        <p:nvPicPr>
          <p:cNvPr id="553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4"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734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73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73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73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Jesús y salud</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Jesús nos invita a vivir sanamente la salud, como un don de Dios que hemos de disfrutar y cuidar y no como un absoluto al que hayamos de subordinar todo. La salud es para el hombre y no el hombre para la salud. Gastar y perder la salud al servicio del Evangelio es también una forma sana de vivir nuestra salud, Jesús entregó la suya en la cruz como expresión suprema de su fidelidad a Dios y de su amor a los demás y de ella brota la salvación.</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Jesús nos invita a vivir sanamente todas las realidades de la existencia, incluso las dolorosas y adversas como la enfermedad. Jesús es la salud y seguirle es una de las maneras más sanas y gratificantes de vivir.</a:t>
            </a:r>
            <a:endParaRPr lang="es-MX" altLang="en-US" sz="2100" b="1" i="1">
              <a:solidFill>
                <a:srgbClr val="89241F"/>
              </a:solidFill>
              <a:latin typeface="Calibri" panose="020F0502020204030204" pitchFamily="34" charset="0"/>
            </a:endParaRPr>
          </a:p>
        </p:txBody>
      </p:sp>
      <p:pic>
        <p:nvPicPr>
          <p:cNvPr id="573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52"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783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783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39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5939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5939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5939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59398" name="Rectángulo 1"/>
          <p:cNvSpPr>
            <a:spLocks noChangeArrowheads="1"/>
          </p:cNvSpPr>
          <p:nvPr/>
        </p:nvSpPr>
        <p:spPr bwMode="auto">
          <a:xfrm>
            <a:off x="914400" y="990600"/>
            <a:ext cx="73914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Jesús en el sufrimiento </a:t>
            </a:r>
            <a:endParaRPr lang="es-ES_tradnl" altLang="en-US" sz="2100" b="1" i="1">
              <a:solidFill>
                <a:srgbClr val="89241F"/>
              </a:solidFill>
              <a:latin typeface="Calibri" panose="020F0502020204030204" pitchFamily="34" charset="0"/>
            </a:endParaRPr>
          </a:p>
          <a:p>
            <a:pPr eaLnBrk="1" hangingPunct="1"/>
            <a:endParaRPr lang="es-MX" altLang="en-US" sz="1000"/>
          </a:p>
          <a:p>
            <a:pPr algn="just" eaLnBrk="1" hangingPunct="1"/>
            <a:r>
              <a:rPr lang="es-MX" altLang="en-US" sz="2100">
                <a:solidFill>
                  <a:srgbClr val="89241F"/>
                </a:solidFill>
                <a:latin typeface="Calibri" panose="020F0502020204030204" pitchFamily="34" charset="0"/>
              </a:rPr>
              <a:t>		La contemplación de la conducta de Jesús con los enfermos revela su actitud ante el sufrimiento, sobre todo en la hora de su Pasión, siente miedo y angustia, busca compañía y consuelo. El Padre no le preserva del sufrimiento pero está con Él, sufre con Él y le ayuda a vivirlo como expresión de su fidelidad a Dios y su amor a sus hermanos. De hecho, en medio de su dolor perdona a los que le matan, atiende la súplica del buen ladrón.</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Dios nos dice definitivamente que el sufrimiento no tiene la última palabra sino que el amor vence a la enfermedad y nos une al Cristo glorioso a la  espera de la resurrección definitiva.</a:t>
            </a:r>
          </a:p>
        </p:txBody>
      </p:sp>
      <p:pic>
        <p:nvPicPr>
          <p:cNvPr id="5939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400"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144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144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144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144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1446" name="Rectángulo 1"/>
          <p:cNvSpPr>
            <a:spLocks noChangeArrowheads="1"/>
          </p:cNvSpPr>
          <p:nvPr/>
        </p:nvSpPr>
        <p:spPr bwMode="auto">
          <a:xfrm>
            <a:off x="838200" y="838200"/>
            <a:ext cx="746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Ayudar a purificar la relación con Dios</a:t>
            </a:r>
          </a:p>
          <a:p>
            <a:pPr eaLnBrk="1" hangingPunct="1"/>
            <a:endParaRPr lang="es-MX" altLang="en-US" sz="1000"/>
          </a:p>
          <a:p>
            <a:pPr algn="just" eaLnBrk="1" hangingPunct="1"/>
            <a:r>
              <a:rPr lang="es-MX" altLang="en-US" sz="2100">
                <a:solidFill>
                  <a:srgbClr val="89241F"/>
                </a:solidFill>
                <a:latin typeface="Calibri" panose="020F0502020204030204" pitchFamily="34" charset="0"/>
              </a:rPr>
              <a:t>		El sufrimiento es ocasión para la maduración y el abandonamiento de la experiencia de Dios. Así le sucedió a Job. Sólo el sufrimiento, con el ocultamiento y ausencia de Dios que ha supuesto le permitirá encontrarse con el misterio de Dios y confesar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le conocía solo de oídas, pero ahora le han visto mis ojos</a:t>
            </a:r>
            <a:r>
              <a:rPr lang="es-MX" altLang="es-ES" sz="2100" i="1">
                <a:solidFill>
                  <a:srgbClr val="89241F"/>
                </a:solidFill>
                <a:latin typeface="Calibri" panose="020F0502020204030204" pitchFamily="34" charset="0"/>
              </a:rPr>
              <a:t>”</a:t>
            </a:r>
            <a:r>
              <a:rPr lang="es-MX" altLang="ja-JP" sz="2100">
                <a:solidFill>
                  <a:srgbClr val="89241F"/>
                </a:solidFill>
                <a:latin typeface="Calibri" panose="020F0502020204030204" pitchFamily="34" charset="0"/>
              </a:rPr>
              <a:t> </a:t>
            </a:r>
            <a:r>
              <a:rPr lang="es-MX" altLang="ja-JP" sz="2100" b="1" i="1">
                <a:solidFill>
                  <a:srgbClr val="89241F"/>
                </a:solidFill>
                <a:latin typeface="Calibri" panose="020F0502020204030204" pitchFamily="34" charset="0"/>
              </a:rPr>
              <a:t>(Jb 42, 2-6).</a:t>
            </a:r>
          </a:p>
          <a:p>
            <a:pPr algn="just" eaLnBrk="1" hangingPunct="1"/>
            <a:r>
              <a:rPr lang="es-MX" altLang="en-US" sz="2100">
                <a:solidFill>
                  <a:srgbClr val="89241F"/>
                </a:solidFill>
                <a:latin typeface="Calibri" panose="020F0502020204030204" pitchFamily="34" charset="0"/>
              </a:rPr>
              <a:t> </a:t>
            </a:r>
          </a:p>
          <a:p>
            <a:pPr algn="just" eaLnBrk="1" hangingPunct="1"/>
            <a:r>
              <a:rPr lang="es-MX" altLang="en-US" sz="2100">
                <a:solidFill>
                  <a:srgbClr val="89241F"/>
                </a:solidFill>
                <a:latin typeface="Calibri" panose="020F0502020204030204" pitchFamily="34" charset="0"/>
              </a:rPr>
              <a:t>		En el dolor del corazón nos espera siempre el amor de Dios. Un Dios que sufre con nosotros para que nosotros aprendamos a amar con Él y como Él.</a:t>
            </a:r>
          </a:p>
        </p:txBody>
      </p:sp>
      <p:pic>
        <p:nvPicPr>
          <p:cNvPr id="6144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8"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348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349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349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349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3494" name="Rectángulo 1"/>
          <p:cNvSpPr>
            <a:spLocks noChangeArrowheads="1"/>
          </p:cNvSpPr>
          <p:nvPr/>
        </p:nvSpPr>
        <p:spPr bwMode="auto">
          <a:xfrm>
            <a:off x="914400" y="838200"/>
            <a:ext cx="7391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4"/>
            </a:pPr>
            <a:r>
              <a:rPr lang="es-ES" altLang="en-US" sz="2100" b="1" i="1">
                <a:solidFill>
                  <a:srgbClr val="89241F"/>
                </a:solidFill>
                <a:latin typeface="Calibri" panose="020F0502020204030204" pitchFamily="34" charset="0"/>
              </a:rPr>
              <a:t>Acción sanadora de Jesús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Jesús es el gran sacramento de Dios, sacramento sanante que trae la salvación de Dios bajo la forma de salud y que revela a Dios como amigo de la vida y sanador del ser humano.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soy Yahvé, el que sana</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(Ex 15,26).</a:t>
            </a:r>
          </a:p>
          <a:p>
            <a:pPr algn="just" eaLnBrk="1" hangingPunct="1"/>
            <a:r>
              <a:rPr lang="es-MX" altLang="en-US" sz="2100">
                <a:solidFill>
                  <a:srgbClr val="89241F"/>
                </a:solidFill>
                <a:latin typeface="Calibri" panose="020F0502020204030204" pitchFamily="34" charset="0"/>
              </a:rPr>
              <a:t>	</a:t>
            </a:r>
          </a:p>
          <a:p>
            <a:pPr algn="just" eaLnBrk="1" hangingPunct="1"/>
            <a:r>
              <a:rPr lang="es-MX" altLang="en-US" sz="2100">
                <a:solidFill>
                  <a:srgbClr val="89241F"/>
                </a:solidFill>
                <a:latin typeface="Calibri" panose="020F0502020204030204" pitchFamily="34" charset="0"/>
              </a:rPr>
              <a:t>		De Cristo dicen las Sagradas Escrituras que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pasó haciendo el bien y sanando a todos los oprimidos por el diablo, porque Dios estaba con Él</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(Hch 10,38).</a:t>
            </a:r>
            <a:r>
              <a:rPr lang="es-MX" altLang="en-US" sz="2100" b="1">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Dicen también que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tomó nuestras flaquezas y cargo con nuestras enfermedades</a:t>
            </a:r>
            <a:r>
              <a:rPr lang="es-MX" altLang="es-ES" sz="2100" i="1">
                <a:solidFill>
                  <a:srgbClr val="89241F"/>
                </a:solidFill>
                <a:latin typeface="Calibri" panose="020F0502020204030204" pitchFamily="34" charset="0"/>
              </a:rPr>
              <a:t>”</a:t>
            </a:r>
            <a:r>
              <a:rPr lang="es-MX" altLang="ja-JP" sz="2100">
                <a:solidFill>
                  <a:srgbClr val="89241F"/>
                </a:solidFill>
                <a:latin typeface="Calibri" panose="020F0502020204030204" pitchFamily="34" charset="0"/>
              </a:rPr>
              <a:t> </a:t>
            </a:r>
            <a:r>
              <a:rPr lang="es-MX" altLang="ja-JP" sz="2100" b="1" i="1">
                <a:solidFill>
                  <a:srgbClr val="89241F"/>
                </a:solidFill>
                <a:latin typeface="Calibri" panose="020F0502020204030204" pitchFamily="34" charset="0"/>
              </a:rPr>
              <a:t>(Mt 8, 17).</a:t>
            </a:r>
            <a:endParaRPr lang="es-MX" altLang="en-US" sz="2100" b="1" i="1">
              <a:solidFill>
                <a:srgbClr val="89241F"/>
              </a:solidFill>
              <a:latin typeface="Calibri" panose="020F0502020204030204" pitchFamily="34" charset="0"/>
            </a:endParaRPr>
          </a:p>
        </p:txBody>
      </p:sp>
      <p:pic>
        <p:nvPicPr>
          <p:cNvPr id="6349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6"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553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553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554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554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5542" name="Rectángulo 1"/>
          <p:cNvSpPr>
            <a:spLocks noChangeArrowheads="1"/>
          </p:cNvSpPr>
          <p:nvPr/>
        </p:nvSpPr>
        <p:spPr bwMode="auto">
          <a:xfrm>
            <a:off x="838200" y="914400"/>
            <a:ext cx="7467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5"/>
            </a:pPr>
            <a:r>
              <a:rPr lang="es-ES" altLang="en-US" sz="2100" b="1" i="1">
                <a:solidFill>
                  <a:srgbClr val="89241F"/>
                </a:solidFill>
                <a:latin typeface="Calibri" panose="020F0502020204030204" pitchFamily="34" charset="0"/>
              </a:rPr>
              <a:t>La Unción celebra el encuentro sanador </a:t>
            </a:r>
          </a:p>
          <a:p>
            <a:pPr algn="ctr" eaLnBrk="1" hangingPunct="1"/>
            <a:r>
              <a:rPr lang="es-ES" altLang="en-US" sz="2100" b="1" i="1">
                <a:solidFill>
                  <a:srgbClr val="89241F"/>
                </a:solidFill>
                <a:latin typeface="Calibri" panose="020F0502020204030204" pitchFamily="34" charset="0"/>
              </a:rPr>
              <a:t>de Cristo resucitado con el enfermo</a:t>
            </a:r>
          </a:p>
          <a:p>
            <a:pPr eaLnBrk="1" hangingPunct="1"/>
            <a:endParaRPr lang="es-MX" altLang="en-US" sz="1000"/>
          </a:p>
          <a:p>
            <a:pPr algn="just" eaLnBrk="1" hangingPunct="1"/>
            <a:r>
              <a:rPr lang="es-MX" altLang="en-US" sz="2100">
                <a:solidFill>
                  <a:srgbClr val="89241F"/>
                </a:solidFill>
                <a:latin typeface="Calibri" panose="020F0502020204030204" pitchFamily="34" charset="0"/>
              </a:rPr>
              <a:t>		</a:t>
            </a:r>
            <a:r>
              <a:rPr lang="es-MX" altLang="en-US" sz="2000">
                <a:solidFill>
                  <a:srgbClr val="89241F"/>
                </a:solidFill>
                <a:latin typeface="Calibri" panose="020F0502020204030204" pitchFamily="34" charset="0"/>
              </a:rPr>
              <a:t>Por la acción del Espíritu y gracias a los gestos y la oración de la Iglesia, Cristo está junto al enfermo para compartir e iluminar su existencia, fortalecerle en la lucha contra la enfermedad, ayudarle a asumir su fragilidad con el realismo, reconciliarse con su propio cuerpo y renovar su capacidad de amar a Dios y a los demás. La situación de enfermedad pierde así su carácter más duro y puede convertirse en una ocasión de enriquecimiento interior, de empezar una vida nueva y de entrar en una relación más profunda con los otros y con Dios.</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000">
                <a:solidFill>
                  <a:srgbClr val="89241F"/>
                </a:solidFill>
                <a:latin typeface="Calibri" panose="020F0502020204030204" pitchFamily="34" charset="0"/>
              </a:rPr>
              <a:t>		La Unción inserta al enfermo en el misterio pascual de Cristo, del que ya participa como bautizado, y le confía la misión de evangelizar desde la enfermedad. El enfermo fortalecido en su debilidad se convierte a su vez </a:t>
            </a:r>
            <a:r>
              <a:rPr lang="es-MX" altLang="es-ES" sz="2000" i="1">
                <a:solidFill>
                  <a:srgbClr val="89241F"/>
                </a:solidFill>
                <a:latin typeface="Calibri" panose="020F0502020204030204" pitchFamily="34" charset="0"/>
              </a:rPr>
              <a:t>“</a:t>
            </a:r>
            <a:r>
              <a:rPr lang="es-MX" altLang="en-US" sz="2000" i="1">
                <a:solidFill>
                  <a:srgbClr val="89241F"/>
                </a:solidFill>
                <a:latin typeface="Calibri" panose="020F0502020204030204" pitchFamily="34" charset="0"/>
              </a:rPr>
              <a:t>en fuente de fuerza para la Iglesia y la humanidad</a:t>
            </a:r>
            <a:r>
              <a:rPr lang="es-MX" altLang="es-ES" sz="2000" b="1" i="1">
                <a:solidFill>
                  <a:srgbClr val="89241F"/>
                </a:solidFill>
                <a:latin typeface="Calibri" panose="020F0502020204030204" pitchFamily="34" charset="0"/>
              </a:rPr>
              <a:t>”</a:t>
            </a:r>
            <a:r>
              <a:rPr lang="es-MX" altLang="en-US" sz="2000" b="1" i="1">
                <a:solidFill>
                  <a:srgbClr val="89241F"/>
                </a:solidFill>
                <a:latin typeface="Calibri" panose="020F0502020204030204" pitchFamily="34" charset="0"/>
              </a:rPr>
              <a:t> (SD 31)</a:t>
            </a:r>
            <a:r>
              <a:rPr lang="es-MX" altLang="en-US" sz="2000" i="1">
                <a:solidFill>
                  <a:srgbClr val="89241F"/>
                </a:solidFill>
                <a:latin typeface="Calibri" panose="020F0502020204030204" pitchFamily="34" charset="0"/>
              </a:rPr>
              <a:t>, </a:t>
            </a:r>
            <a:r>
              <a:rPr lang="es-MX" altLang="en-US" sz="2000">
                <a:solidFill>
                  <a:srgbClr val="89241F"/>
                </a:solidFill>
                <a:latin typeface="Calibri" panose="020F0502020204030204" pitchFamily="34" charset="0"/>
              </a:rPr>
              <a:t>en sacramento de Cristo y en señal viva de la presencia de Dios en el mundo.</a:t>
            </a:r>
          </a:p>
        </p:txBody>
      </p:sp>
      <p:pic>
        <p:nvPicPr>
          <p:cNvPr id="6554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44"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a:pPr>
            <a:r>
              <a:rPr lang="es-MX" altLang="en-US" sz="4000" b="1">
                <a:solidFill>
                  <a:srgbClr val="89241F"/>
                </a:solidFill>
                <a:ea typeface="ＭＳ Ｐゴシック" panose="020B0600070205080204" pitchFamily="34" charset="-128"/>
              </a:rPr>
              <a:t>La visita del enfermo como</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obra de misericordia </a:t>
            </a:r>
            <a:endParaRPr lang="es-MX" altLang="en-US" sz="2000" b="1">
              <a:solidFill>
                <a:srgbClr val="89241F"/>
              </a:solidFill>
              <a:ea typeface="ＭＳ Ｐゴシック" panose="020B0600070205080204" pitchFamily="34" charset="-128"/>
            </a:endParaRPr>
          </a:p>
        </p:txBody>
      </p:sp>
      <p:cxnSp>
        <p:nvCxnSpPr>
          <p:cNvPr id="1945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9460"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9462"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D9E9052-054B-4626-886E-39E12A827CD9}" type="slidenum">
              <a:rPr lang="en-US" altLang="en-US" sz="1200">
                <a:solidFill>
                  <a:srgbClr val="898989"/>
                </a:solidFill>
                <a:latin typeface="Calibri" panose="020F0502020204030204" pitchFamily="34" charset="0"/>
              </a:rPr>
              <a:pPr eaLnBrk="1" hangingPunct="1"/>
              <a:t>3</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946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9465"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9466"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58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758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758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758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7590" name="Rectángulo 1"/>
          <p:cNvSpPr>
            <a:spLocks noChangeArrowheads="1"/>
          </p:cNvSpPr>
          <p:nvPr/>
        </p:nvSpPr>
        <p:spPr bwMode="auto">
          <a:xfrm>
            <a:off x="838200" y="914400"/>
            <a:ext cx="7467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6"/>
            </a:pPr>
            <a:r>
              <a:rPr lang="es-ES" altLang="en-US" sz="2100" b="1" i="1">
                <a:solidFill>
                  <a:srgbClr val="89241F"/>
                </a:solidFill>
                <a:latin typeface="Calibri" panose="020F0502020204030204" pitchFamily="34" charset="0"/>
              </a:rPr>
              <a:t>Jesús y los enfermos más necesitados </a:t>
            </a:r>
            <a:r>
              <a:rPr lang="es-MX" altLang="en-US" sz="2100"/>
              <a:t>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En la época de Jesús, muchos de los enfermos no pueden contar con asistencia, incapacitados para ganarse el sustento, arrastran su vida en lucha permanente con la miseria y el hambre. A veces son hombres profundamente solos, como ese paralítico de la piscina de Betesda: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Señor, no tengo a nadie que me meta en la piscina, cuando se agita el agua</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(Jn 5,7</a:t>
            </a:r>
            <a:r>
              <a:rPr lang="es-MX" altLang="en-US" sz="2100" i="1">
                <a:solidFill>
                  <a:srgbClr val="89241F"/>
                </a:solidFill>
                <a:latin typeface="Calibri" panose="020F0502020204030204" pitchFamily="34" charset="0"/>
              </a:rPr>
              <a:t>)</a:t>
            </a:r>
            <a:r>
              <a:rPr lang="es-MX" altLang="en-US" sz="2100">
                <a:solidFill>
                  <a:srgbClr val="89241F"/>
                </a:solidFill>
                <a:latin typeface="Calibri" panose="020F0502020204030204" pitchFamily="34" charset="0"/>
              </a:rPr>
              <a:t>. La inmensa mayoría son enfermos incurables, unos son enfermos mentales, incapaces de ser dueños de sí mismos. Otros contagiosos, excluidos de la convivencia y obligados a apartarse de la comunidad, son hombres y mujeres desasistidos, sin futuro y sin hogar.</a:t>
            </a:r>
          </a:p>
        </p:txBody>
      </p:sp>
      <p:pic>
        <p:nvPicPr>
          <p:cNvPr id="6759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92"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963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6963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6963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6963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9638" name="Rectángulo 1"/>
          <p:cNvSpPr>
            <a:spLocks noChangeArrowheads="1"/>
          </p:cNvSpPr>
          <p:nvPr/>
        </p:nvSpPr>
        <p:spPr bwMode="auto">
          <a:xfrm>
            <a:off x="838200" y="914400"/>
            <a:ext cx="74676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6"/>
            </a:pPr>
            <a:r>
              <a:rPr lang="es-ES" altLang="en-US" sz="2100" b="1" i="1">
                <a:solidFill>
                  <a:srgbClr val="89241F"/>
                </a:solidFill>
                <a:latin typeface="Calibri" panose="020F0502020204030204" pitchFamily="34" charset="0"/>
              </a:rPr>
              <a:t>Jesús y los enfermos más necesitados </a:t>
            </a:r>
            <a:r>
              <a:rPr lang="es-MX" altLang="en-US" sz="2100"/>
              <a:t> </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A estos hombres se acerca Jesús, se conmueve ante su situación, los acoge, los toca, los cura y los reintegra a la vida y a la comunidad. Se cumplen así aquéllas palabras del Señor a Ezequiel: </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Yo mismo en persona buscaré a mis ovejas siguiendo su rastro, vendaré a las heridas, curaré a las enfermas y las apacentaré como es debido... Y sabrán que yo, el Señor, soy su Dios y ellos son mi pueblo</a:t>
            </a:r>
            <a:r>
              <a:rPr lang="es-MX" altLang="es-ES" sz="2100" i="1">
                <a:solidFill>
                  <a:srgbClr val="89241F"/>
                </a:solidFill>
                <a:latin typeface="Calibri" panose="020F0502020204030204" pitchFamily="34" charset="0"/>
              </a:rPr>
              <a:t>”</a:t>
            </a:r>
            <a:r>
              <a:rPr lang="es-MX" altLang="en-US" sz="2100" i="1">
                <a:solidFill>
                  <a:srgbClr val="89241F"/>
                </a:solidFill>
                <a:latin typeface="Calibri" panose="020F0502020204030204" pitchFamily="34" charset="0"/>
              </a:rPr>
              <a:t> </a:t>
            </a:r>
            <a:r>
              <a:rPr lang="es-MX" altLang="en-US" sz="2100" b="1" i="1">
                <a:solidFill>
                  <a:srgbClr val="89241F"/>
                </a:solidFill>
                <a:latin typeface="Calibri" panose="020F0502020204030204" pitchFamily="34" charset="0"/>
              </a:rPr>
              <a:t>(Ez 34, 11.16.30)</a:t>
            </a:r>
            <a:r>
              <a:rPr lang="es-MX" altLang="en-US" sz="2100" i="1">
                <a:solidFill>
                  <a:srgbClr val="89241F"/>
                </a:solidFill>
                <a:latin typeface="Calibri" panose="020F0502020204030204" pitchFamily="34" charset="0"/>
              </a:rPr>
              <a:t>.</a:t>
            </a:r>
          </a:p>
        </p:txBody>
      </p:sp>
      <p:pic>
        <p:nvPicPr>
          <p:cNvPr id="6963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40" name="1 Marcador de número de diapositiva"/>
          <p:cNvSpPr txBox="1">
            <a:spLocks/>
          </p:cNvSpPr>
          <p:nvPr/>
        </p:nvSpPr>
        <p:spPr bwMode="auto">
          <a:xfrm>
            <a:off x="5715000" y="6477000"/>
            <a:ext cx="3429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El enfermo ocasión de encuentro y servicio a Cristo</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3"/>
            </a:pPr>
            <a:r>
              <a:rPr lang="es-MX" altLang="en-US" sz="4000" b="1">
                <a:solidFill>
                  <a:srgbClr val="89241F"/>
                </a:solidFill>
                <a:ea typeface="ＭＳ Ｐゴシック" panose="020B0600070205080204" pitchFamily="34" charset="-128"/>
              </a:rPr>
              <a:t>Cristo médico actuándo </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a través de la Iglesia</a:t>
            </a:r>
            <a:endParaRPr lang="es-MX" altLang="en-US" sz="2000" b="1">
              <a:solidFill>
                <a:srgbClr val="89241F"/>
              </a:solidFill>
              <a:ea typeface="ＭＳ Ｐゴシック" panose="020B0600070205080204" pitchFamily="34" charset="-128"/>
            </a:endParaRPr>
          </a:p>
        </p:txBody>
      </p:sp>
      <p:cxnSp>
        <p:nvCxnSpPr>
          <p:cNvPr id="71682"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71684"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685"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71686"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D5D116DE-9F91-410E-9707-2CFEB41915C5}" type="slidenum">
              <a:rPr lang="en-US" altLang="en-US" sz="1200">
                <a:solidFill>
                  <a:srgbClr val="898989"/>
                </a:solidFill>
                <a:latin typeface="Calibri" panose="020F0502020204030204" pitchFamily="34" charset="0"/>
              </a:rPr>
              <a:pPr eaLnBrk="1" hangingPunct="1"/>
              <a:t>32</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168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1689"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71690"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691"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372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7373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373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373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3734" name="Rectángulo 1"/>
          <p:cNvSpPr>
            <a:spLocks noChangeArrowheads="1"/>
          </p:cNvSpPr>
          <p:nvPr/>
        </p:nvSpPr>
        <p:spPr bwMode="auto">
          <a:xfrm>
            <a:off x="838200" y="533400"/>
            <a:ext cx="7467600"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914400" indent="-45720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Esquema:</a:t>
            </a:r>
          </a:p>
          <a:p>
            <a:pPr lvl="1" eaLnBrk="1" hangingPunct="1">
              <a:lnSpc>
                <a:spcPct val="130000"/>
              </a:lnSpc>
              <a:buFont typeface="Calibri" panose="020F0502020204030204" pitchFamily="34" charset="0"/>
              <a:buAutoNum type="arabicPeriod"/>
            </a:pPr>
            <a:r>
              <a:rPr lang="es-ES" altLang="en-US" sz="1900">
                <a:solidFill>
                  <a:srgbClr val="89241F"/>
                </a:solidFill>
                <a:latin typeface="Calibri" panose="020F0502020204030204" pitchFamily="34" charset="0"/>
              </a:rPr>
              <a:t>Relación Iglesia/Cristo, cuando la Iglesia actúa, actúa </a:t>
            </a:r>
            <a:r>
              <a:rPr lang="es-MX" altLang="en-US" sz="1900">
                <a:solidFill>
                  <a:srgbClr val="89241F"/>
                </a:solidFill>
                <a:latin typeface="Calibri" panose="020F0502020204030204" pitchFamily="34" charset="0"/>
              </a:rPr>
              <a:t>Cristo.</a:t>
            </a:r>
          </a:p>
          <a:p>
            <a:pPr lvl="1" eaLnBrk="1" hangingPunct="1">
              <a:lnSpc>
                <a:spcPct val="130000"/>
              </a:lnSpc>
              <a:buFont typeface="Calibri" panose="020F0502020204030204" pitchFamily="34" charset="0"/>
              <a:buAutoNum type="arabicPeriod"/>
            </a:pPr>
            <a:r>
              <a:rPr lang="es-MX" altLang="en-US" sz="1900">
                <a:solidFill>
                  <a:srgbClr val="89241F"/>
                </a:solidFill>
                <a:latin typeface="Calibri" panose="020F0502020204030204" pitchFamily="34" charset="0"/>
              </a:rPr>
              <a:t>Cristo Médico quiere ofrecernos a todos la salud, la vida plena.</a:t>
            </a:r>
          </a:p>
          <a:p>
            <a:pPr lvl="1" eaLnBrk="1" hangingPunct="1">
              <a:lnSpc>
                <a:spcPct val="130000"/>
              </a:lnSpc>
            </a:pPr>
            <a:endParaRPr lang="es-MX" altLang="en-US" sz="1000">
              <a:solidFill>
                <a:srgbClr val="89241F"/>
              </a:solidFill>
              <a:latin typeface="Calibri" panose="020F0502020204030204" pitchFamily="34" charset="0"/>
            </a:endParaRPr>
          </a:p>
          <a:p>
            <a:pPr lvl="1" eaLnBrk="1" hangingPunct="1">
              <a:lnSpc>
                <a:spcPct val="130000"/>
              </a:lnSpc>
            </a:pPr>
            <a:endParaRPr lang="es-MX" altLang="en-US" sz="1000">
              <a:solidFill>
                <a:srgbClr val="89241F"/>
              </a:solidFill>
              <a:latin typeface="Calibri" panose="020F0502020204030204" pitchFamily="34" charset="0"/>
            </a:endParaRPr>
          </a:p>
          <a:p>
            <a:pPr algn="ctr" eaLnBrk="1" hangingPunct="1"/>
            <a:r>
              <a:rPr lang="es-MX" altLang="en-US" sz="2100" b="1" i="1">
                <a:solidFill>
                  <a:srgbClr val="89241F"/>
                </a:solidFill>
                <a:latin typeface="Calibri" panose="020F0502020204030204" pitchFamily="34" charset="0"/>
              </a:rPr>
              <a:t>Introducción</a:t>
            </a:r>
          </a:p>
          <a:p>
            <a:pPr algn="ctr" eaLnBrk="1" hangingPunct="1"/>
            <a:endParaRPr lang="es-MX" altLang="en-US" sz="1000" b="1" i="1">
              <a:solidFill>
                <a:srgbClr val="89241F"/>
              </a:solidFill>
              <a:latin typeface="Calibri" panose="020F0502020204030204" pitchFamily="34" charset="0"/>
            </a:endParaRPr>
          </a:p>
          <a:p>
            <a:pPr algn="ctr" eaLnBrk="1" hangingPunct="1"/>
            <a:r>
              <a:rPr lang="es-MX" altLang="en-US" sz="2100" b="1" i="1">
                <a:solidFill>
                  <a:srgbClr val="89241F"/>
                </a:solidFill>
                <a:latin typeface="Calibri" panose="020F0502020204030204" pitchFamily="34" charset="0"/>
              </a:rPr>
              <a:t>(Papa Francisco audiencia general, del 29  de Octubre 2014)</a:t>
            </a:r>
          </a:p>
          <a:p>
            <a:pPr algn="just" eaLnBrk="1" hangingPunct="1"/>
            <a:endParaRPr lang="es-MX" altLang="en-US" sz="1000"/>
          </a:p>
          <a:p>
            <a:pPr algn="just" eaLnBrk="1" hangingPunct="1"/>
            <a:r>
              <a:rPr lang="es-ES" altLang="en-US" sz="2100" i="1">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En las catequesis anteriores tuvimos ocasión de destacar cómo la Iglesia tiene una naturaleza espiritual: es el cuerpo de Cristo, edificado en el Espíritu Santo. Cuando nos referimos a la Iglesia, sin embargo, inmediatamente el pensamiento se dirige a nuestras comunidades, nuestras parroquias, nuestras diócesis, a las estructuras en las que a menudo nos reunimos y, obviamente, también a los miembros y a las figuras más institucionales que la dirigen, que la gobiernan.</a:t>
            </a:r>
          </a:p>
        </p:txBody>
      </p:sp>
      <p:pic>
        <p:nvPicPr>
          <p:cNvPr id="7373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6"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577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7577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578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578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5782" name="Rectángulo 1"/>
          <p:cNvSpPr>
            <a:spLocks noChangeArrowheads="1"/>
          </p:cNvSpPr>
          <p:nvPr/>
        </p:nvSpPr>
        <p:spPr bwMode="auto">
          <a:xfrm>
            <a:off x="838200" y="914400"/>
            <a:ext cx="7467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MX" altLang="en-US" sz="2100" b="1" i="1">
                <a:solidFill>
                  <a:srgbClr val="89241F"/>
                </a:solidFill>
                <a:latin typeface="Calibri" panose="020F0502020204030204" pitchFamily="34" charset="0"/>
              </a:rPr>
              <a:t>Introducción</a:t>
            </a:r>
          </a:p>
          <a:p>
            <a:pPr algn="just" eaLnBrk="1" hangingPunct="1"/>
            <a:endParaRPr lang="es-MX" altLang="en-US" sz="1000"/>
          </a:p>
          <a:p>
            <a:pPr algn="just" eaLnBrk="1" hangingPunct="1"/>
            <a:r>
              <a:rPr lang="es-ES" altLang="en-US" sz="2100">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Ante todo, cuando hablamos de la realidad visible de la Iglesia, no debemos pensar sólo en el Papa, los obispos, los sacerdotes, las religiosas y todas las personas consagradas. La realidad visible de la Iglesia está constituida por muchos hermanos y hermanas bautizados que en el mundo creen, esperan y aman.</a:t>
            </a:r>
          </a:p>
          <a:p>
            <a:pPr algn="just" eaLnBrk="1" hangingPunct="1"/>
            <a:endParaRPr lang="es-MX" altLang="en-US" sz="1000">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La Iglesia somos todos, nosotros. Todos los bautizados somos la Iglesia, la Iglesia de Jesús. Todos aquellos que siguen al Señor Jesús y que, en su nombre, se hacen cercanos a los últimos y a los que sufren, tratando de ofrecer un poco de alivio, de consuelo y de paz. Todos los que hacen lo que el Señor nos ha mandado son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Para comprender la relación, en la Iglesia, la relación entre su realidad visible y su realidad espiritual, no hay otro camino más que mirar a Cristo, de quien la Iglesia constituye el cuerpo y de quien ella nace, en un acto de infinito amor.</a:t>
            </a:r>
          </a:p>
        </p:txBody>
      </p:sp>
      <p:pic>
        <p:nvPicPr>
          <p:cNvPr id="7578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5784"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782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7782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782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782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0" name="Rectángulo 1"/>
          <p:cNvSpPr>
            <a:spLocks noChangeArrowheads="1"/>
          </p:cNvSpPr>
          <p:nvPr/>
        </p:nvSpPr>
        <p:spPr bwMode="auto">
          <a:xfrm>
            <a:off x="838200" y="685800"/>
            <a:ext cx="74676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MX" altLang="en-US" sz="2100" b="1" i="1">
                <a:solidFill>
                  <a:srgbClr val="89241F"/>
                </a:solidFill>
                <a:latin typeface="Calibri" panose="020F0502020204030204" pitchFamily="34" charset="0"/>
              </a:rPr>
              <a:t>Introducción</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También en Cristo, en efecto, en virtud del misterio de la Encarnación, reconocemos una naturaleza humana y una naturaleza divina, unidas en la misma persona de modo admirable e indisoluble. Esto vale de modo análogo también para la Iglesia. Y como en Cristo la naturaleza humana secunda plenamente la naturaleza divina y se pone a su servicio, en función de la realización de la salvación, así sucede, en la Iglesia, por su realidad visible, respecto a la naturaleza espiritual. También la Iglesia, por lo tanto, es un misterio, en el cual lo que no se ve es más importante que aquello que se ve, y sólo se puede reconocer con los ojos de la fe.</a:t>
            </a:r>
          </a:p>
        </p:txBody>
      </p:sp>
      <p:pic>
        <p:nvPicPr>
          <p:cNvPr id="7783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7832"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987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7987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7987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7987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9878" name="Rectángulo 1"/>
          <p:cNvSpPr>
            <a:spLocks noChangeArrowheads="1"/>
          </p:cNvSpPr>
          <p:nvPr/>
        </p:nvSpPr>
        <p:spPr bwMode="auto">
          <a:xfrm>
            <a:off x="838200" y="685800"/>
            <a:ext cx="7467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r>
              <a:rPr lang="es-MX" altLang="en-US" sz="2100" b="1" i="1">
                <a:solidFill>
                  <a:srgbClr val="89241F"/>
                </a:solidFill>
                <a:latin typeface="Calibri" panose="020F0502020204030204" pitchFamily="34" charset="0"/>
              </a:rPr>
              <a:t>Introducción</a:t>
            </a:r>
          </a:p>
          <a:p>
            <a:pPr algn="just" eaLnBrk="1" hangingPunct="1"/>
            <a:endParaRPr lang="es-ES"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r>
              <a:rPr lang="es-MX" altLang="en-US" sz="2100">
                <a:solidFill>
                  <a:srgbClr val="89241F"/>
                </a:solidFill>
                <a:latin typeface="Calibri" panose="020F0502020204030204" pitchFamily="34" charset="0"/>
              </a:rPr>
              <a:t>Queridos hermanos y hermanas, a menudo como Iglesia experimentamos nuestra fragilidad y nuestros límites. Todos los tenemos. Todos somos pecadores. Nadie de nosotros puede decir:</a:t>
            </a:r>
          </a:p>
          <a:p>
            <a:pPr algn="just" eaLnBrk="1" hangingPunct="1"/>
            <a:r>
              <a:rPr lang="es-MX" altLang="en-US" sz="2100" i="1">
                <a:solidFill>
                  <a:srgbClr val="89241F"/>
                </a:solidFill>
                <a:latin typeface="Calibri" panose="020F0502020204030204" pitchFamily="34" charset="0"/>
              </a:rPr>
              <a:t>«yo no soy pecador».</a:t>
            </a:r>
            <a:r>
              <a:rPr lang="es-MX" altLang="en-US" sz="2100">
                <a:solidFill>
                  <a:srgbClr val="89241F"/>
                </a:solidFill>
                <a:latin typeface="Calibri" panose="020F0502020204030204" pitchFamily="34" charset="0"/>
              </a:rPr>
              <a:t> Pero si alguno de nosotros siente que no es pecador, que levante la mano. Veamos cuántos... ¡No se puede! Todos lo somos. Y esta fragilidad, estos límites, estos pecados nuestros, es justo que nos causen un profundo dolor, sobre todo cuando damos mal ejemplo y nos damos cuenta de que nos convertimos en motivo de escándalo.</a:t>
            </a:r>
          </a:p>
        </p:txBody>
      </p:sp>
      <p:pic>
        <p:nvPicPr>
          <p:cNvPr id="7987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80" name="1 Marcador de número de diapositiva"/>
          <p:cNvSpPr txBox="1">
            <a:spLocks/>
          </p:cNvSpPr>
          <p:nvPr/>
        </p:nvSpPr>
        <p:spPr bwMode="auto">
          <a:xfrm>
            <a:off x="6096000" y="6492875"/>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92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192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192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192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1926" name="Rectángulo 1"/>
          <p:cNvSpPr>
            <a:spLocks noChangeArrowheads="1"/>
          </p:cNvSpPr>
          <p:nvPr/>
        </p:nvSpPr>
        <p:spPr bwMode="auto">
          <a:xfrm>
            <a:off x="838200" y="914400"/>
            <a:ext cx="7467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Iglesia/Cristo, cuando la Iglesia actúa, actúa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Aunque en el Evangelio y en todo el Nuevo Testamento nunca se califique a Cristo directamente como </a:t>
            </a:r>
            <a:r>
              <a:rPr lang="es-ES" altLang="en-US" sz="2100" i="1">
                <a:solidFill>
                  <a:srgbClr val="89241F"/>
                </a:solidFill>
                <a:latin typeface="Calibri" panose="020F0502020204030204" pitchFamily="34" charset="0"/>
              </a:rPr>
              <a:t>"Médico", </a:t>
            </a:r>
            <a:r>
              <a:rPr lang="es-ES" altLang="en-US" sz="2100">
                <a:solidFill>
                  <a:srgbClr val="89241F"/>
                </a:solidFill>
                <a:latin typeface="Calibri" panose="020F0502020204030204" pitchFamily="34" charset="0"/>
              </a:rPr>
              <a:t>sabemos que hay toda una tradición bíblica que habla de Dios como Aquel que sana, que venda las heridas y que es nuestra salud. </a:t>
            </a:r>
            <a:r>
              <a:rPr lang="es-ES" altLang="en-US" sz="2100" i="1">
                <a:solidFill>
                  <a:srgbClr val="89241F"/>
                </a:solidFill>
                <a:latin typeface="Calibri" panose="020F0502020204030204" pitchFamily="34" charset="0"/>
              </a:rPr>
              <a:t>"Yo doy la muerte y la vida, yo desgarro y yo curo" </a:t>
            </a:r>
            <a:r>
              <a:rPr lang="es-ES" altLang="en-US" sz="2100" b="1" i="1">
                <a:solidFill>
                  <a:srgbClr val="89241F"/>
                </a:solidFill>
                <a:latin typeface="Calibri" panose="020F0502020204030204" pitchFamily="34" charset="0"/>
              </a:rPr>
              <a:t>(Dt 32,39)</a:t>
            </a:r>
            <a:r>
              <a:rPr lang="es-ES" altLang="en-US" sz="2100">
                <a:solidFill>
                  <a:srgbClr val="89241F"/>
                </a:solidFill>
                <a:latin typeface="Calibri" panose="020F0502020204030204" pitchFamily="34" charset="0"/>
              </a:rPr>
              <a:t>. </a:t>
            </a:r>
          </a:p>
          <a:p>
            <a:pPr algn="just" eaLnBrk="1" hangingPunct="1"/>
            <a:endParaRPr lang="es-ES"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Jesús mismo en el Evangelio se convierte en Fuente de vida y salud, su Cuerpo -hasta su manto- posee una fuerza curadora que Él sabe y siente, como sintió al ser tocado por la </a:t>
            </a:r>
            <a:r>
              <a:rPr lang="es-ES" altLang="en-US" sz="2100" i="1">
                <a:solidFill>
                  <a:srgbClr val="89241F"/>
                </a:solidFill>
                <a:latin typeface="Calibri" panose="020F0502020204030204" pitchFamily="34" charset="0"/>
              </a:rPr>
              <a:t>hemorroísa </a:t>
            </a:r>
            <a:r>
              <a:rPr lang="es-ES" altLang="en-US" sz="2100" b="1" i="1">
                <a:solidFill>
                  <a:srgbClr val="89241F"/>
                </a:solidFill>
                <a:latin typeface="Calibri" panose="020F0502020204030204" pitchFamily="34" charset="0"/>
              </a:rPr>
              <a:t>(Lc 8,46)</a:t>
            </a:r>
            <a:r>
              <a:rPr lang="es-ES" altLang="en-US" sz="2100">
                <a:solidFill>
                  <a:srgbClr val="89241F"/>
                </a:solidFill>
                <a:latin typeface="Calibri" panose="020F0502020204030204" pitchFamily="34" charset="0"/>
              </a:rPr>
              <a:t>: </a:t>
            </a:r>
            <a:r>
              <a:rPr lang="es-ES" altLang="en-US" sz="2100" i="1">
                <a:solidFill>
                  <a:srgbClr val="89241F"/>
                </a:solidFill>
                <a:latin typeface="Calibri" panose="020F0502020204030204" pitchFamily="34" charset="0"/>
              </a:rPr>
              <a:t>"Sintió una fuerza que había salido de Él"</a:t>
            </a:r>
            <a:r>
              <a:rPr lang="es-ES" altLang="en-US" sz="2100">
                <a:solidFill>
                  <a:srgbClr val="89241F"/>
                </a:solidFill>
                <a:latin typeface="Calibri" panose="020F0502020204030204" pitchFamily="34" charset="0"/>
              </a:rPr>
              <a:t>. Nuestro Señor, además, para explicar su misión redentora entre los hombres y su proximidad a los que la Ley de Israel consideraba impuros, emplea la imagen del médico: </a:t>
            </a:r>
            <a:r>
              <a:rPr lang="es-ES" altLang="en-US" sz="2100" i="1">
                <a:solidFill>
                  <a:srgbClr val="89241F"/>
                </a:solidFill>
                <a:latin typeface="Calibri" panose="020F0502020204030204" pitchFamily="34" charset="0"/>
              </a:rPr>
              <a:t>"No tienen necesidad de médico los sanos, sino los enfermos. No he venido a llamar a los justos, sino a los pecadores" </a:t>
            </a:r>
            <a:r>
              <a:rPr lang="es-ES" altLang="en-US" sz="2100" b="1" i="1">
                <a:solidFill>
                  <a:srgbClr val="89241F"/>
                </a:solidFill>
                <a:latin typeface="Calibri" panose="020F0502020204030204" pitchFamily="34" charset="0"/>
              </a:rPr>
              <a:t>(Lc 5,32).</a:t>
            </a:r>
            <a:endParaRPr lang="es-MX" altLang="en-US" sz="2100" b="1" i="1">
              <a:solidFill>
                <a:srgbClr val="89241F"/>
              </a:solidFill>
              <a:latin typeface="Calibri" panose="020F0502020204030204" pitchFamily="34" charset="0"/>
            </a:endParaRPr>
          </a:p>
        </p:txBody>
      </p:sp>
      <p:pic>
        <p:nvPicPr>
          <p:cNvPr id="8192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28"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396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397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397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397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3974" name="Rectángulo 1"/>
          <p:cNvSpPr>
            <a:spLocks noChangeArrowheads="1"/>
          </p:cNvSpPr>
          <p:nvPr/>
        </p:nvSpPr>
        <p:spPr bwMode="auto">
          <a:xfrm>
            <a:off x="838200" y="838200"/>
            <a:ext cx="74676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Iglesia/Cristo, cuando la Iglesia actúa, actúa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Iglesia, desde el principio, asumió esta imagen y la aplicó a Cristo. No dudó en llamarlo </a:t>
            </a:r>
            <a:r>
              <a:rPr lang="es-ES" altLang="en-US" sz="2100" i="1">
                <a:solidFill>
                  <a:srgbClr val="89241F"/>
                </a:solidFill>
                <a:latin typeface="Calibri" panose="020F0502020204030204" pitchFamily="34" charset="0"/>
              </a:rPr>
              <a:t>"Médico de los cuerpos y de las almas"</a:t>
            </a:r>
            <a:r>
              <a:rPr lang="es-ES" altLang="en-US" sz="2100">
                <a:solidFill>
                  <a:srgbClr val="89241F"/>
                </a:solidFill>
                <a:latin typeface="Calibri" panose="020F0502020204030204" pitchFamily="34" charset="0"/>
              </a:rPr>
              <a:t>, como hizo bien pronto san Ignacio de Antioquía en su </a:t>
            </a:r>
            <a:r>
              <a:rPr lang="es-ES" altLang="en-US" sz="2100" b="1">
                <a:solidFill>
                  <a:srgbClr val="89241F"/>
                </a:solidFill>
                <a:latin typeface="Calibri" panose="020F0502020204030204" pitchFamily="34" charset="0"/>
              </a:rPr>
              <a:t>Carta a los Efesios </a:t>
            </a:r>
            <a:r>
              <a:rPr lang="es-MX" altLang="en-US" sz="2100" b="1" i="1">
                <a:solidFill>
                  <a:srgbClr val="89241F"/>
                </a:solidFill>
                <a:latin typeface="Calibri" panose="020F0502020204030204" pitchFamily="34" charset="0"/>
              </a:rPr>
              <a:t>VII. 2.</a:t>
            </a:r>
            <a:r>
              <a:rPr lang="es-MX" altLang="en-US" sz="2100">
                <a:solidFill>
                  <a:srgbClr val="89241F"/>
                </a:solidFill>
                <a:latin typeface="Calibri" panose="020F0502020204030204" pitchFamily="34" charset="0"/>
              </a:rPr>
              <a:t> </a:t>
            </a:r>
            <a:r>
              <a:rPr lang="es-MX" altLang="en-US" sz="2100" b="1">
                <a:solidFill>
                  <a:srgbClr val="89241F"/>
                </a:solidFill>
                <a:latin typeface="Calibri" panose="020F0502020204030204" pitchFamily="34" charset="0"/>
              </a:rPr>
              <a:t>(</a:t>
            </a:r>
            <a:r>
              <a:rPr lang="es-MX" altLang="en-US" sz="2100" i="1" u="sng">
                <a:solidFill>
                  <a:srgbClr val="89241F"/>
                </a:solidFill>
                <a:latin typeface="Calibri" panose="020F0502020204030204" pitchFamily="34" charset="0"/>
              </a:rPr>
              <a:t>No hay más que un solo médico, carnal y espiritual, engendrado y no engendrado, Dios venido en carne, en la muerte vida verdadera, Hijo de María e Hijo de Dios, primero pasible y ahora impasible, Jesucristo Nuestro Señor</a:t>
            </a:r>
            <a:r>
              <a:rPr lang="es-MX" altLang="en-US" sz="2100" b="1" i="1">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 y la patrística empleó esta metáfora en muchísimas ocasiones. Cristo es médico celestial, Cristo es la salud del cuerpo y del alma, de la persona entera. La redención entonces se explica con la categoría de la medicina y del médico que restituyen la vida plena al hombre.</a:t>
            </a:r>
          </a:p>
        </p:txBody>
      </p:sp>
      <p:pic>
        <p:nvPicPr>
          <p:cNvPr id="8397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76" name="1 Marcador de número de diapositiva"/>
          <p:cNvSpPr txBox="1">
            <a:spLocks/>
          </p:cNvSpPr>
          <p:nvPr/>
        </p:nvSpPr>
        <p:spPr bwMode="auto">
          <a:xfrm>
            <a:off x="6096000" y="6492875"/>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601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601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602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602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6022" name="Rectángulo 1"/>
          <p:cNvSpPr>
            <a:spLocks noChangeArrowheads="1"/>
          </p:cNvSpPr>
          <p:nvPr/>
        </p:nvSpPr>
        <p:spPr bwMode="auto">
          <a:xfrm>
            <a:off x="838200" y="762000"/>
            <a:ext cx="7467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 / Cristo, cuando la Iglesia actúa, actúa Cristo</a:t>
            </a: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"Cristo es el verdadero "médico" </a:t>
            </a:r>
            <a:r>
              <a:rPr lang="es-ES" altLang="en-US" sz="2100">
                <a:solidFill>
                  <a:srgbClr val="89241F"/>
                </a:solidFill>
                <a:latin typeface="Calibri" panose="020F0502020204030204" pitchFamily="34" charset="0"/>
              </a:rPr>
              <a:t>de la humanidad, a quien el Padre celestial envió al mundo para curar al hombre, marcado en el cuerpo y en el espíritu por el pecado y por sus consecuencias... [Jesús] Al inicio de su ministerio público, se dedica completamente a la predicación y a la curación de los enfermos en las aldeas de Galilea. Los innumerables signos prodigiosos que realiza en los enfermos confirman la </a:t>
            </a:r>
            <a:r>
              <a:rPr lang="es-ES" altLang="en-US" sz="2100" i="1">
                <a:solidFill>
                  <a:srgbClr val="89241F"/>
                </a:solidFill>
                <a:latin typeface="Calibri" panose="020F0502020204030204" pitchFamily="34" charset="0"/>
              </a:rPr>
              <a:t>"buena nueva" del reino de Dios</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a:t>
            </a:r>
          </a:p>
          <a:p>
            <a:pPr algn="just" eaLnBrk="1" hangingPunct="1"/>
            <a:endParaRPr lang="es-ES"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Como Médico del cuerpo, el Señor puede actuar -si conviene para la salvación- mediante la santa Unción de enfermos y la Eucaristía; Médico del alma, el Señor sana por el Bautismo y la Penitencia.</a:t>
            </a:r>
            <a:endParaRPr lang="es-MX" altLang="en-US" sz="2100">
              <a:solidFill>
                <a:srgbClr val="89241F"/>
              </a:solidFill>
              <a:latin typeface="Calibri" panose="020F0502020204030204" pitchFamily="34" charset="0"/>
            </a:endParaRPr>
          </a:p>
        </p:txBody>
      </p:sp>
      <p:pic>
        <p:nvPicPr>
          <p:cNvPr id="8602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024" name="1 Marcador de número de diapositiva"/>
          <p:cNvSpPr txBox="1">
            <a:spLocks/>
          </p:cNvSpPr>
          <p:nvPr/>
        </p:nvSpPr>
        <p:spPr bwMode="auto">
          <a:xfrm>
            <a:off x="6096000" y="6492875"/>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50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15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15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15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60422" name="Rectángulo 1"/>
          <p:cNvSpPr>
            <a:spLocks noChangeArrowheads="1"/>
          </p:cNvSpPr>
          <p:nvPr/>
        </p:nvSpPr>
        <p:spPr bwMode="auto">
          <a:xfrm>
            <a:off x="838200" y="1143000"/>
            <a:ext cx="7467600" cy="403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b="1" i="1">
                <a:solidFill>
                  <a:srgbClr val="89241F"/>
                </a:solidFill>
                <a:latin typeface="Calibri" panose="020F0502020204030204" pitchFamily="34" charset="0"/>
              </a:rPr>
              <a:t>Esquema</a:t>
            </a:r>
          </a:p>
          <a:p>
            <a:pPr lvl="3" eaLnBrk="1" hangingPunct="1">
              <a:lnSpc>
                <a:spcPct val="70000"/>
              </a:lnSpc>
            </a:pPr>
            <a:endParaRPr lang="es-MX" altLang="en-US">
              <a:solidFill>
                <a:srgbClr val="89241F"/>
              </a:solidFill>
              <a:latin typeface="Calibri" panose="020F0502020204030204" pitchFamily="34" charset="0"/>
            </a:endParaRPr>
          </a:p>
          <a:p>
            <a:pPr lvl="3" eaLnBrk="1" hangingPunct="1">
              <a:lnSpc>
                <a:spcPct val="150000"/>
              </a:lnSpc>
              <a:buFont typeface="Calibri" panose="020F0502020204030204" pitchFamily="34" charset="0"/>
              <a:buAutoNum type="arabicPeriod"/>
            </a:pPr>
            <a:r>
              <a:rPr lang="es-MX" altLang="en-US">
                <a:solidFill>
                  <a:srgbClr val="89241F"/>
                </a:solidFill>
                <a:latin typeface="Calibri" panose="020F0502020204030204" pitchFamily="34" charset="0"/>
              </a:rPr>
              <a:t>Obras </a:t>
            </a:r>
            <a:r>
              <a:rPr lang="es-ES" altLang="en-US">
                <a:solidFill>
                  <a:srgbClr val="89241F"/>
                </a:solidFill>
                <a:latin typeface="Calibri" panose="020F0502020204030204" pitchFamily="34" charset="0"/>
              </a:rPr>
              <a:t>de misericordia</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Visita al enfermo</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Caridad en la Verdad</a:t>
            </a: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Sabiduría del corazón</a:t>
            </a:r>
            <a:endParaRPr lang="es-MX" altLang="en-US">
              <a:solidFill>
                <a:srgbClr val="89241F"/>
              </a:solidFill>
              <a:latin typeface="Calibri" panose="020F0502020204030204" pitchFamily="34" charset="0"/>
            </a:endParaRPr>
          </a:p>
          <a:p>
            <a:pPr lvl="3" eaLnBrk="1" hangingPunct="1">
              <a:lnSpc>
                <a:spcPct val="150000"/>
              </a:lnSpc>
              <a:buFont typeface="Calibri" panose="020F0502020204030204" pitchFamily="34" charset="0"/>
              <a:buAutoNum type="arabicPeriod"/>
            </a:pPr>
            <a:r>
              <a:rPr lang="es-ES" altLang="en-US">
                <a:solidFill>
                  <a:srgbClr val="89241F"/>
                </a:solidFill>
                <a:latin typeface="Calibri" panose="020F0502020204030204" pitchFamily="34" charset="0"/>
              </a:rPr>
              <a:t>El rostro del enfermo</a:t>
            </a:r>
          </a:p>
          <a:p>
            <a:pPr lvl="3" eaLnBrk="1" hangingPunct="1">
              <a:lnSpc>
                <a:spcPct val="70000"/>
              </a:lnSpc>
            </a:pPr>
            <a:endParaRPr lang="es-MX" altLang="en-US" sz="2100">
              <a:solidFill>
                <a:srgbClr val="89241F"/>
              </a:solidFill>
              <a:latin typeface="Calibri" panose="020F0502020204030204" pitchFamily="34" charset="0"/>
            </a:endParaRPr>
          </a:p>
          <a:p>
            <a:pPr algn="ctr" eaLnBrk="1" hangingPunct="1"/>
            <a:endParaRPr lang="es-MX" altLang="en-US" sz="1000">
              <a:solidFill>
                <a:srgbClr val="89241F"/>
              </a:solidFill>
              <a:latin typeface="Calibri" panose="020F0502020204030204" pitchFamily="34" charset="0"/>
            </a:endParaRPr>
          </a:p>
        </p:txBody>
      </p:sp>
      <p:pic>
        <p:nvPicPr>
          <p:cNvPr id="215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806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8806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8806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8806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88070" name="Rectángulo 1"/>
          <p:cNvSpPr>
            <a:spLocks noChangeArrowheads="1"/>
          </p:cNvSpPr>
          <p:nvPr/>
        </p:nvSpPr>
        <p:spPr bwMode="auto">
          <a:xfrm>
            <a:off x="838200" y="762000"/>
            <a:ext cx="74676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MX" altLang="en-US" sz="2100" b="1" i="1">
                <a:solidFill>
                  <a:srgbClr val="89241F"/>
                </a:solidFill>
                <a:latin typeface="Calibri" panose="020F0502020204030204" pitchFamily="34" charset="0"/>
              </a:rPr>
              <a:t>Relación Iglesia / Cristo, cuando la Iglesia actúa, actúa Cristo</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Las enfermedades del alma no son pocas ni menos graves: soberbia, ira, avaricia, envidia, gula, lujuria y pereza, ya que estos 7 pecados capitales van minando al hombre por completo hasta dejarlo postrado. O las hijas de estas enfermedades: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Las obras de la carne  que están patentes: fornicación, impureza, libertinaje, idolatría, hechicería, enemistades, contiendas, celos, rencores, rivalidades, partidismo, sectarismo, envidias, borracheras, orgías y cosas por el estilo" </a:t>
            </a:r>
            <a:r>
              <a:rPr lang="es-ES" altLang="en-US" sz="2100" b="1" i="1">
                <a:solidFill>
                  <a:srgbClr val="89241F"/>
                </a:solidFill>
                <a:latin typeface="Calibri" panose="020F0502020204030204" pitchFamily="34" charset="0"/>
              </a:rPr>
              <a:t>(Ga 5,19 - 21).</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Sólo Cristo y su Gracia puede curar y sanar tantas enfermedades, a condición de reconocer la enfermedad, descubrir las propias llagas, y suplicar al Señor que salve y cure, pidiendo perdón.</a:t>
            </a:r>
            <a:r>
              <a:rPr lang="es-MX" altLang="en-US" sz="2100">
                <a:solidFill>
                  <a:srgbClr val="89241F"/>
                </a:solidFill>
                <a:latin typeface="Calibri" panose="020F0502020204030204" pitchFamily="34" charset="0"/>
              </a:rPr>
              <a:t> </a:t>
            </a:r>
            <a:r>
              <a:rPr lang="es-ES" altLang="en-US" sz="2100">
                <a:solidFill>
                  <a:srgbClr val="89241F"/>
                </a:solidFill>
                <a:latin typeface="Calibri" panose="020F0502020204030204" pitchFamily="34" charset="0"/>
              </a:rPr>
              <a:t>Sólo Cristo puede curar porque para eso ha sido enviado por el Padre. Y recordemos que el cuerpo quedará totalmente sanado, curado, por la resurrección del último día, donde resucitará a los que están unidos a Él.</a:t>
            </a:r>
            <a:r>
              <a:rPr lang="es-MX" altLang="en-US" sz="2100">
                <a:solidFill>
                  <a:srgbClr val="89241F"/>
                </a:solidFill>
                <a:latin typeface="Calibri" panose="020F0502020204030204" pitchFamily="34" charset="0"/>
              </a:rPr>
              <a:t> </a:t>
            </a:r>
          </a:p>
        </p:txBody>
      </p:sp>
      <p:pic>
        <p:nvPicPr>
          <p:cNvPr id="8807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72"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0113"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011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011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011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0118" name="Rectángulo 1"/>
          <p:cNvSpPr>
            <a:spLocks noChangeArrowheads="1"/>
          </p:cNvSpPr>
          <p:nvPr/>
        </p:nvSpPr>
        <p:spPr bwMode="auto">
          <a:xfrm>
            <a:off x="838200" y="533400"/>
            <a:ext cx="74676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endParaRPr lang="es-MX" altLang="en-US" sz="2100"/>
          </a:p>
          <a:p>
            <a:pPr eaLnBrk="1" hangingPunct="1"/>
            <a:endParaRPr lang="es-MX" altLang="en-US" sz="1000"/>
          </a:p>
          <a:p>
            <a:pPr algn="just" eaLnBrk="1" hangingPunct="1"/>
            <a:r>
              <a:rPr lang="es-ES" altLang="en-US" sz="2100">
                <a:solidFill>
                  <a:srgbClr val="89241F"/>
                </a:solidFill>
                <a:latin typeface="Calibri" panose="020F0502020204030204" pitchFamily="34" charset="0"/>
              </a:rPr>
              <a:t>	Cristo, en su vida terrena, ha tenido una particular predilección hacia los enfermos y los que sufren. De hecho ha preferido a los que sufren, ha sanado muchos enfermos, que recurrían a Él con confianza: tales curaciones muestran que Jesús es verdaderamente Dios.</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Se ha identificado con el enfermo: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Estuve enfermo y mi visitaste</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(Mt 25,36).</a:t>
            </a:r>
            <a:endParaRPr lang="es-MX" altLang="en-US" sz="2100" b="1" i="1">
              <a:solidFill>
                <a:srgbClr val="89241F"/>
              </a:solidFill>
              <a:latin typeface="Calibri" panose="020F0502020204030204" pitchFamily="34" charset="0"/>
            </a:endParaRPr>
          </a:p>
        </p:txBody>
      </p:sp>
      <p:pic>
        <p:nvPicPr>
          <p:cNvPr id="9011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20"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216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216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216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216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2166" name="Rectángulo 1"/>
          <p:cNvSpPr>
            <a:spLocks noChangeArrowheads="1"/>
          </p:cNvSpPr>
          <p:nvPr/>
        </p:nvSpPr>
        <p:spPr bwMode="auto">
          <a:xfrm>
            <a:off x="838200" y="685800"/>
            <a:ext cx="7467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endParaRPr lang="es-MX" altLang="en-US" sz="2100"/>
          </a:p>
          <a:p>
            <a:pPr eaLnBrk="1" hangingPunct="1"/>
            <a:endParaRPr lang="es-MX" altLang="en-US" sz="1000"/>
          </a:p>
          <a:p>
            <a:pPr algn="just" eaLnBrk="1" hangingPunct="1"/>
            <a:r>
              <a:rPr lang="es-ES" altLang="en-US" sz="2100">
                <a:solidFill>
                  <a:srgbClr val="89241F"/>
                </a:solidFill>
                <a:latin typeface="Calibri" panose="020F0502020204030204" pitchFamily="34" charset="0"/>
              </a:rPr>
              <a:t>	Ha confiado a sus apóstoles el ministerio de la curación, diciéndoles: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Curen a los enfermos</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(Mt 10,8)</a:t>
            </a:r>
            <a:r>
              <a:rPr lang="es-ES" altLang="en-US" sz="2100" i="1">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 continúa estando con nosotros y por nosotros, sobre todo en nuestros momentos de sufrimiento. </a:t>
            </a:r>
            <a:endParaRPr lang="es-MX" altLang="en-US" sz="2100">
              <a:solidFill>
                <a:srgbClr val="89241F"/>
              </a:solidFill>
              <a:latin typeface="Calibri" panose="020F0502020204030204" pitchFamily="34" charset="0"/>
            </a:endParaRPr>
          </a:p>
          <a:p>
            <a:pPr algn="just" eaLnBrk="1" hangingPunct="1"/>
            <a:endParaRPr lang="es-ES"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Sabemos por medio de la Biblia que Jesús volverá. Sin embargo sabemos que tendremos que permanecer todavía por un tiempo aquí en éste mundo. Y mientras que los días avanzan y nos encontramos con sufrimientos y enfermedades de diferente naturalezas, es natural que surja la pregunta ¿Será Jesús capaz de ayudarnos en nuestras enfermedades y sufrimientos?</a:t>
            </a:r>
            <a:endParaRPr lang="es-MX" altLang="en-US" sz="2100">
              <a:solidFill>
                <a:srgbClr val="89241F"/>
              </a:solidFill>
              <a:latin typeface="Calibri" panose="020F0502020204030204" pitchFamily="34" charset="0"/>
            </a:endParaRPr>
          </a:p>
        </p:txBody>
      </p:sp>
      <p:pic>
        <p:nvPicPr>
          <p:cNvPr id="9216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68"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420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421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421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421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4214" name="Rectángulo 1"/>
          <p:cNvSpPr>
            <a:spLocks noChangeArrowheads="1"/>
          </p:cNvSpPr>
          <p:nvPr/>
        </p:nvSpPr>
        <p:spPr bwMode="auto">
          <a:xfrm>
            <a:off x="838200" y="914400"/>
            <a:ext cx="74676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endParaRPr lang="es-MX" altLang="en-US" sz="2100"/>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Cuando Jesús estuvo con sus discípulos, y al ver las grandes multitudes, entendía las penas, las angustias.  Entendía el sufrimiento y las necesidades que tenían y las que habrían de pasar después de su partida. Por eso expreso las palabras conocidas por muchos de nosotros, en san </a:t>
            </a:r>
            <a:r>
              <a:rPr lang="es-ES" altLang="en-US" sz="2100" b="1" i="1">
                <a:solidFill>
                  <a:srgbClr val="89241F"/>
                </a:solidFill>
                <a:latin typeface="Calibri" panose="020F0502020204030204" pitchFamily="34" charset="0"/>
              </a:rPr>
              <a:t>Juan 14,1-3, </a:t>
            </a:r>
            <a:r>
              <a:rPr lang="es-ES" altLang="en-US" sz="2100">
                <a:solidFill>
                  <a:srgbClr val="89241F"/>
                </a:solidFill>
                <a:latin typeface="Calibri" panose="020F0502020204030204" pitchFamily="34" charset="0"/>
              </a:rPr>
              <a:t>que dicen: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No se turbe vuestro corazón, crees en Dios, creed también en mí. En la casa de mi Padre, muchas moradas hay; si así no lo fuera os lo hubiera dicho. Voy pues a preparar lugar para vosotros, y cuando me haya ido y os haya preparado lugar vendré a vosotros para que donde yo estoy, vosotros también estéis</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a:t>
            </a:r>
            <a:endParaRPr lang="es-MX" altLang="en-US" sz="2100"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Aquí vemos la preocupación de Jesús, respecto a las necesidades de las personas, y también el deseo de aliviar sus cargas y pesares mientras que el día del encuentro en las nubes de los cielos llega.</a:t>
            </a:r>
            <a:endParaRPr lang="es-MX" altLang="en-US" sz="2100">
              <a:solidFill>
                <a:srgbClr val="89241F"/>
              </a:solidFill>
              <a:latin typeface="Calibri" panose="020F0502020204030204" pitchFamily="34" charset="0"/>
            </a:endParaRPr>
          </a:p>
        </p:txBody>
      </p:sp>
      <p:pic>
        <p:nvPicPr>
          <p:cNvPr id="9421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6"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625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625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62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626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6262" name="Rectángulo 1"/>
          <p:cNvSpPr>
            <a:spLocks noChangeArrowheads="1"/>
          </p:cNvSpPr>
          <p:nvPr/>
        </p:nvSpPr>
        <p:spPr bwMode="auto">
          <a:xfrm>
            <a:off x="838200" y="685800"/>
            <a:ext cx="74676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p>
          <a:p>
            <a:pPr eaLnBrk="1" hangingPunct="1"/>
            <a:endParaRPr lang="es-MX" altLang="en-US" sz="1000"/>
          </a:p>
          <a:p>
            <a:pPr algn="just" eaLnBrk="1" hangingPunct="1"/>
            <a:r>
              <a:rPr lang="es-ES" altLang="en-US" sz="2100" i="1">
                <a:solidFill>
                  <a:srgbClr val="89241F"/>
                </a:solidFill>
                <a:latin typeface="Calibri" panose="020F0502020204030204" pitchFamily="34" charset="0"/>
              </a:rPr>
              <a:t>		"En el pasaje evangélico narra la curación de un leproso y expresa con fuerza la intensidad de la relación entre Dios y el hombre, resumida en un estupendo diálogo: </a:t>
            </a:r>
            <a:r>
              <a:rPr lang="es-ES" altLang="en-US" sz="2100">
                <a:solidFill>
                  <a:srgbClr val="89241F"/>
                </a:solidFill>
                <a:latin typeface="Calibri" panose="020F0502020204030204" pitchFamily="34" charset="0"/>
              </a:rPr>
              <a:t>"Si quieres, puedes limpiarme"</a:t>
            </a:r>
            <a:r>
              <a:rPr lang="es-ES" altLang="en-US" sz="2100" i="1">
                <a:solidFill>
                  <a:srgbClr val="89241F"/>
                </a:solidFill>
                <a:latin typeface="Calibri" panose="020F0502020204030204" pitchFamily="34" charset="0"/>
              </a:rPr>
              <a:t>, dice el leproso. </a:t>
            </a:r>
            <a:r>
              <a:rPr lang="es-ES" altLang="es-ES" sz="2100">
                <a:solidFill>
                  <a:srgbClr val="89241F"/>
                </a:solidFill>
                <a:latin typeface="Calibri" panose="020F0502020204030204" pitchFamily="34" charset="0"/>
              </a:rPr>
              <a:t>“</a:t>
            </a:r>
            <a:r>
              <a:rPr lang="es-ES" altLang="en-US" sz="2100">
                <a:solidFill>
                  <a:srgbClr val="89241F"/>
                </a:solidFill>
                <a:latin typeface="Calibri" panose="020F0502020204030204" pitchFamily="34" charset="0"/>
              </a:rPr>
              <a:t>Quiero: queda limpio", </a:t>
            </a:r>
            <a:r>
              <a:rPr lang="es-ES" altLang="en-US" sz="2100" i="1">
                <a:solidFill>
                  <a:srgbClr val="89241F"/>
                </a:solidFill>
                <a:latin typeface="Calibri" panose="020F0502020204030204" pitchFamily="34" charset="0"/>
              </a:rPr>
              <a:t>le responde Jesús, tocándolo con la mano y curándolo de la lepra </a:t>
            </a:r>
            <a:r>
              <a:rPr lang="es-ES" altLang="en-US" sz="2100" b="1" i="1">
                <a:solidFill>
                  <a:srgbClr val="89241F"/>
                </a:solidFill>
                <a:latin typeface="Calibri" panose="020F0502020204030204" pitchFamily="34" charset="0"/>
              </a:rPr>
              <a:t>(Mc 1,40-42)</a:t>
            </a:r>
            <a:r>
              <a:rPr lang="es-ES" altLang="en-US" sz="2100" i="1">
                <a:solidFill>
                  <a:srgbClr val="89241F"/>
                </a:solidFill>
                <a:latin typeface="Calibri" panose="020F0502020204030204" pitchFamily="34" charset="0"/>
              </a:rPr>
              <a:t>. Vemos aquí, en cierto modo, concentrada toda la historia de la salvación: ese gesto de Jesús, que extiende la mano y toca el cuerpo llagado de la persona que lo invoca, manifiesta perfectamente la voluntad de Dios de sanar a su criatura caída, devolviéndole la vida </a:t>
            </a:r>
            <a:r>
              <a:rPr lang="es-ES" altLang="en-US" sz="2100">
                <a:solidFill>
                  <a:srgbClr val="89241F"/>
                </a:solidFill>
                <a:latin typeface="Calibri" panose="020F0502020204030204" pitchFamily="34" charset="0"/>
              </a:rPr>
              <a:t>"en abundancia" </a:t>
            </a:r>
            <a:r>
              <a:rPr lang="es-ES" altLang="en-US" sz="2100" b="1" i="1">
                <a:solidFill>
                  <a:srgbClr val="89241F"/>
                </a:solidFill>
                <a:latin typeface="Calibri" panose="020F0502020204030204" pitchFamily="34" charset="0"/>
              </a:rPr>
              <a:t>(Jn 10,10)</a:t>
            </a:r>
            <a:r>
              <a:rPr lang="es-ES" altLang="en-US" sz="2100" i="1">
                <a:solidFill>
                  <a:srgbClr val="89241F"/>
                </a:solidFill>
                <a:latin typeface="Calibri" panose="020F0502020204030204" pitchFamily="34" charset="0"/>
              </a:rPr>
              <a:t>, la vida eterna, plena, feliz.</a:t>
            </a:r>
            <a:endParaRPr lang="es-MX" altLang="en-US" sz="2100" i="1">
              <a:solidFill>
                <a:srgbClr val="89241F"/>
              </a:solidFill>
              <a:latin typeface="Calibri" panose="020F0502020204030204" pitchFamily="34" charset="0"/>
            </a:endParaRPr>
          </a:p>
          <a:p>
            <a:pPr algn="just" eaLnBrk="1" hangingPunct="1"/>
            <a:endParaRPr lang="es-MX" altLang="en-US" sz="1000" i="1">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Cristo es </a:t>
            </a:r>
            <a:r>
              <a:rPr lang="es-ES" altLang="en-US" sz="2100">
                <a:solidFill>
                  <a:srgbClr val="89241F"/>
                </a:solidFill>
                <a:latin typeface="Calibri" panose="020F0502020204030204" pitchFamily="34" charset="0"/>
              </a:rPr>
              <a:t>"la mano" </a:t>
            </a:r>
            <a:r>
              <a:rPr lang="es-ES" altLang="en-US" sz="2100" i="1">
                <a:solidFill>
                  <a:srgbClr val="89241F"/>
                </a:solidFill>
                <a:latin typeface="Calibri" panose="020F0502020204030204" pitchFamily="34" charset="0"/>
              </a:rPr>
              <a:t>de Dios tendida a la humanidad, para que pueda salir de las arenas movedizas de la enfermedad y de la muerte, apoyándose en la roca firme del amor divino" </a:t>
            </a:r>
            <a:r>
              <a:rPr lang="es-ES" altLang="en-US" sz="2100" b="1" i="1">
                <a:solidFill>
                  <a:srgbClr val="89241F"/>
                </a:solidFill>
                <a:latin typeface="Calibri" panose="020F0502020204030204" pitchFamily="34" charset="0"/>
              </a:rPr>
              <a:t>(Benedicto XVI, Ángelus, 12-febrero-2006).</a:t>
            </a:r>
            <a:endParaRPr lang="es-MX" altLang="en-US" sz="2100" b="1" i="1">
              <a:solidFill>
                <a:srgbClr val="89241F"/>
              </a:solidFill>
              <a:latin typeface="Calibri" panose="020F0502020204030204" pitchFamily="34" charset="0"/>
            </a:endParaRPr>
          </a:p>
        </p:txBody>
      </p:sp>
      <p:pic>
        <p:nvPicPr>
          <p:cNvPr id="9626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6264"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8305"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983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983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983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98310" name="Rectángulo 1"/>
          <p:cNvSpPr>
            <a:spLocks noChangeArrowheads="1"/>
          </p:cNvSpPr>
          <p:nvPr/>
        </p:nvSpPr>
        <p:spPr bwMode="auto">
          <a:xfrm>
            <a:off x="838200" y="990600"/>
            <a:ext cx="7467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MX" altLang="en-US" sz="2100" b="1" i="1">
                <a:solidFill>
                  <a:srgbClr val="89241F"/>
                </a:solidFill>
                <a:latin typeface="Calibri" panose="020F0502020204030204" pitchFamily="34" charset="0"/>
              </a:rPr>
              <a:t>Cristo Médico quiere ofrecernos a todos la salud, la vida plena </a:t>
            </a:r>
          </a:p>
          <a:p>
            <a:pPr eaLnBrk="1" hangingPunct="1"/>
            <a:endParaRPr lang="es-MX" altLang="en-US" sz="1000"/>
          </a:p>
          <a:p>
            <a:pPr algn="just" eaLnBrk="1" hangingPunct="1"/>
            <a:r>
              <a:rPr lang="es-ES" altLang="en-US" sz="2100">
                <a:solidFill>
                  <a:srgbClr val="89241F"/>
                </a:solidFill>
                <a:latin typeface="Calibri" panose="020F0502020204030204" pitchFamily="34" charset="0"/>
              </a:rPr>
              <a:t>		La Iglesia, en su constante solicitud por los enfermos: iluminada por la fe, proclama y testimonia el Evangelio del sufrimiento, el cual continuará acompañando la predicación del Evangelio a favor de la multitud de los que sufren. Ofreciendo su propia contribución específica mediante el acompañamiento humano y espiritual de los enfermos, que nos  invita a abrirnos al mensaje del amor de Dios, siempre atento a las lágrimas de quien se dirige a Él.</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enfermedad, el sufrimiento y la muerte no existirán más desde el momento en que Cristo Señor retornará al final de los tiempos, para liberar el universo de la corrupción y de la muerte y para renovarlo con </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los nuevos cielos y una nueva tierra</a:t>
            </a:r>
            <a:r>
              <a:rPr lang="es-ES" altLang="es-ES" sz="2100" i="1">
                <a:solidFill>
                  <a:srgbClr val="89241F"/>
                </a:solidFill>
                <a:latin typeface="Calibri" panose="020F0502020204030204" pitchFamily="34" charset="0"/>
              </a:rPr>
              <a:t>”</a:t>
            </a:r>
            <a:r>
              <a:rPr lang="es-ES" altLang="en-US" sz="2100" i="1">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(Cfr. Ap 21, 1).</a:t>
            </a:r>
            <a:endParaRPr lang="es-MX" altLang="en-US" sz="2100" b="1" i="1">
              <a:solidFill>
                <a:srgbClr val="89241F"/>
              </a:solidFill>
              <a:latin typeface="Calibri" panose="020F0502020204030204" pitchFamily="34" charset="0"/>
            </a:endParaRPr>
          </a:p>
        </p:txBody>
      </p:sp>
      <p:pic>
        <p:nvPicPr>
          <p:cNvPr id="983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12" name="1 Marcador de número de diapositiva"/>
          <p:cNvSpPr txBox="1">
            <a:spLocks/>
          </p:cNvSpPr>
          <p:nvPr/>
        </p:nvSpPr>
        <p:spPr bwMode="auto">
          <a:xfrm>
            <a:off x="6096000" y="6477000"/>
            <a:ext cx="3048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Cristo médico actuando a través de la Iglesia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4"/>
            </a:pPr>
            <a:r>
              <a:rPr lang="es-MX" altLang="en-US" sz="4000" b="1">
                <a:solidFill>
                  <a:srgbClr val="89241F"/>
                </a:solidFill>
                <a:ea typeface="ＭＳ Ｐゴシック" panose="020B0600070205080204" pitchFamily="34" charset="-128"/>
              </a:rPr>
              <a:t>Iglesia y enfermo unidos </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en la oración</a:t>
            </a:r>
            <a:endParaRPr lang="es-MX" altLang="en-US" sz="2000" b="1">
              <a:solidFill>
                <a:srgbClr val="89241F"/>
              </a:solidFill>
              <a:ea typeface="ＭＳ Ｐゴシック" panose="020B0600070205080204" pitchFamily="34" charset="-128"/>
            </a:endParaRPr>
          </a:p>
        </p:txBody>
      </p:sp>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00356"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0357"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00358"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37E9F44-BF50-4448-A47A-2F3F1338B840}" type="slidenum">
              <a:rPr lang="en-US" altLang="en-US" sz="1200">
                <a:solidFill>
                  <a:srgbClr val="898989"/>
                </a:solidFill>
                <a:latin typeface="Calibri" panose="020F0502020204030204" pitchFamily="34" charset="0"/>
              </a:rPr>
              <a:pPr eaLnBrk="1" hangingPunct="1"/>
              <a:t>46</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03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0361"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00362"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0363"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24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24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24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102406" name="Rectángulo 1"/>
          <p:cNvSpPr>
            <a:spLocks noChangeArrowheads="1"/>
          </p:cNvSpPr>
          <p:nvPr/>
        </p:nvSpPr>
        <p:spPr bwMode="auto">
          <a:xfrm>
            <a:off x="1066800" y="838200"/>
            <a:ext cx="7239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371600" indent="-4572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endParaRPr lang="es-MX" altLang="en-US" sz="2100">
              <a:solidFill>
                <a:srgbClr val="89241F"/>
              </a:solidFill>
              <a:latin typeface="Calibri" panose="020F0502020204030204" pitchFamily="34" charset="0"/>
            </a:endParaRPr>
          </a:p>
          <a:p>
            <a:pPr algn="ctr" eaLnBrk="1" hangingPunct="1"/>
            <a:r>
              <a:rPr lang="es-MX" altLang="en-US" sz="2100" b="1" i="1">
                <a:solidFill>
                  <a:srgbClr val="89241F"/>
                </a:solidFill>
                <a:latin typeface="Calibri" panose="020F0502020204030204" pitchFamily="34" charset="0"/>
              </a:rPr>
              <a:t>Esquema:</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El enfermo ante Dios</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La oración de la Iglesia</a:t>
            </a:r>
            <a:endParaRPr lang="es-MX" altLang="en-US" sz="2100">
              <a:solidFill>
                <a:srgbClr val="89241F"/>
              </a:solidFill>
              <a:latin typeface="Calibri" panose="020F0502020204030204" pitchFamily="34" charset="0"/>
            </a:endParaRPr>
          </a:p>
          <a:p>
            <a:pPr lvl="2" algn="just"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r>
              <a:rPr lang="es-ES" altLang="en-US" sz="2100" b="1" i="1">
                <a:solidFill>
                  <a:srgbClr val="89241F"/>
                </a:solidFill>
                <a:latin typeface="Calibri" panose="020F0502020204030204" pitchFamily="34" charset="0"/>
              </a:rPr>
              <a:t>Introducción:</a:t>
            </a:r>
            <a:endParaRPr lang="es-MX" altLang="en-US" sz="2100" b="1" i="1">
              <a:solidFill>
                <a:srgbClr val="89241F"/>
              </a:solidFill>
              <a:latin typeface="Calibri" panose="020F0502020204030204" pitchFamily="34" charset="0"/>
            </a:endParaRPr>
          </a:p>
          <a:p>
            <a:pPr algn="ctr" eaLnBrk="1" hangingPunct="1"/>
            <a:r>
              <a:rPr lang="es-ES" altLang="en-US" sz="2100" b="1"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1499)</a:t>
            </a:r>
            <a:r>
              <a:rPr lang="es-ES" altLang="en-US" sz="2100">
                <a:solidFill>
                  <a:srgbClr val="89241F"/>
                </a:solidFill>
                <a:latin typeface="Calibri" panose="020F0502020204030204" pitchFamily="34" charset="0"/>
              </a:rPr>
              <a:t>: </a:t>
            </a:r>
            <a:r>
              <a:rPr lang="es-ES" altLang="en-US" sz="2100" i="1">
                <a:solidFill>
                  <a:srgbClr val="89241F"/>
                </a:solidFill>
                <a:latin typeface="Calibri" panose="020F0502020204030204" pitchFamily="34" charset="0"/>
              </a:rPr>
              <a:t>"Con la sagrada unción de los enfermos y con la oración de los presbíteros, toda la Iglesia entera encomienda a los enfermos al Señor sufriente y glorificado para que los alivie y los salve. Incluso los anima a unirse libremente a la pasión y muerte de Cristo; y contribuir, así, al bien del Pueblo de Dios" </a:t>
            </a:r>
            <a:r>
              <a:rPr lang="es-ES" altLang="en-US" sz="2100" b="1" i="1">
                <a:solidFill>
                  <a:srgbClr val="89241F"/>
                </a:solidFill>
                <a:latin typeface="Calibri" panose="020F0502020204030204" pitchFamily="34" charset="0"/>
              </a:rPr>
              <a:t>(LG 11)</a:t>
            </a:r>
            <a:r>
              <a:rPr lang="es-ES" altLang="en-US" sz="2100" i="1">
                <a:solidFill>
                  <a:srgbClr val="89241F"/>
                </a:solidFill>
                <a:latin typeface="Calibri" panose="020F0502020204030204" pitchFamily="34" charset="0"/>
              </a:rPr>
              <a:t>.</a:t>
            </a:r>
            <a:endParaRPr lang="es-MX" altLang="en-US" sz="2100"/>
          </a:p>
          <a:p>
            <a:pPr algn="just" eaLnBrk="1" hangingPunct="1"/>
            <a:r>
              <a:rPr lang="es-ES" altLang="en-US" sz="2100"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p:txBody>
      </p:sp>
      <p:pic>
        <p:nvPicPr>
          <p:cNvPr id="1024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0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44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44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44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510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El enfermo ante Dios</a:t>
            </a:r>
            <a:endParaRPr lang="es-MX" altLang="en-US" sz="2100" b="1" i="1">
              <a:solidFill>
                <a:srgbClr val="89241F"/>
              </a:solidFill>
              <a:latin typeface="Calibri" panose="020F0502020204030204" pitchFamily="34" charset="0"/>
            </a:endParaRPr>
          </a:p>
          <a:p>
            <a:pPr eaLnBrk="1" hangingPunct="1"/>
            <a:r>
              <a:rPr lang="es-ES" altLang="en-US" sz="2100" b="1"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1502): </a:t>
            </a:r>
            <a:r>
              <a:rPr lang="es-ES" altLang="en-US" sz="2100">
                <a:solidFill>
                  <a:srgbClr val="89241F"/>
                </a:solidFill>
                <a:latin typeface="Calibri" panose="020F0502020204030204" pitchFamily="34" charset="0"/>
              </a:rPr>
              <a:t>El hombre del Antiguo Testamento vive la enfermedad de cara a Dios. Ante Dios se lamenta por su enfermedad </a:t>
            </a:r>
            <a:r>
              <a:rPr lang="es-ES" altLang="en-US" sz="2100" b="1" i="1">
                <a:solidFill>
                  <a:srgbClr val="89241F"/>
                </a:solidFill>
                <a:latin typeface="Calibri" panose="020F0502020204030204" pitchFamily="34" charset="0"/>
              </a:rPr>
              <a:t>(Cfr. Sal 38) </a:t>
            </a:r>
            <a:r>
              <a:rPr lang="es-ES" altLang="en-US" sz="2100">
                <a:solidFill>
                  <a:srgbClr val="89241F"/>
                </a:solidFill>
                <a:latin typeface="Calibri" panose="020F0502020204030204" pitchFamily="34" charset="0"/>
              </a:rPr>
              <a:t>y de él, que es el Señor de la vida y de la muerte, implora la curación </a:t>
            </a:r>
            <a:r>
              <a:rPr lang="es-ES" altLang="en-US" sz="2100" b="1" i="1">
                <a:solidFill>
                  <a:srgbClr val="89241F"/>
                </a:solidFill>
                <a:latin typeface="Calibri" panose="020F0502020204030204" pitchFamily="34" charset="0"/>
              </a:rPr>
              <a:t>(Cfr. Sal 6,3; Is 38). </a:t>
            </a:r>
            <a:r>
              <a:rPr lang="es-ES" altLang="en-US" sz="2100">
                <a:solidFill>
                  <a:srgbClr val="89241F"/>
                </a:solidFill>
                <a:latin typeface="Calibri" panose="020F0502020204030204" pitchFamily="34" charset="0"/>
              </a:rPr>
              <a:t>La enfermedad se convierte en camino de conversión </a:t>
            </a:r>
            <a:r>
              <a:rPr lang="es-ES" altLang="en-US" sz="2100" b="1" i="1">
                <a:solidFill>
                  <a:srgbClr val="89241F"/>
                </a:solidFill>
                <a:latin typeface="Calibri" panose="020F0502020204030204" pitchFamily="34" charset="0"/>
              </a:rPr>
              <a:t>(Cfr. Sal 38,5; 39,9.12) </a:t>
            </a:r>
            <a:r>
              <a:rPr lang="es-ES" altLang="en-US" sz="2100">
                <a:solidFill>
                  <a:srgbClr val="89241F"/>
                </a:solidFill>
                <a:latin typeface="Calibri" panose="020F0502020204030204" pitchFamily="34" charset="0"/>
              </a:rPr>
              <a:t>y el perdón de Dios inaugura la curación </a:t>
            </a:r>
            <a:r>
              <a:rPr lang="es-ES" altLang="en-US" sz="2100" b="1" i="1">
                <a:solidFill>
                  <a:srgbClr val="89241F"/>
                </a:solidFill>
                <a:latin typeface="Calibri" panose="020F0502020204030204" pitchFamily="34" charset="0"/>
              </a:rPr>
              <a:t>(Cfr. Sal 32,5; 107,20; Mc 2,5-12).</a:t>
            </a:r>
            <a:r>
              <a:rPr lang="es-ES" altLang="en-US" sz="2100">
                <a:solidFill>
                  <a:srgbClr val="89241F"/>
                </a:solidFill>
                <a:latin typeface="Calibri" panose="020F0502020204030204" pitchFamily="34" charset="0"/>
              </a:rPr>
              <a:t> Israel experimenta que la enfermedad, de una manera misteriosa, se vincula al pecado y al mal; y que la fidelidad a Dios, según su Ley, devuelve la vida: </a:t>
            </a:r>
            <a:r>
              <a:rPr lang="es-ES" altLang="en-US" sz="2100" i="1">
                <a:solidFill>
                  <a:srgbClr val="89241F"/>
                </a:solidFill>
                <a:latin typeface="Calibri" panose="020F0502020204030204" pitchFamily="34" charset="0"/>
              </a:rPr>
              <a:t>"Yo, el Señor, soy el que te sana</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(Ex 15,26)</a:t>
            </a:r>
            <a:r>
              <a:rPr lang="es-ES" altLang="en-US" sz="2100">
                <a:solidFill>
                  <a:srgbClr val="89241F"/>
                </a:solidFill>
                <a:latin typeface="Calibri" panose="020F0502020204030204" pitchFamily="34" charset="0"/>
              </a:rPr>
              <a:t>. El profeta entrevé que el sufrimiento puede tener también un sentido redentor por los pecados de los demás </a:t>
            </a:r>
            <a:r>
              <a:rPr lang="es-ES" altLang="en-US" sz="2100" b="1" i="1">
                <a:solidFill>
                  <a:srgbClr val="89241F"/>
                </a:solidFill>
                <a:latin typeface="Calibri" panose="020F0502020204030204" pitchFamily="34" charset="0"/>
              </a:rPr>
              <a:t>(Cfr. Is 53,11). </a:t>
            </a:r>
            <a:r>
              <a:rPr lang="es-ES" altLang="en-US" sz="2100">
                <a:solidFill>
                  <a:srgbClr val="89241F"/>
                </a:solidFill>
                <a:latin typeface="Calibri" panose="020F0502020204030204" pitchFamily="34" charset="0"/>
              </a:rPr>
              <a:t>Finalmente, Isaías anuncia que Dios hará venir un tiempo para Sión en que perdonará toda falta y curará toda enfermedad </a:t>
            </a:r>
            <a:r>
              <a:rPr lang="es-ES" altLang="en-US" sz="2100" b="1" i="1">
                <a:solidFill>
                  <a:srgbClr val="89241F"/>
                </a:solidFill>
                <a:latin typeface="Calibri" panose="020F0502020204030204" pitchFamily="34" charset="0"/>
              </a:rPr>
              <a:t>(Cfr. Is 33,24).</a:t>
            </a:r>
          </a:p>
        </p:txBody>
      </p:sp>
      <p:pic>
        <p:nvPicPr>
          <p:cNvPr id="1044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45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64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65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65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10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El enfermo ante Dios</a:t>
            </a:r>
            <a:endParaRPr lang="es-MX" altLang="en-US" sz="2100" b="1" i="1">
              <a:solidFill>
                <a:srgbClr val="89241F"/>
              </a:solidFill>
              <a:latin typeface="Calibri" panose="020F0502020204030204" pitchFamily="34" charset="0"/>
            </a:endParaRPr>
          </a:p>
          <a:p>
            <a:pPr algn="ctr" eaLnBrk="1" hangingPunct="1"/>
            <a:r>
              <a:rPr lang="es-ES" altLang="en-US" sz="2100" b="1" i="1">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a:p>
            <a:pPr eaLnBrk="1" hangingPunct="1"/>
            <a:r>
              <a:rPr lang="es-ES" altLang="en-US" sz="2100" i="1">
                <a:solidFill>
                  <a:srgbClr val="89241F"/>
                </a:solidFill>
                <a:latin typeface="Calibri" panose="020F0502020204030204" pitchFamily="34" charset="0"/>
              </a:rPr>
              <a:t>Cristo, médico</a:t>
            </a:r>
            <a:endParaRPr lang="es-MX" altLang="en-US" sz="2100" i="1">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1503: </a:t>
            </a:r>
            <a:r>
              <a:rPr lang="es-ES" altLang="en-US" sz="2100">
                <a:solidFill>
                  <a:srgbClr val="89241F"/>
                </a:solidFill>
                <a:latin typeface="Calibri" panose="020F0502020204030204" pitchFamily="34" charset="0"/>
              </a:rPr>
              <a:t>La compasión de Cristo hacia los enfermos y sus numerosas curaciones de dolientes de toda clase </a:t>
            </a:r>
            <a:r>
              <a:rPr lang="es-ES" altLang="en-US" sz="2100" b="1" i="1">
                <a:solidFill>
                  <a:srgbClr val="89241F"/>
                </a:solidFill>
                <a:latin typeface="Calibri" panose="020F0502020204030204" pitchFamily="34" charset="0"/>
              </a:rPr>
              <a:t>(Cfr. Mt 4,24) </a:t>
            </a:r>
            <a:r>
              <a:rPr lang="es-ES" altLang="en-US" sz="2100">
                <a:solidFill>
                  <a:srgbClr val="89241F"/>
                </a:solidFill>
                <a:latin typeface="Calibri" panose="020F0502020204030204" pitchFamily="34" charset="0"/>
              </a:rPr>
              <a:t>son un signo maravilloso de que </a:t>
            </a:r>
            <a:r>
              <a:rPr lang="es-ES" altLang="en-US" sz="2100" i="1">
                <a:solidFill>
                  <a:srgbClr val="89241F"/>
                </a:solidFill>
                <a:latin typeface="Calibri" panose="020F0502020204030204" pitchFamily="34" charset="0"/>
              </a:rPr>
              <a:t>"Dios ha visitado a su pueblo" </a:t>
            </a:r>
            <a:r>
              <a:rPr lang="es-ES" altLang="en-US" sz="2100" b="1" i="1">
                <a:solidFill>
                  <a:srgbClr val="89241F"/>
                </a:solidFill>
                <a:latin typeface="Calibri" panose="020F0502020204030204" pitchFamily="34" charset="0"/>
              </a:rPr>
              <a:t>(Lc 7,16)</a:t>
            </a:r>
            <a:r>
              <a:rPr lang="es-ES" altLang="en-US" sz="2100">
                <a:solidFill>
                  <a:srgbClr val="89241F"/>
                </a:solidFill>
                <a:latin typeface="Calibri" panose="020F0502020204030204" pitchFamily="34" charset="0"/>
              </a:rPr>
              <a:t> y de que el Reino de Dios está muy cerca. Jesús no tiene solamente poder para curar, sino también de perdonar los pecados </a:t>
            </a:r>
            <a:r>
              <a:rPr lang="es-ES" altLang="en-US" sz="2100" b="1" i="1">
                <a:solidFill>
                  <a:srgbClr val="89241F"/>
                </a:solidFill>
                <a:latin typeface="Calibri" panose="020F0502020204030204" pitchFamily="34" charset="0"/>
              </a:rPr>
              <a:t>(Cfr. Mc 2,5-12)</a:t>
            </a:r>
            <a:r>
              <a:rPr lang="es-ES" altLang="en-US" sz="2100">
                <a:solidFill>
                  <a:srgbClr val="89241F"/>
                </a:solidFill>
                <a:latin typeface="Calibri" panose="020F0502020204030204" pitchFamily="34" charset="0"/>
              </a:rPr>
              <a:t>: vino a curar al hombre entero, alma y cuerpo; es el médico que los enfermos necesitan </a:t>
            </a:r>
            <a:r>
              <a:rPr lang="es-ES" altLang="en-US" sz="2100" b="1" i="1">
                <a:solidFill>
                  <a:srgbClr val="89241F"/>
                </a:solidFill>
                <a:latin typeface="Calibri" panose="020F0502020204030204" pitchFamily="34" charset="0"/>
              </a:rPr>
              <a:t>(Mc 2,17)</a:t>
            </a:r>
            <a:r>
              <a:rPr lang="es-ES" altLang="en-US" sz="2100">
                <a:solidFill>
                  <a:srgbClr val="89241F"/>
                </a:solidFill>
                <a:latin typeface="Calibri" panose="020F0502020204030204" pitchFamily="34" charset="0"/>
              </a:rPr>
              <a:t>. Su compasión hacia todos los que sufren llega hasta identificarse con ellos: </a:t>
            </a:r>
            <a:r>
              <a:rPr lang="es-ES" altLang="en-US" sz="2100" i="1">
                <a:solidFill>
                  <a:srgbClr val="89241F"/>
                </a:solidFill>
                <a:latin typeface="Calibri" panose="020F0502020204030204" pitchFamily="34" charset="0"/>
              </a:rPr>
              <a:t>"Estuve enfermo y me visitasteis" </a:t>
            </a:r>
            <a:r>
              <a:rPr lang="es-ES" altLang="en-US" sz="2100" b="1" i="1">
                <a:solidFill>
                  <a:srgbClr val="89241F"/>
                </a:solidFill>
                <a:latin typeface="Calibri" panose="020F0502020204030204" pitchFamily="34" charset="0"/>
              </a:rPr>
              <a:t>(Mt 25,36). </a:t>
            </a:r>
            <a:r>
              <a:rPr lang="es-ES" altLang="en-US" sz="2100">
                <a:solidFill>
                  <a:srgbClr val="89241F"/>
                </a:solidFill>
                <a:latin typeface="Calibri" panose="020F0502020204030204" pitchFamily="34" charset="0"/>
              </a:rPr>
              <a:t>Su amor de predilección para con los enfermos no ha cesado, a lo largo de los siglos, de suscitar la atención muy particular de los cristianos hacia todos los que sufren en su cuerpo y en su alma. Esta atención dio origen a infatigables esfuerzos por aliviar a los que sufren.</a:t>
            </a:r>
            <a:r>
              <a:rPr lang="es-MX" altLang="en-US" sz="2100">
                <a:solidFill>
                  <a:srgbClr val="89241F"/>
                </a:solidFill>
                <a:latin typeface="Calibri" panose="020F0502020204030204" pitchFamily="34" charset="0"/>
              </a:rPr>
              <a:t> </a:t>
            </a:r>
          </a:p>
        </p:txBody>
      </p:sp>
      <p:pic>
        <p:nvPicPr>
          <p:cNvPr id="1065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650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EFD1"/>
            </a:gs>
            <a:gs pos="64999">
              <a:srgbClr val="F0EBD5"/>
            </a:gs>
            <a:gs pos="100000">
              <a:srgbClr val="D1C39F"/>
            </a:gs>
          </a:gsLst>
          <a:lin ang="5400000"/>
        </a:gradFill>
        <a:effectLst/>
      </p:bgPr>
    </p:bg>
    <p:spTree>
      <p:nvGrpSpPr>
        <p:cNvPr id="1" name=""/>
        <p:cNvGrpSpPr/>
        <p:nvPr/>
      </p:nvGrpSpPr>
      <p:grpSpPr>
        <a:xfrm>
          <a:off x="0" y="0"/>
          <a:ext cx="0" cy="0"/>
          <a:chOff x="0" y="0"/>
          <a:chExt cx="0" cy="0"/>
        </a:xfrm>
      </p:grpSpPr>
      <p:sp>
        <p:nvSpPr>
          <p:cNvPr id="23554" name="3 Subtítulo"/>
          <p:cNvSpPr>
            <a:spLocks noGrp="1"/>
          </p:cNvSpPr>
          <p:nvPr>
            <p:ph type="subTitle" idx="1"/>
          </p:nvPr>
        </p:nvSpPr>
        <p:spPr>
          <a:xfrm>
            <a:off x="914400" y="914400"/>
            <a:ext cx="7315200" cy="4953000"/>
          </a:xfrm>
        </p:spPr>
        <p:txBody>
          <a:bodyPr/>
          <a:lstStyle/>
          <a:p>
            <a:pPr marL="457200" indent="-457200">
              <a:buFont typeface="Calibri" panose="020F0502020204030204" pitchFamily="34" charset="0"/>
              <a:buAutoNum type="arabicPeriod"/>
            </a:pPr>
            <a:r>
              <a:rPr lang="es-ES" altLang="en-US" sz="2200" b="1" i="1">
                <a:solidFill>
                  <a:srgbClr val="89241F"/>
                </a:solidFill>
                <a:ea typeface="ＭＳ Ｐゴシック" panose="020B0600070205080204" pitchFamily="34" charset="-128"/>
              </a:rPr>
              <a:t>Obras de misericordia</a:t>
            </a:r>
          </a:p>
          <a:p>
            <a:pPr marL="457200" indent="-457200"/>
            <a:endParaRPr lang="es-MX" altLang="en-US" sz="1000">
              <a:solidFill>
                <a:srgbClr val="89241F"/>
              </a:solidFill>
              <a:ea typeface="ＭＳ Ｐゴシック" panose="020B0600070205080204" pitchFamily="34" charset="-128"/>
            </a:endParaRPr>
          </a:p>
          <a:p>
            <a:pPr marL="457200" indent="-457200" algn="just"/>
            <a:r>
              <a:rPr lang="es-MX" altLang="en-US" sz="2200">
                <a:solidFill>
                  <a:srgbClr val="89241F"/>
                </a:solidFill>
                <a:ea typeface="ＭＳ Ｐゴシック" panose="020B0600070205080204" pitchFamily="34" charset="-128"/>
              </a:rPr>
              <a:t>     </a:t>
            </a:r>
            <a:r>
              <a:rPr lang="es-MX" altLang="en-US" sz="2200" b="1" i="1">
                <a:solidFill>
                  <a:srgbClr val="89241F"/>
                </a:solidFill>
                <a:ea typeface="ＭＳ Ｐゴシック" panose="020B0600070205080204" pitchFamily="34" charset="-128"/>
              </a:rPr>
              <a:t>(CEC 2447) </a:t>
            </a:r>
            <a:r>
              <a:rPr lang="es-MX" altLang="en-US" sz="2200">
                <a:solidFill>
                  <a:srgbClr val="89241F"/>
                </a:solidFill>
                <a:ea typeface="ＭＳ Ｐゴシック" panose="020B0600070205080204" pitchFamily="34" charset="-128"/>
              </a:rPr>
              <a:t>Las obras de misericordia son acciones caritativas mediante las cuales ayudamos a nuestro prójimo en sus necesidades corporales y espirituales </a:t>
            </a:r>
            <a:r>
              <a:rPr lang="es-MX" altLang="en-US" sz="2200" b="1" i="1">
                <a:solidFill>
                  <a:srgbClr val="89241F"/>
                </a:solidFill>
                <a:ea typeface="ＭＳ Ｐゴシック" panose="020B0600070205080204" pitchFamily="34" charset="-128"/>
              </a:rPr>
              <a:t>(Cfr. Is 58,6-7; Hb 13,3)</a:t>
            </a:r>
            <a:r>
              <a:rPr lang="es-MX" altLang="en-US" sz="2200">
                <a:solidFill>
                  <a:srgbClr val="89241F"/>
                </a:solidFill>
                <a:ea typeface="ＭＳ Ｐゴシック" panose="020B0600070205080204" pitchFamily="34" charset="-128"/>
              </a:rPr>
              <a:t>. Instruir, aconsejar, consolar, confortar, son obras de misericordia espiritual, como perdonar y sufrir con paciencia. Las obras de misericordia corporal consisten especialmente en dar de comer al hambriento, dar techo a quien no lo tiene, vestir al desnudo, visitar a los enfermos y a los presos, enterrar a los muertos </a:t>
            </a:r>
            <a:r>
              <a:rPr lang="es-MX" altLang="en-US" sz="2200" b="1" i="1">
                <a:solidFill>
                  <a:srgbClr val="89241F"/>
                </a:solidFill>
                <a:ea typeface="ＭＳ Ｐゴシック" panose="020B0600070205080204" pitchFamily="34" charset="-128"/>
              </a:rPr>
              <a:t>(Cfr. Mt 25,31-46). </a:t>
            </a:r>
            <a:r>
              <a:rPr lang="es-MX" altLang="en-US" sz="2200">
                <a:solidFill>
                  <a:srgbClr val="89241F"/>
                </a:solidFill>
                <a:ea typeface="ＭＳ Ｐゴシック" panose="020B0600070205080204" pitchFamily="34" charset="-128"/>
              </a:rPr>
              <a:t>Entre estas obras, la limosna hecha a los pobres </a:t>
            </a:r>
            <a:r>
              <a:rPr lang="es-MX" altLang="en-US" sz="2200" b="1" i="1">
                <a:solidFill>
                  <a:srgbClr val="89241F"/>
                </a:solidFill>
                <a:ea typeface="ＭＳ Ｐゴシック" panose="020B0600070205080204" pitchFamily="34" charset="-128"/>
              </a:rPr>
              <a:t>(Cfr. Tb 4, 5-11; Si 17,22) </a:t>
            </a:r>
            <a:r>
              <a:rPr lang="es-MX" altLang="en-US" sz="2200">
                <a:solidFill>
                  <a:srgbClr val="89241F"/>
                </a:solidFill>
                <a:ea typeface="ＭＳ Ｐゴシック" panose="020B0600070205080204" pitchFamily="34" charset="-128"/>
              </a:rPr>
              <a:t>es uno de los principales testimonios de la caridad fraterna; es también una práctica de justicia que agrada a Dios </a:t>
            </a:r>
            <a:r>
              <a:rPr lang="es-MX" altLang="en-US" sz="2200" b="1" i="1">
                <a:solidFill>
                  <a:srgbClr val="89241F"/>
                </a:solidFill>
                <a:ea typeface="ＭＳ Ｐゴシック" panose="020B0600070205080204" pitchFamily="34" charset="-128"/>
              </a:rPr>
              <a:t>(Cfr. Mt 6,2-4)</a:t>
            </a:r>
            <a:r>
              <a:rPr lang="es-MX" altLang="en-US" sz="2200">
                <a:solidFill>
                  <a:srgbClr val="89241F"/>
                </a:solidFill>
                <a:ea typeface="ＭＳ Ｐゴシック" panose="020B0600070205080204" pitchFamily="34" charset="-128"/>
              </a:rPr>
              <a:t>.</a:t>
            </a:r>
          </a:p>
        </p:txBody>
      </p:sp>
      <p:pic>
        <p:nvPicPr>
          <p:cNvPr id="2355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 y="0"/>
            <a:ext cx="91821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sp>
        <p:nvSpPr>
          <p:cNvPr id="23557"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overrideClrMapping bg1="lt1" tx1="dk1" bg2="lt2" tx2="dk2" accent1="accent1" accent2="accent2" accent3="accent3" accent4="accent4" accent5="accent5" accent6="accent6" hlink="hlink" folHlink="folHlink"/>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085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085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085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586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a:pPr>
            <a:r>
              <a:rPr lang="es-ES" altLang="en-US" sz="2000" b="1" i="1">
                <a:solidFill>
                  <a:srgbClr val="89241F"/>
                </a:solidFill>
                <a:latin typeface="Calibri" panose="020F0502020204030204" pitchFamily="34" charset="0"/>
              </a:rPr>
              <a:t>El enfermo ante Dios</a:t>
            </a:r>
            <a:endParaRPr lang="es-MX" altLang="en-US" sz="2000" b="1" i="1">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1504): </a:t>
            </a:r>
            <a:r>
              <a:rPr lang="es-ES" altLang="en-US" sz="2000">
                <a:solidFill>
                  <a:srgbClr val="89241F"/>
                </a:solidFill>
                <a:latin typeface="Calibri" panose="020F0502020204030204" pitchFamily="34" charset="0"/>
              </a:rPr>
              <a:t>A menudo Jesús pide a los enfermos que crean </a:t>
            </a:r>
            <a:r>
              <a:rPr lang="es-ES" altLang="en-US" sz="2000" b="1" i="1">
                <a:solidFill>
                  <a:srgbClr val="89241F"/>
                </a:solidFill>
                <a:latin typeface="Calibri" panose="020F0502020204030204" pitchFamily="34" charset="0"/>
              </a:rPr>
              <a:t>(Cfr. Mc 5,34.36; 9,23). </a:t>
            </a:r>
            <a:r>
              <a:rPr lang="es-ES" altLang="en-US" sz="2000">
                <a:solidFill>
                  <a:srgbClr val="89241F"/>
                </a:solidFill>
                <a:latin typeface="Calibri" panose="020F0502020204030204" pitchFamily="34" charset="0"/>
              </a:rPr>
              <a:t>Se sirve de signos para curar: saliva e imposición de manos </a:t>
            </a:r>
            <a:r>
              <a:rPr lang="es-ES" altLang="en-US" sz="2000" b="1" i="1">
                <a:solidFill>
                  <a:srgbClr val="89241F"/>
                </a:solidFill>
                <a:latin typeface="Calibri" panose="020F0502020204030204" pitchFamily="34" charset="0"/>
              </a:rPr>
              <a:t>(Cfr. Mc 7,32-36; 8, 22-25), </a:t>
            </a:r>
            <a:r>
              <a:rPr lang="es-ES" altLang="en-US" sz="2000">
                <a:solidFill>
                  <a:srgbClr val="89241F"/>
                </a:solidFill>
                <a:latin typeface="Calibri" panose="020F0502020204030204" pitchFamily="34" charset="0"/>
              </a:rPr>
              <a:t>barro y ablución </a:t>
            </a:r>
            <a:r>
              <a:rPr lang="es-ES" altLang="en-US" sz="2000" b="1" i="1">
                <a:solidFill>
                  <a:srgbClr val="89241F"/>
                </a:solidFill>
                <a:latin typeface="Calibri" panose="020F0502020204030204" pitchFamily="34" charset="0"/>
              </a:rPr>
              <a:t>(Cfr. Jn 9,6s)</a:t>
            </a:r>
            <a:r>
              <a:rPr lang="es-ES" altLang="en-US" sz="2000">
                <a:solidFill>
                  <a:srgbClr val="89241F"/>
                </a:solidFill>
                <a:latin typeface="Calibri" panose="020F0502020204030204" pitchFamily="34" charset="0"/>
              </a:rPr>
              <a:t>. Los enfermos tratan de tocarlo </a:t>
            </a:r>
            <a:r>
              <a:rPr lang="es-ES" altLang="en-US" sz="2000" b="1" i="1">
                <a:solidFill>
                  <a:srgbClr val="89241F"/>
                </a:solidFill>
                <a:latin typeface="Calibri" panose="020F0502020204030204" pitchFamily="34" charset="0"/>
              </a:rPr>
              <a:t>(Cfr. Mc 1,41; 3,10; 6,56) </a:t>
            </a:r>
            <a:r>
              <a:rPr lang="es-ES" altLang="en-US" sz="2000" i="1">
                <a:solidFill>
                  <a:srgbClr val="89241F"/>
                </a:solidFill>
                <a:latin typeface="Calibri" panose="020F0502020204030204" pitchFamily="34" charset="0"/>
              </a:rPr>
              <a:t>"pues salía de él una fuerza que los curaba a todos" </a:t>
            </a:r>
            <a:r>
              <a:rPr lang="es-ES" altLang="en-US" sz="2000" b="1" i="1">
                <a:solidFill>
                  <a:srgbClr val="89241F"/>
                </a:solidFill>
                <a:latin typeface="Calibri" panose="020F0502020204030204" pitchFamily="34" charset="0"/>
              </a:rPr>
              <a:t>(Lc 6,19)</a:t>
            </a:r>
            <a:r>
              <a:rPr lang="es-ES" altLang="en-US" sz="2000"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Así, en los sacramentos, Cristo continúa </a:t>
            </a:r>
            <a:r>
              <a:rPr lang="es-ES" altLang="en-US" sz="2000" i="1">
                <a:solidFill>
                  <a:srgbClr val="89241F"/>
                </a:solidFill>
                <a:latin typeface="Calibri" panose="020F0502020204030204" pitchFamily="34" charset="0"/>
              </a:rPr>
              <a:t>"tocándonos" </a:t>
            </a:r>
            <a:r>
              <a:rPr lang="es-ES" altLang="en-US" sz="2000">
                <a:solidFill>
                  <a:srgbClr val="89241F"/>
                </a:solidFill>
                <a:latin typeface="Calibri" panose="020F0502020204030204" pitchFamily="34" charset="0"/>
              </a:rPr>
              <a:t>para sanarnos.</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1505): </a:t>
            </a:r>
            <a:r>
              <a:rPr lang="es-ES" altLang="en-US" sz="2000">
                <a:solidFill>
                  <a:srgbClr val="89241F"/>
                </a:solidFill>
                <a:latin typeface="Calibri" panose="020F0502020204030204" pitchFamily="34" charset="0"/>
              </a:rPr>
              <a:t>Conmovido por tantos sufrimientos, Cristo no sólo se deja tocar por los enfermos, sino que hace suyas sus miserias: </a:t>
            </a:r>
            <a:r>
              <a:rPr lang="es-ES" altLang="en-US" sz="2000" i="1">
                <a:solidFill>
                  <a:srgbClr val="89241F"/>
                </a:solidFill>
                <a:latin typeface="Calibri" panose="020F0502020204030204" pitchFamily="34" charset="0"/>
              </a:rPr>
              <a:t>"Él tomó nuestras flaquezas y cargó con nuestras enfermedades" </a:t>
            </a:r>
            <a:r>
              <a:rPr lang="es-ES" altLang="en-US" sz="2000" b="1" i="1">
                <a:solidFill>
                  <a:srgbClr val="89241F"/>
                </a:solidFill>
                <a:latin typeface="Calibri" panose="020F0502020204030204" pitchFamily="34" charset="0"/>
              </a:rPr>
              <a:t>(Mt 8,17; Cfr. Is 53,4).</a:t>
            </a:r>
            <a:r>
              <a:rPr lang="es-ES" altLang="en-US" sz="2000"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No curó a todos los enfermos. Sus curaciones eran signos de la venida del Reino de Dios. Anunciaban una curación más radical: la victoria sobre el pecado y la muerte por su Pascua. En la Cruz, Cristo tomó sobre sí todo el peso del mal </a:t>
            </a:r>
            <a:r>
              <a:rPr lang="es-ES" altLang="en-US" sz="2000" b="1" i="1">
                <a:solidFill>
                  <a:srgbClr val="89241F"/>
                </a:solidFill>
                <a:latin typeface="Calibri" panose="020F0502020204030204" pitchFamily="34" charset="0"/>
              </a:rPr>
              <a:t>(Cfr. Is 53,4-6) </a:t>
            </a:r>
            <a:r>
              <a:rPr lang="es-ES" altLang="en-US" sz="2000">
                <a:solidFill>
                  <a:srgbClr val="89241F"/>
                </a:solidFill>
                <a:latin typeface="Calibri" panose="020F0502020204030204" pitchFamily="34" charset="0"/>
              </a:rPr>
              <a:t>y quitó el </a:t>
            </a:r>
            <a:r>
              <a:rPr lang="es-ES" altLang="en-US" sz="2000" i="1">
                <a:solidFill>
                  <a:srgbClr val="89241F"/>
                </a:solidFill>
                <a:latin typeface="Calibri" panose="020F0502020204030204" pitchFamily="34" charset="0"/>
              </a:rPr>
              <a:t>"pecado del mundo" </a:t>
            </a:r>
            <a:r>
              <a:rPr lang="es-ES" altLang="en-US" sz="2000" b="1" i="1">
                <a:solidFill>
                  <a:srgbClr val="89241F"/>
                </a:solidFill>
                <a:latin typeface="Calibri" panose="020F0502020204030204" pitchFamily="34" charset="0"/>
              </a:rPr>
              <a:t>(Jn 1,29)</a:t>
            </a:r>
            <a:r>
              <a:rPr lang="es-ES" altLang="en-US" sz="2000" i="1">
                <a:solidFill>
                  <a:srgbClr val="89241F"/>
                </a:solidFill>
                <a:latin typeface="Calibri" panose="020F0502020204030204" pitchFamily="34" charset="0"/>
              </a:rPr>
              <a:t>,</a:t>
            </a:r>
            <a:r>
              <a:rPr lang="es-ES" altLang="en-US" sz="2000">
                <a:solidFill>
                  <a:srgbClr val="89241F"/>
                </a:solidFill>
                <a:latin typeface="Calibri" panose="020F0502020204030204" pitchFamily="34" charset="0"/>
              </a:rPr>
              <a:t> del que la enfermedad no es sino una consecuencia. Por su pasión y su muerte en la Cruz, Cristo dio un sentido nuevo al sufrimiento: desde entonces éste nos configura con él y nos une a su pasión redentora. </a:t>
            </a:r>
            <a:r>
              <a:rPr lang="es-ES" altLang="es-ES" sz="2000" i="1">
                <a:solidFill>
                  <a:srgbClr val="89241F"/>
                </a:solidFill>
                <a:latin typeface="Calibri" panose="020F0502020204030204" pitchFamily="34" charset="0"/>
              </a:rPr>
              <a:t>“</a:t>
            </a:r>
            <a:r>
              <a:rPr lang="es-ES" altLang="en-US" sz="2000" i="1">
                <a:solidFill>
                  <a:srgbClr val="89241F"/>
                </a:solidFill>
                <a:latin typeface="Calibri" panose="020F0502020204030204" pitchFamily="34" charset="0"/>
              </a:rPr>
              <a:t>Sanad a los enfermos...</a:t>
            </a:r>
            <a:r>
              <a:rPr lang="es-ES" altLang="es-ES" sz="2000" i="1">
                <a:solidFill>
                  <a:srgbClr val="89241F"/>
                </a:solidFill>
                <a:latin typeface="Calibri" panose="020F0502020204030204" pitchFamily="34" charset="0"/>
              </a:rPr>
              <a:t>”</a:t>
            </a:r>
            <a:endParaRPr lang="es-MX" altLang="en-US" sz="2000" i="1">
              <a:solidFill>
                <a:srgbClr val="89241F"/>
              </a:solidFill>
              <a:latin typeface="Calibri" panose="020F0502020204030204" pitchFamily="34" charset="0"/>
            </a:endParaRPr>
          </a:p>
        </p:txBody>
      </p:sp>
      <p:pic>
        <p:nvPicPr>
          <p:cNvPr id="1085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855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059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059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059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1066800" y="914400"/>
            <a:ext cx="7239000" cy="502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1506): </a:t>
            </a:r>
            <a:r>
              <a:rPr lang="es-ES" altLang="en-US" sz="2100">
                <a:solidFill>
                  <a:srgbClr val="89241F"/>
                </a:solidFill>
                <a:latin typeface="Calibri" panose="020F0502020204030204" pitchFamily="34" charset="0"/>
              </a:rPr>
              <a:t>Cristo invita a sus discípulos a seguirle tomando a su vez su cruz </a:t>
            </a:r>
            <a:r>
              <a:rPr lang="es-ES" altLang="en-US" sz="2100" b="1" i="1">
                <a:solidFill>
                  <a:srgbClr val="89241F"/>
                </a:solidFill>
                <a:latin typeface="Calibri" panose="020F0502020204030204" pitchFamily="34" charset="0"/>
              </a:rPr>
              <a:t>(Cfr. Mt 10,38). </a:t>
            </a:r>
            <a:r>
              <a:rPr lang="es-ES" altLang="en-US" sz="2100">
                <a:solidFill>
                  <a:srgbClr val="89241F"/>
                </a:solidFill>
                <a:latin typeface="Calibri" panose="020F0502020204030204" pitchFamily="34" charset="0"/>
              </a:rPr>
              <a:t>Siguiéndole adquieren una nueva visión sobre la enfermedad y sobre los enfermos. Jesús los asocia a su vida pobre y humilde. Les hace participar de su ministerio de compasión y de curación: </a:t>
            </a:r>
            <a:r>
              <a:rPr lang="es-ES" altLang="en-US" sz="2100" i="1">
                <a:solidFill>
                  <a:srgbClr val="89241F"/>
                </a:solidFill>
                <a:latin typeface="Calibri" panose="020F0502020204030204" pitchFamily="34" charset="0"/>
              </a:rPr>
              <a:t>"Y, yéndose de allí, predicaron que se convirtieran; expulsaban a muchos demonios, y ungían con aceite a muchos enfermos y los curaban"</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(Mc 6,12-13)</a:t>
            </a:r>
            <a:r>
              <a:rPr lang="es-ES" altLang="en-US" sz="2100">
                <a:solidFill>
                  <a:srgbClr val="89241F"/>
                </a:solidFill>
                <a:latin typeface="Calibri" panose="020F0502020204030204" pitchFamily="34" charset="0"/>
              </a:rPr>
              <a:t>.</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1507): </a:t>
            </a:r>
            <a:r>
              <a:rPr lang="es-ES" altLang="en-US" sz="2100">
                <a:solidFill>
                  <a:srgbClr val="89241F"/>
                </a:solidFill>
                <a:latin typeface="Calibri" panose="020F0502020204030204" pitchFamily="34" charset="0"/>
              </a:rPr>
              <a:t>El Señor resucitado renueva este envío </a:t>
            </a:r>
            <a:r>
              <a:rPr lang="es-ES" altLang="en-US" sz="2100" i="1">
                <a:solidFill>
                  <a:srgbClr val="89241F"/>
                </a:solidFill>
                <a:latin typeface="Calibri" panose="020F0502020204030204" pitchFamily="34" charset="0"/>
              </a:rPr>
              <a:t>"En mi nombre... impondrán las manos sobre los enfermos y se pondrán bien"; </a:t>
            </a:r>
            <a:r>
              <a:rPr lang="es-ES" altLang="en-US" sz="2100" b="1" i="1">
                <a:solidFill>
                  <a:srgbClr val="89241F"/>
                </a:solidFill>
                <a:latin typeface="Calibri" panose="020F0502020204030204" pitchFamily="34" charset="0"/>
              </a:rPr>
              <a:t>(Mc 16,17-18) </a:t>
            </a:r>
            <a:r>
              <a:rPr lang="es-ES" altLang="en-US" sz="2100">
                <a:solidFill>
                  <a:srgbClr val="89241F"/>
                </a:solidFill>
                <a:latin typeface="Calibri" panose="020F0502020204030204" pitchFamily="34" charset="0"/>
              </a:rPr>
              <a:t>y lo confirma con los signos que la Iglesia realiza invocando su nombre </a:t>
            </a:r>
            <a:r>
              <a:rPr lang="es-ES" altLang="en-US" sz="2100" b="1" i="1">
                <a:solidFill>
                  <a:srgbClr val="89241F"/>
                </a:solidFill>
                <a:latin typeface="Calibri" panose="020F0502020204030204" pitchFamily="34" charset="0"/>
              </a:rPr>
              <a:t>(Cfr. Hch 9,34; 14,3)</a:t>
            </a:r>
            <a:r>
              <a:rPr lang="es-ES" altLang="en-US" sz="2100">
                <a:solidFill>
                  <a:srgbClr val="89241F"/>
                </a:solidFill>
                <a:latin typeface="Calibri" panose="020F0502020204030204" pitchFamily="34" charset="0"/>
              </a:rPr>
              <a:t>. Estos signos manifiestan de una manera especial que Jesús es verdaderamente </a:t>
            </a:r>
            <a:r>
              <a:rPr lang="es-ES" altLang="en-US" sz="2100" i="1">
                <a:solidFill>
                  <a:srgbClr val="89241F"/>
                </a:solidFill>
                <a:latin typeface="Calibri" panose="020F0502020204030204" pitchFamily="34" charset="0"/>
              </a:rPr>
              <a:t>"Dios que salva</a:t>
            </a:r>
            <a:r>
              <a:rPr lang="es-ES" altLang="en-US" sz="2100" b="1" i="1">
                <a:solidFill>
                  <a:srgbClr val="89241F"/>
                </a:solidFill>
                <a:latin typeface="Calibri" panose="020F0502020204030204" pitchFamily="34" charset="0"/>
              </a:rPr>
              <a:t>" (Cfr. Mt 1,21; Hch 4,12).</a:t>
            </a:r>
            <a:endParaRPr lang="es-MX" altLang="en-US" sz="2100" b="1" i="1">
              <a:solidFill>
                <a:srgbClr val="89241F"/>
              </a:solidFill>
              <a:latin typeface="Calibri" panose="020F0502020204030204" pitchFamily="34" charset="0"/>
            </a:endParaRPr>
          </a:p>
        </p:txBody>
      </p:sp>
      <p:pic>
        <p:nvPicPr>
          <p:cNvPr id="11059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60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264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264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264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1508): </a:t>
            </a:r>
            <a:r>
              <a:rPr lang="es-ES" altLang="en-US" sz="2000">
                <a:solidFill>
                  <a:srgbClr val="89241F"/>
                </a:solidFill>
                <a:latin typeface="Calibri" panose="020F0502020204030204" pitchFamily="34" charset="0"/>
              </a:rPr>
              <a:t>El Espíritu Santo da a algunos un carisma especial de curación </a:t>
            </a:r>
            <a:r>
              <a:rPr lang="es-ES" altLang="en-US" sz="2000" b="1" i="1">
                <a:solidFill>
                  <a:srgbClr val="89241F"/>
                </a:solidFill>
                <a:latin typeface="Calibri" panose="020F0502020204030204" pitchFamily="34" charset="0"/>
              </a:rPr>
              <a:t>(Cfr. 1 Co 12,9.28.30) </a:t>
            </a:r>
            <a:r>
              <a:rPr lang="es-ES" altLang="en-US" sz="2000">
                <a:solidFill>
                  <a:srgbClr val="89241F"/>
                </a:solidFill>
                <a:latin typeface="Calibri" panose="020F0502020204030204" pitchFamily="34" charset="0"/>
              </a:rPr>
              <a:t>para manifestar la fuerza de la gracia del Resucitado. Sin embargo, ni siquiera las oraciones más fervorosas obtienen la curación de todas las enfermedades. Así san Pablo aprende del Señor que </a:t>
            </a:r>
            <a:r>
              <a:rPr lang="es-ES" altLang="en-US" sz="2000" i="1">
                <a:solidFill>
                  <a:srgbClr val="89241F"/>
                </a:solidFill>
                <a:latin typeface="Calibri" panose="020F0502020204030204" pitchFamily="34" charset="0"/>
              </a:rPr>
              <a:t>"mi gracia te basta, que mi fuerza se muestra perfecta en la flaqueza" </a:t>
            </a:r>
            <a:r>
              <a:rPr lang="es-ES" altLang="en-US" sz="2000" b="1" i="1">
                <a:solidFill>
                  <a:srgbClr val="89241F"/>
                </a:solidFill>
                <a:latin typeface="Calibri" panose="020F0502020204030204" pitchFamily="34" charset="0"/>
              </a:rPr>
              <a:t>(2 Co 12,9),</a:t>
            </a:r>
            <a:r>
              <a:rPr lang="es-ES" altLang="en-US" sz="2000" b="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y que los sufrimientos que tengo que padecer, tienen como sentido lo siguiente: </a:t>
            </a:r>
            <a:r>
              <a:rPr lang="es-ES" altLang="en-US" sz="2000" i="1">
                <a:solidFill>
                  <a:srgbClr val="89241F"/>
                </a:solidFill>
                <a:latin typeface="Calibri" panose="020F0502020204030204" pitchFamily="34" charset="0"/>
              </a:rPr>
              <a:t>"completo en mi carne lo que falta a las tribulaciones de Cristo, en favor de su Cuerpo, que es la Iglesia" </a:t>
            </a:r>
            <a:r>
              <a:rPr lang="es-ES" altLang="en-US" sz="2000" b="1" i="1">
                <a:solidFill>
                  <a:srgbClr val="89241F"/>
                </a:solidFill>
                <a:latin typeface="Calibri" panose="020F0502020204030204" pitchFamily="34" charset="0"/>
              </a:rPr>
              <a:t>(Col 1,24).</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(CEC 1509):</a:t>
            </a:r>
            <a:r>
              <a:rPr lang="es-ES" altLang="en-US" sz="2000">
                <a:solidFill>
                  <a:srgbClr val="89241F"/>
                </a:solidFill>
                <a:latin typeface="Calibri" panose="020F0502020204030204" pitchFamily="34" charset="0"/>
              </a:rPr>
              <a:t> </a:t>
            </a:r>
            <a:r>
              <a:rPr lang="es-ES" altLang="en-US" sz="2000" i="1">
                <a:solidFill>
                  <a:srgbClr val="89241F"/>
                </a:solidFill>
                <a:latin typeface="Calibri" panose="020F0502020204030204" pitchFamily="34" charset="0"/>
              </a:rPr>
              <a:t>"¡Sanad a los enfermos!" </a:t>
            </a:r>
            <a:r>
              <a:rPr lang="es-ES" altLang="en-US" sz="2000" b="1" i="1">
                <a:solidFill>
                  <a:srgbClr val="89241F"/>
                </a:solidFill>
                <a:latin typeface="Calibri" panose="020F0502020204030204" pitchFamily="34" charset="0"/>
              </a:rPr>
              <a:t>(Mt 10,8)</a:t>
            </a:r>
            <a:r>
              <a:rPr lang="es-ES" altLang="en-US" sz="2000"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La Iglesia ha recibido esta tarea del Señor e intenta realizarla tanto mediante los cuidados que proporciona a los enfermos como por la oración de intercesión con la que los acompaña. Cree en la presencia vivificante de Cristo, médico de las almas y de los cuerpos. Esta presencia actúa particularmente a través de los sacramentos, y de manera especial por la Eucaristía, pan que da la vida eterna </a:t>
            </a:r>
            <a:r>
              <a:rPr lang="es-ES" altLang="en-US" sz="2000" b="1" i="1">
                <a:solidFill>
                  <a:srgbClr val="89241F"/>
                </a:solidFill>
                <a:latin typeface="Calibri" panose="020F0502020204030204" pitchFamily="34" charset="0"/>
              </a:rPr>
              <a:t>(Cfr. Jn 6,54.58) </a:t>
            </a:r>
            <a:r>
              <a:rPr lang="es-ES" altLang="en-US" sz="2000">
                <a:solidFill>
                  <a:srgbClr val="89241F"/>
                </a:solidFill>
                <a:latin typeface="Calibri" panose="020F0502020204030204" pitchFamily="34" charset="0"/>
              </a:rPr>
              <a:t>y cuya conexión con la salud corporal insinúa san Pablo </a:t>
            </a:r>
            <a:r>
              <a:rPr lang="es-ES" altLang="en-US" sz="2000" b="1" i="1">
                <a:solidFill>
                  <a:srgbClr val="89241F"/>
                </a:solidFill>
                <a:latin typeface="Calibri" panose="020F0502020204030204" pitchFamily="34" charset="0"/>
              </a:rPr>
              <a:t>(Cfr. 1 Co 11,30).</a:t>
            </a:r>
            <a:endParaRPr lang="es-MX" altLang="en-US" sz="2000" b="1" i="1">
              <a:solidFill>
                <a:srgbClr val="89241F"/>
              </a:solidFill>
              <a:latin typeface="Calibri" panose="020F0502020204030204" pitchFamily="34" charset="0"/>
            </a:endParaRPr>
          </a:p>
        </p:txBody>
      </p:sp>
      <p:pic>
        <p:nvPicPr>
          <p:cNvPr id="11264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4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469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469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469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a:t>
            </a:r>
            <a:r>
              <a:rPr lang="es-ES" altLang="en-US" sz="1800" b="1" i="1">
                <a:solidFill>
                  <a:srgbClr val="89241F"/>
                </a:solidFill>
                <a:latin typeface="Calibri" panose="020F0502020204030204" pitchFamily="34" charset="0"/>
              </a:rPr>
              <a:t>(CEC 1510): </a:t>
            </a:r>
            <a:r>
              <a:rPr lang="es-ES" altLang="en-US" sz="2000">
                <a:solidFill>
                  <a:srgbClr val="89241F"/>
                </a:solidFill>
                <a:latin typeface="Calibri" panose="020F0502020204030204" pitchFamily="34" charset="0"/>
              </a:rPr>
              <a:t>No obstante la Iglesia apostólica tuvo un rito propio en favor de los enfermos, atestiguado por Santiago: </a:t>
            </a:r>
            <a:r>
              <a:rPr lang="es-ES" altLang="en-US" sz="2000" i="1">
                <a:solidFill>
                  <a:srgbClr val="89241F"/>
                </a:solidFill>
                <a:latin typeface="Calibri" panose="020F0502020204030204" pitchFamily="34" charset="0"/>
              </a:rPr>
              <a:t>"Está enfermo alguno de vosotros? Llame a los presbíteros de la Iglesia, que oren sobre él y le unjan con óleo en el nombre del Señor. Y la oración de la fe salvará al enfermo, y el Señor hará que se levante, y si hubiera cometido pecados, le serán perdonados</a:t>
            </a:r>
            <a:r>
              <a:rPr lang="es-ES" altLang="en-US" sz="1800" b="1" i="1">
                <a:solidFill>
                  <a:srgbClr val="89241F"/>
                </a:solidFill>
                <a:latin typeface="Calibri" panose="020F0502020204030204" pitchFamily="34" charset="0"/>
              </a:rPr>
              <a:t>" (St 5,14-15)</a:t>
            </a:r>
            <a:r>
              <a:rPr lang="es-ES" altLang="en-US" sz="2000" b="1" i="1">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La Tradición ha reconocido en este rito uno de los siete sacramentos de la Iglesia </a:t>
            </a:r>
            <a:r>
              <a:rPr lang="es-ES" altLang="en-US" sz="1800" b="1" i="1">
                <a:solidFill>
                  <a:srgbClr val="89241F"/>
                </a:solidFill>
                <a:latin typeface="Calibri" panose="020F0502020204030204" pitchFamily="34" charset="0"/>
              </a:rPr>
              <a:t>(Cfr. DS 216; 1324-1325; 1695-1696; 1716-1717).</a:t>
            </a:r>
            <a:endParaRPr lang="es-MX" altLang="en-US" sz="1800" b="1" i="1">
              <a:solidFill>
                <a:srgbClr val="89241F"/>
              </a:solidFill>
              <a:latin typeface="Calibri" panose="020F0502020204030204" pitchFamily="34" charset="0"/>
            </a:endParaRPr>
          </a:p>
          <a:p>
            <a:pPr algn="just" eaLnBrk="1" hangingPunct="1"/>
            <a:endParaRPr lang="es-MX" altLang="en-US" sz="1000" b="1" i="1">
              <a:solidFill>
                <a:srgbClr val="89241F"/>
              </a:solidFill>
              <a:latin typeface="Calibri" panose="020F0502020204030204" pitchFamily="34" charset="0"/>
            </a:endParaRPr>
          </a:p>
          <a:p>
            <a:pPr eaLnBrk="1" hangingPunct="1"/>
            <a:r>
              <a:rPr lang="es-ES" altLang="en-US" sz="2000" i="1">
                <a:solidFill>
                  <a:srgbClr val="89241F"/>
                </a:solidFill>
                <a:latin typeface="Calibri" panose="020F0502020204030204" pitchFamily="34" charset="0"/>
              </a:rPr>
              <a:t>Un sacramento de los enfermos</a:t>
            </a:r>
            <a:endParaRPr lang="es-MX" altLang="en-US" sz="2000">
              <a:solidFill>
                <a:srgbClr val="89241F"/>
              </a:solidFill>
              <a:latin typeface="Calibri" panose="020F0502020204030204" pitchFamily="34" charset="0"/>
            </a:endParaRPr>
          </a:p>
          <a:p>
            <a:pPr algn="just" eaLnBrk="1" hangingPunct="1"/>
            <a:r>
              <a:rPr lang="es-ES" altLang="en-US" sz="2000" b="1" i="1">
                <a:solidFill>
                  <a:srgbClr val="89241F"/>
                </a:solidFill>
                <a:latin typeface="Calibri" panose="020F0502020204030204" pitchFamily="34" charset="0"/>
              </a:rPr>
              <a:t>	</a:t>
            </a:r>
            <a:r>
              <a:rPr lang="es-ES" altLang="en-US" sz="1800" b="1" i="1">
                <a:solidFill>
                  <a:srgbClr val="89241F"/>
                </a:solidFill>
                <a:latin typeface="Calibri" panose="020F0502020204030204" pitchFamily="34" charset="0"/>
              </a:rPr>
              <a:t>(CEC 1511): </a:t>
            </a:r>
            <a:r>
              <a:rPr lang="es-ES" altLang="en-US" sz="2000">
                <a:solidFill>
                  <a:srgbClr val="89241F"/>
                </a:solidFill>
                <a:latin typeface="Calibri" panose="020F0502020204030204" pitchFamily="34" charset="0"/>
              </a:rPr>
              <a:t>La Iglesia cree y confiesa que, entre los siete sacramentos, existe un sacramento especialmente destinado a reconfortar a los atribulados por la enfermedad: la Unción de los enfermos: Esta unción santa de los enfermos fue instituida por Cristo nuestro Señor como un sacramento del Nuevo Testamento, verdadero y propiamente dicho, insinuado por </a:t>
            </a:r>
            <a:r>
              <a:rPr lang="es-ES" altLang="en-US" sz="2000" b="1" i="1">
                <a:solidFill>
                  <a:srgbClr val="89241F"/>
                </a:solidFill>
                <a:latin typeface="Calibri" panose="020F0502020204030204" pitchFamily="34" charset="0"/>
              </a:rPr>
              <a:t>Marcos (</a:t>
            </a:r>
            <a:r>
              <a:rPr lang="es-ES" altLang="en-US" sz="1800" b="1" i="1">
                <a:solidFill>
                  <a:srgbClr val="89241F"/>
                </a:solidFill>
                <a:latin typeface="Calibri" panose="020F0502020204030204" pitchFamily="34" charset="0"/>
              </a:rPr>
              <a:t>Cfr. Mc 6,13), </a:t>
            </a:r>
            <a:r>
              <a:rPr lang="es-ES" altLang="en-US" sz="2000">
                <a:solidFill>
                  <a:srgbClr val="89241F"/>
                </a:solidFill>
                <a:latin typeface="Calibri" panose="020F0502020204030204" pitchFamily="34" charset="0"/>
              </a:rPr>
              <a:t>y recomendado a los fieles y promulgado por </a:t>
            </a:r>
            <a:r>
              <a:rPr lang="es-ES" altLang="en-US" sz="2000" b="1" i="1">
                <a:solidFill>
                  <a:srgbClr val="89241F"/>
                </a:solidFill>
                <a:latin typeface="Calibri" panose="020F0502020204030204" pitchFamily="34" charset="0"/>
              </a:rPr>
              <a:t>Santiago, </a:t>
            </a:r>
            <a:r>
              <a:rPr lang="es-ES" altLang="en-US" sz="2000">
                <a:solidFill>
                  <a:srgbClr val="89241F"/>
                </a:solidFill>
                <a:latin typeface="Calibri" panose="020F0502020204030204" pitchFamily="34" charset="0"/>
              </a:rPr>
              <a:t>apóstol y hermano del Señor </a:t>
            </a:r>
            <a:r>
              <a:rPr lang="es-ES" altLang="en-US" sz="1800" b="1" i="1">
                <a:solidFill>
                  <a:srgbClr val="89241F"/>
                </a:solidFill>
                <a:latin typeface="Calibri" panose="020F0502020204030204" pitchFamily="34" charset="0"/>
              </a:rPr>
              <a:t>[Cfr. St 5,14-15] (Cc. de Trento: DS 1695).</a:t>
            </a:r>
            <a:r>
              <a:rPr lang="es-MX" altLang="en-US" sz="1800" b="1" i="1">
                <a:solidFill>
                  <a:srgbClr val="89241F"/>
                </a:solidFill>
                <a:latin typeface="Calibri" panose="020F0502020204030204" pitchFamily="34" charset="0"/>
              </a:rPr>
              <a:t> </a:t>
            </a:r>
          </a:p>
        </p:txBody>
      </p:sp>
      <p:pic>
        <p:nvPicPr>
          <p:cNvPr id="11469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469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673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674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674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3657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1512): </a:t>
            </a:r>
            <a:r>
              <a:rPr lang="es-ES" altLang="en-US" sz="2100">
                <a:solidFill>
                  <a:srgbClr val="89241F"/>
                </a:solidFill>
                <a:latin typeface="Calibri" panose="020F0502020204030204" pitchFamily="34" charset="0"/>
              </a:rPr>
              <a:t>En la tradición litúrgica, tanto en Oriente como en Occidente, se poseen desde la antigüedad testimonios de unciones de enfermos practicadas con aceite bendito. En el transcurso de los siglos, la Unción de los enfermos fue conferida, cada vez más exclusivamente, a los que estaban a punto de morir. A causa de esto, había recibido el nombre de </a:t>
            </a:r>
            <a:r>
              <a:rPr lang="es-ES" altLang="en-US" sz="2100" i="1">
                <a:solidFill>
                  <a:srgbClr val="89241F"/>
                </a:solidFill>
                <a:latin typeface="Calibri" panose="020F0502020204030204" pitchFamily="34" charset="0"/>
              </a:rPr>
              <a:t>"Extremaunción"</a:t>
            </a:r>
            <a:r>
              <a:rPr lang="es-ES" altLang="en-US" sz="2100">
                <a:solidFill>
                  <a:srgbClr val="89241F"/>
                </a:solidFill>
                <a:latin typeface="Calibri" panose="020F0502020204030204" pitchFamily="34" charset="0"/>
              </a:rPr>
              <a:t>. A pesar de esta evolución, la liturgia nunca dejó de orar al Señor a fin de que el enfermo pudiera recobrar su salud si así convenía a su salvación </a:t>
            </a:r>
            <a:r>
              <a:rPr lang="es-ES" altLang="en-US" sz="2100" b="1" i="1">
                <a:solidFill>
                  <a:srgbClr val="89241F"/>
                </a:solidFill>
                <a:latin typeface="Calibri" panose="020F0502020204030204" pitchFamily="34" charset="0"/>
              </a:rPr>
              <a:t>(Cfr. DS 1696).</a:t>
            </a:r>
            <a:endParaRPr lang="es-MX" altLang="en-US" sz="2100" b="1" i="1">
              <a:solidFill>
                <a:srgbClr val="89241F"/>
              </a:solidFill>
              <a:latin typeface="Calibri" panose="020F0502020204030204" pitchFamily="34" charset="0"/>
            </a:endParaRPr>
          </a:p>
        </p:txBody>
      </p:sp>
      <p:pic>
        <p:nvPicPr>
          <p:cNvPr id="11674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674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1878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1878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1878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1513): </a:t>
            </a:r>
            <a:r>
              <a:rPr lang="es-ES" altLang="en-US" sz="2100">
                <a:solidFill>
                  <a:srgbClr val="89241F"/>
                </a:solidFill>
                <a:latin typeface="Calibri" panose="020F0502020204030204" pitchFamily="34" charset="0"/>
              </a:rPr>
              <a:t>La Constitución apostólica </a:t>
            </a:r>
            <a:r>
              <a:rPr lang="es-ES" altLang="en-US" sz="2100" i="1">
                <a:solidFill>
                  <a:srgbClr val="89241F"/>
                </a:solidFill>
                <a:latin typeface="Calibri" panose="020F0502020204030204" pitchFamily="34" charset="0"/>
              </a:rPr>
              <a:t>"Sacram Unctionem Infirmorum" </a:t>
            </a:r>
            <a:r>
              <a:rPr lang="es-ES" altLang="en-US" sz="2100">
                <a:solidFill>
                  <a:srgbClr val="89241F"/>
                </a:solidFill>
                <a:latin typeface="Calibri" panose="020F0502020204030204" pitchFamily="34" charset="0"/>
              </a:rPr>
              <a:t>del 30 de Noviembre de 1972, de conformidad con el Concilio Vaticano II </a:t>
            </a:r>
            <a:r>
              <a:rPr lang="es-ES" altLang="en-US" sz="2100" b="1" i="1">
                <a:solidFill>
                  <a:srgbClr val="89241F"/>
                </a:solidFill>
                <a:latin typeface="Calibri" panose="020F0502020204030204" pitchFamily="34" charset="0"/>
              </a:rPr>
              <a:t>(Cfr. SC 73)</a:t>
            </a:r>
            <a:r>
              <a:rPr lang="es-ES" altLang="en-US" sz="2100">
                <a:solidFill>
                  <a:srgbClr val="89241F"/>
                </a:solidFill>
                <a:latin typeface="Calibri" panose="020F0502020204030204" pitchFamily="34" charset="0"/>
              </a:rPr>
              <a:t> estableció que, en adelante, en el rito romano, se observara lo que sigue: </a:t>
            </a:r>
            <a:r>
              <a:rPr lang="es-ES" altLang="en-US" sz="2100" i="1">
                <a:solidFill>
                  <a:srgbClr val="89241F"/>
                </a:solidFill>
                <a:latin typeface="Calibri" panose="020F0502020204030204" pitchFamily="34" charset="0"/>
              </a:rPr>
              <a:t>El sacramento de la Unción de los enfermos se administra a los gravemente enfermos ungiéndolos en la frente y en las manos con aceite de oliva debidamente bendecido o, según las circunstancias, con otro aceite de plantas, y pronunciando una sola vez estas palabras: "Por esta santa Unción, y por su bondadosa misericordia te ayude el Señor con la gracia del Espíritu Santo, para que, libre de tus pecados, te conceda la salvación y te conforte en tu enfermedad", </a:t>
            </a:r>
            <a:r>
              <a:rPr lang="es-ES" altLang="en-US" sz="2100" b="1" i="1">
                <a:solidFill>
                  <a:srgbClr val="89241F"/>
                </a:solidFill>
                <a:latin typeface="Calibri" panose="020F0502020204030204" pitchFamily="34" charset="0"/>
              </a:rPr>
              <a:t>(Cf.  CIC, can. 847,1).</a:t>
            </a:r>
            <a:endParaRPr lang="es-MX" altLang="en-US" sz="2100" b="1" i="1">
              <a:solidFill>
                <a:srgbClr val="89241F"/>
              </a:solidFill>
              <a:latin typeface="Calibri" panose="020F0502020204030204" pitchFamily="34" charset="0"/>
            </a:endParaRPr>
          </a:p>
        </p:txBody>
      </p:sp>
      <p:pic>
        <p:nvPicPr>
          <p:cNvPr id="11879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879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083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083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083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5791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1517): </a:t>
            </a:r>
            <a:r>
              <a:rPr lang="es-ES" altLang="en-US" sz="2100">
                <a:solidFill>
                  <a:srgbClr val="89241F"/>
                </a:solidFill>
                <a:latin typeface="Calibri" panose="020F0502020204030204" pitchFamily="34" charset="0"/>
              </a:rPr>
              <a:t>Como en todos los sacramentos, la unción de los enfermos se celebra de forma litúrgica y comunitaria </a:t>
            </a:r>
            <a:r>
              <a:rPr lang="es-ES" altLang="en-US" sz="2100" b="1" i="1">
                <a:solidFill>
                  <a:srgbClr val="89241F"/>
                </a:solidFill>
                <a:latin typeface="Calibri" panose="020F0502020204030204" pitchFamily="34" charset="0"/>
              </a:rPr>
              <a:t>(Cfr. SC 27)</a:t>
            </a:r>
            <a:r>
              <a:rPr lang="es-ES" altLang="en-US" sz="2100">
                <a:solidFill>
                  <a:srgbClr val="89241F"/>
                </a:solidFill>
                <a:latin typeface="Calibri" panose="020F0502020204030204" pitchFamily="34" charset="0"/>
              </a:rPr>
              <a:t>, que tiene lugar en familia, en el hospital o en la iglesia, para un solo enfermo o para un grupo de enfermos. Es muy conveniente que se celebre dentro de la Eucaristía, memorial de la Pascua del Señor. Si las circunstancias lo permiten, la celebración del sacramento puede ir precedida del sacramento de la Penitencia y seguida del sacramento de la Eucaristía. En cuanto sacramento de la Pascua de Cristo, la Eucaristía debería ser siempre el último sacramento de la peregrinación terrenal, el </a:t>
            </a:r>
            <a:r>
              <a:rPr lang="es-ES" altLang="en-US" sz="2100" i="1">
                <a:solidFill>
                  <a:srgbClr val="89241F"/>
                </a:solidFill>
                <a:latin typeface="Calibri" panose="020F0502020204030204" pitchFamily="34" charset="0"/>
              </a:rPr>
              <a:t>"viático" </a:t>
            </a:r>
            <a:r>
              <a:rPr lang="es-ES" altLang="en-US" sz="2100">
                <a:solidFill>
                  <a:srgbClr val="89241F"/>
                </a:solidFill>
                <a:latin typeface="Calibri" panose="020F0502020204030204" pitchFamily="34" charset="0"/>
              </a:rPr>
              <a:t>para el </a:t>
            </a:r>
            <a:r>
              <a:rPr lang="es-ES" altLang="en-US" sz="2100" i="1">
                <a:solidFill>
                  <a:srgbClr val="89241F"/>
                </a:solidFill>
                <a:latin typeface="Calibri" panose="020F0502020204030204" pitchFamily="34" charset="0"/>
              </a:rPr>
              <a:t>"paso" </a:t>
            </a:r>
            <a:r>
              <a:rPr lang="es-ES" altLang="en-US" sz="2100">
                <a:solidFill>
                  <a:srgbClr val="89241F"/>
                </a:solidFill>
                <a:latin typeface="Calibri" panose="020F0502020204030204" pitchFamily="34" charset="0"/>
              </a:rPr>
              <a:t>a la vida eterna.</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1518): </a:t>
            </a:r>
            <a:r>
              <a:rPr lang="es-ES" altLang="en-US" sz="2100">
                <a:solidFill>
                  <a:srgbClr val="89241F"/>
                </a:solidFill>
                <a:latin typeface="Calibri" panose="020F0502020204030204" pitchFamily="34" charset="0"/>
              </a:rPr>
              <a:t>Palabra y sacramento forman un todo inseparable. La Liturgia de la Palabra, precedida de un acto de penitencia, abre la celebración. Las palabras de Cristo y el testimonio de los apóstoles suscitan la fe del enfermo y de la comunidad para pedir al Señor la fuerza de su Espíritu.</a:t>
            </a:r>
            <a:endParaRPr lang="es-MX" altLang="en-US" sz="2100">
              <a:solidFill>
                <a:srgbClr val="89241F"/>
              </a:solidFill>
              <a:latin typeface="Calibri" panose="020F0502020204030204" pitchFamily="34" charset="0"/>
            </a:endParaRPr>
          </a:p>
        </p:txBody>
      </p:sp>
      <p:pic>
        <p:nvPicPr>
          <p:cNvPr id="12083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084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288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288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288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2819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1519): </a:t>
            </a:r>
            <a:r>
              <a:rPr lang="es-ES" altLang="en-US" sz="2100">
                <a:solidFill>
                  <a:srgbClr val="89241F"/>
                </a:solidFill>
                <a:latin typeface="Calibri" panose="020F0502020204030204" pitchFamily="34" charset="0"/>
              </a:rPr>
              <a:t>La celebración del sacramento comprende principalmente estos elementos: </a:t>
            </a:r>
            <a:r>
              <a:rPr lang="es-ES" altLang="en-US" sz="2100" i="1">
                <a:solidFill>
                  <a:srgbClr val="89241F"/>
                </a:solidFill>
                <a:latin typeface="Calibri" panose="020F0502020204030204" pitchFamily="34" charset="0"/>
              </a:rPr>
              <a:t>"los presbíteros de la Iglesia" </a:t>
            </a:r>
            <a:r>
              <a:rPr lang="es-ES" altLang="en-US" sz="2100" b="1" i="1">
                <a:solidFill>
                  <a:srgbClr val="89241F"/>
                </a:solidFill>
                <a:latin typeface="Calibri" panose="020F0502020204030204" pitchFamily="34" charset="0"/>
              </a:rPr>
              <a:t>(St 5,14) </a:t>
            </a:r>
            <a:r>
              <a:rPr lang="es-ES" altLang="en-US" sz="2100">
                <a:solidFill>
                  <a:srgbClr val="89241F"/>
                </a:solidFill>
                <a:latin typeface="Calibri" panose="020F0502020204030204" pitchFamily="34" charset="0"/>
              </a:rPr>
              <a:t>imponen -en silencio - las manos a los enfermos; oran por los enfermos en la fe de la Iglesia </a:t>
            </a:r>
            <a:r>
              <a:rPr lang="es-ES" altLang="en-US" sz="2100" b="1" i="1">
                <a:solidFill>
                  <a:srgbClr val="89241F"/>
                </a:solidFill>
                <a:latin typeface="Calibri" panose="020F0502020204030204" pitchFamily="34" charset="0"/>
              </a:rPr>
              <a:t>(Cfr. St 5,15)</a:t>
            </a:r>
            <a:r>
              <a:rPr lang="es-ES" altLang="en-US" sz="2100">
                <a:solidFill>
                  <a:srgbClr val="89241F"/>
                </a:solidFill>
                <a:latin typeface="Calibri" panose="020F0502020204030204" pitchFamily="34" charset="0"/>
              </a:rPr>
              <a:t>; es la </a:t>
            </a:r>
            <a:r>
              <a:rPr lang="es-ES" altLang="en-US" sz="2100" i="1">
                <a:solidFill>
                  <a:srgbClr val="89241F"/>
                </a:solidFill>
                <a:latin typeface="Calibri" panose="020F0502020204030204" pitchFamily="34" charset="0"/>
              </a:rPr>
              <a:t>epíclesis</a:t>
            </a:r>
            <a:r>
              <a:rPr lang="es-ES" altLang="en-US" sz="2100">
                <a:solidFill>
                  <a:srgbClr val="89241F"/>
                </a:solidFill>
                <a:latin typeface="Calibri" panose="020F0502020204030204" pitchFamily="34" charset="0"/>
              </a:rPr>
              <a:t> propia de este sacramento; luego ungen al enfermo con óleo bendecido, si es posible, por el obispo. Estas acciones litúrgicas indican la gracia que este sacramento confiere a los enfermos.</a:t>
            </a:r>
            <a:endParaRPr lang="es-MX" altLang="en-US" sz="2100">
              <a:solidFill>
                <a:srgbClr val="89241F"/>
              </a:solidFill>
              <a:latin typeface="Calibri" panose="020F0502020204030204" pitchFamily="34" charset="0"/>
            </a:endParaRPr>
          </a:p>
        </p:txBody>
      </p:sp>
      <p:pic>
        <p:nvPicPr>
          <p:cNvPr id="12288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88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493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493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493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95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Efectos de la celebración de este sacramento</a:t>
            </a:r>
          </a:p>
          <a:p>
            <a:pPr algn="just" eaLnBrk="1" hangingPunct="1"/>
            <a:endParaRPr lang="es-MX" altLang="en-US" sz="1000" i="1">
              <a:solidFill>
                <a:srgbClr val="89241F"/>
              </a:solidFill>
              <a:latin typeface="Calibri" panose="020F0502020204030204" pitchFamily="34" charset="0"/>
            </a:endParaRPr>
          </a:p>
          <a:p>
            <a:pPr algn="just" eaLnBrk="1" hangingPunct="1"/>
            <a:r>
              <a:rPr lang="es-MX"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(CEC 1520):</a:t>
            </a:r>
            <a:r>
              <a:rPr lang="es-ES" altLang="en-US" sz="2100">
                <a:solidFill>
                  <a:srgbClr val="89241F"/>
                </a:solidFill>
                <a:latin typeface="Calibri" panose="020F0502020204030204" pitchFamily="34" charset="0"/>
              </a:rPr>
              <a:t> Un don particular del Espíritu Santo. La gracia primera de este sacramento es una gracia de consuelo, de paz y de ánimo para vencer las dificultades propias del estado de enfermedad grave o de la fragilidad de la vejez. Esta gracia es un don del Espíritu Santo que renueva la confianza y la fe en Dios y fortalece contra las tentaciones del maligno, especialmente tentación de desaliento y de angustia ante la muerte </a:t>
            </a:r>
            <a:r>
              <a:rPr lang="es-ES" altLang="en-US" sz="2100" b="1" i="1">
                <a:solidFill>
                  <a:srgbClr val="89241F"/>
                </a:solidFill>
                <a:latin typeface="Calibri" panose="020F0502020204030204" pitchFamily="34" charset="0"/>
              </a:rPr>
              <a:t>(Cfr. Hb 2,15).</a:t>
            </a:r>
            <a:r>
              <a:rPr lang="es-ES" altLang="en-US" sz="2100">
                <a:solidFill>
                  <a:srgbClr val="89241F"/>
                </a:solidFill>
                <a:latin typeface="Calibri" panose="020F0502020204030204" pitchFamily="34" charset="0"/>
              </a:rPr>
              <a:t> Esta asistencia del Señor por la fuerza de su Espíritu quiere conducir al enfermo a la curación del alma, pero también a la del cuerpo, si tal es la voluntad de Dios </a:t>
            </a:r>
            <a:r>
              <a:rPr lang="es-ES" altLang="en-US" sz="2100" b="1" i="1">
                <a:solidFill>
                  <a:srgbClr val="89241F"/>
                </a:solidFill>
                <a:latin typeface="Calibri" panose="020F0502020204030204" pitchFamily="34" charset="0"/>
              </a:rPr>
              <a:t>(Cfr. Cc. de Florencia: DS 1325). </a:t>
            </a:r>
            <a:r>
              <a:rPr lang="es-ES" altLang="en-US" sz="2100">
                <a:solidFill>
                  <a:srgbClr val="89241F"/>
                </a:solidFill>
                <a:latin typeface="Calibri" panose="020F0502020204030204" pitchFamily="34" charset="0"/>
              </a:rPr>
              <a:t>Además, </a:t>
            </a:r>
            <a:r>
              <a:rPr lang="es-ES" altLang="en-US" sz="2100" i="1">
                <a:solidFill>
                  <a:srgbClr val="89241F"/>
                </a:solidFill>
                <a:latin typeface="Calibri" panose="020F0502020204030204" pitchFamily="34" charset="0"/>
              </a:rPr>
              <a:t>"si hubiera cometido pecados, le serán perdonados" </a:t>
            </a:r>
            <a:r>
              <a:rPr lang="es-ES" altLang="en-US" sz="2100" b="1" i="1">
                <a:solidFill>
                  <a:srgbClr val="89241F"/>
                </a:solidFill>
                <a:latin typeface="Calibri" panose="020F0502020204030204" pitchFamily="34" charset="0"/>
              </a:rPr>
              <a:t>(St 5,15; Cfr. Cc. De Trento: DS 1717).</a:t>
            </a:r>
            <a:endParaRPr lang="es-MX" altLang="en-US" sz="2100" b="1" i="1">
              <a:solidFill>
                <a:srgbClr val="89241F"/>
              </a:solidFill>
              <a:latin typeface="Calibri" panose="020F0502020204030204" pitchFamily="34" charset="0"/>
            </a:endParaRPr>
          </a:p>
        </p:txBody>
      </p:sp>
      <p:pic>
        <p:nvPicPr>
          <p:cNvPr id="12493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493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697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698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698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41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1521): </a:t>
            </a:r>
            <a:r>
              <a:rPr lang="es-ES" altLang="en-US" sz="2100">
                <a:solidFill>
                  <a:srgbClr val="89241F"/>
                </a:solidFill>
                <a:latin typeface="Calibri" panose="020F0502020204030204" pitchFamily="34" charset="0"/>
              </a:rPr>
              <a:t>La unión a la Pasión de Cristo. Por la gracia de este sacramento, el enfermo recibe la fuerza y el don de unirse más íntimamente a la Pasión de Cristo: en cierta manera es consagrado para dar fruto por su configuración con la Pasión redentora del Salvador. El sufrimiento, secuela del pecado original, recibe un sentido nuevo, viene a ser participación en la obra salvífica de Jesús.</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1522): </a:t>
            </a:r>
            <a:r>
              <a:rPr lang="es-ES" altLang="en-US" sz="2100">
                <a:solidFill>
                  <a:srgbClr val="89241F"/>
                </a:solidFill>
                <a:latin typeface="Calibri" panose="020F0502020204030204" pitchFamily="34" charset="0"/>
              </a:rPr>
              <a:t>Una gracia eclesial. Los enfermos que reciben este sacramento, </a:t>
            </a:r>
            <a:r>
              <a:rPr lang="es-ES" altLang="en-US" sz="2100" i="1">
                <a:solidFill>
                  <a:srgbClr val="89241F"/>
                </a:solidFill>
                <a:latin typeface="Calibri" panose="020F0502020204030204" pitchFamily="34" charset="0"/>
              </a:rPr>
              <a:t>"uniéndose libremente a la pasión y muerte de Cristo, contribuyen al bien del Pueblo de Dios" </a:t>
            </a:r>
            <a:r>
              <a:rPr lang="es-ES" altLang="en-US" sz="2100" b="1" i="1">
                <a:solidFill>
                  <a:srgbClr val="89241F"/>
                </a:solidFill>
                <a:latin typeface="Calibri" panose="020F0502020204030204" pitchFamily="34" charset="0"/>
              </a:rPr>
              <a:t>(LG 11). </a:t>
            </a:r>
            <a:r>
              <a:rPr lang="es-ES" altLang="en-US" sz="2100">
                <a:solidFill>
                  <a:srgbClr val="89241F"/>
                </a:solidFill>
                <a:latin typeface="Calibri" panose="020F0502020204030204" pitchFamily="34" charset="0"/>
              </a:rPr>
              <a:t>Cuando celebra este sacramento, la Iglesia, en la comunión de los santos, intercede por el bien del enfermo. Y el enfermo, a su vez, por la gracia de este sacramento, contribuye a la santificación de la Iglesia y al bien de todos los hombres por los que la Iglesia sufre y se ofrece, por Cristo, a Dios Padre.</a:t>
            </a:r>
            <a:endParaRPr lang="es-MX" altLang="en-US" sz="2100">
              <a:solidFill>
                <a:srgbClr val="89241F"/>
              </a:solidFill>
              <a:latin typeface="Calibri" panose="020F0502020204030204" pitchFamily="34" charset="0"/>
            </a:endParaRPr>
          </a:p>
        </p:txBody>
      </p:sp>
      <p:pic>
        <p:nvPicPr>
          <p:cNvPr id="12698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698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77" name="4 Grupo"/>
          <p:cNvGrpSpPr>
            <a:grpSpLocks/>
          </p:cNvGrpSpPr>
          <p:nvPr/>
        </p:nvGrpSpPr>
        <p:grpSpPr bwMode="auto">
          <a:xfrm>
            <a:off x="0" y="0"/>
            <a:ext cx="9144000" cy="762000"/>
            <a:chOff x="0" y="0"/>
            <a:chExt cx="9144000" cy="762000"/>
          </a:xfrm>
        </p:grpSpPr>
        <p:grpSp>
          <p:nvGrpSpPr>
            <p:cNvPr id="24581" name="5 Grupo"/>
            <p:cNvGrpSpPr>
              <a:grpSpLocks/>
            </p:cNvGrpSpPr>
            <p:nvPr/>
          </p:nvGrpSpPr>
          <p:grpSpPr bwMode="auto">
            <a:xfrm>
              <a:off x="0" y="0"/>
              <a:ext cx="9144000" cy="762000"/>
              <a:chOff x="0" y="0"/>
              <a:chExt cx="9144000" cy="762000"/>
            </a:xfrm>
          </p:grpSpPr>
          <p:sp>
            <p:nvSpPr>
              <p:cNvPr id="8" name="7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pic>
            <p:nvPicPr>
              <p:cNvPr id="24584" name="Picture 11" descr="See full size imag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grpSp>
        <p:pic>
          <p:nvPicPr>
            <p:cNvPr id="24582" name="Picture 18" descr="http://www.arquidiocesismty.org/imgeventos/prop_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457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sp>
        <p:nvSpPr>
          <p:cNvPr id="24579" name="Rectángulo 1"/>
          <p:cNvSpPr>
            <a:spLocks noChangeArrowheads="1"/>
          </p:cNvSpPr>
          <p:nvPr/>
        </p:nvSpPr>
        <p:spPr bwMode="auto">
          <a:xfrm>
            <a:off x="838200" y="846138"/>
            <a:ext cx="7467600" cy="227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2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200">
                <a:solidFill>
                  <a:srgbClr val="89241F"/>
                </a:solidFill>
                <a:latin typeface="Calibri" panose="020F0502020204030204" pitchFamily="34" charset="0"/>
              </a:rPr>
              <a:t>		</a:t>
            </a:r>
            <a:r>
              <a:rPr lang="es-ES_tradnl" altLang="en-US" sz="2200">
                <a:solidFill>
                  <a:srgbClr val="89241F"/>
                </a:solidFill>
                <a:latin typeface="Calibri" panose="020F0502020204030204" pitchFamily="34" charset="0"/>
              </a:rPr>
              <a:t>Quien</a:t>
            </a:r>
            <a:r>
              <a:rPr lang="es-MX" altLang="en-US" sz="2200">
                <a:solidFill>
                  <a:srgbClr val="89241F"/>
                </a:solidFill>
                <a:latin typeface="Calibri" panose="020F0502020204030204" pitchFamily="34" charset="0"/>
              </a:rPr>
              <a:t> visita al enfermo ya está echando las alas para volar al Reino de los Cielos, tenga cada uno de ustedes, desde ahora esta concepción y valoración nueva de las enfermedades, y, bendiciendo a Dios que los mantiene sanos, acérquense a los que sufren y mueren…</a:t>
            </a:r>
          </a:p>
        </p:txBody>
      </p:sp>
      <p:sp>
        <p:nvSpPr>
          <p:cNvPr id="24580"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2902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2902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2902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487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La oración de la Iglesia</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(CEC 1523): </a:t>
            </a:r>
            <a:r>
              <a:rPr lang="es-ES" altLang="en-US" sz="2100">
                <a:solidFill>
                  <a:srgbClr val="89241F"/>
                </a:solidFill>
                <a:latin typeface="Calibri" panose="020F0502020204030204" pitchFamily="34" charset="0"/>
              </a:rPr>
              <a:t>Una preparación para el último tránsito. Si el sacramento de la unción de los enfermos es concedido a todos los que sufren enfermedades y dolencias graves, lo es con mayor razón </a:t>
            </a:r>
            <a:r>
              <a:rPr lang="es-ES" altLang="en-US" sz="2100" i="1">
                <a:solidFill>
                  <a:srgbClr val="89241F"/>
                </a:solidFill>
                <a:latin typeface="Calibri" panose="020F0502020204030204" pitchFamily="34" charset="0"/>
              </a:rPr>
              <a:t>"a los que están a punto de salir de esta vida" </a:t>
            </a:r>
            <a:r>
              <a:rPr lang="es-ES" altLang="en-US" sz="2100" b="1" i="1">
                <a:solidFill>
                  <a:srgbClr val="89241F"/>
                </a:solidFill>
                <a:latin typeface="Calibri" panose="020F0502020204030204" pitchFamily="34" charset="0"/>
              </a:rPr>
              <a:t>(Cc. De Trento: DS 1698)</a:t>
            </a:r>
            <a:r>
              <a:rPr lang="es-ES" altLang="en-US" sz="2100" i="1">
                <a:solidFill>
                  <a:srgbClr val="89241F"/>
                </a:solidFill>
                <a:latin typeface="Calibri" panose="020F0502020204030204" pitchFamily="34" charset="0"/>
              </a:rPr>
              <a:t>, </a:t>
            </a:r>
            <a:r>
              <a:rPr lang="es-ES" altLang="en-US" sz="2100">
                <a:solidFill>
                  <a:srgbClr val="89241F"/>
                </a:solidFill>
                <a:latin typeface="Calibri" panose="020F0502020204030204" pitchFamily="34" charset="0"/>
              </a:rPr>
              <a:t>de manera que se la llamado también </a:t>
            </a:r>
            <a:r>
              <a:rPr lang="es-ES" altLang="en-US" sz="2100" i="1">
                <a:solidFill>
                  <a:srgbClr val="89241F"/>
                </a:solidFill>
                <a:latin typeface="Calibri" panose="020F0502020204030204" pitchFamily="34" charset="0"/>
              </a:rPr>
              <a:t>"sacramento de los que parten", </a:t>
            </a:r>
            <a:r>
              <a:rPr lang="es-ES" altLang="en-US" sz="2100" b="1" i="1">
                <a:solidFill>
                  <a:srgbClr val="89241F"/>
                </a:solidFill>
                <a:latin typeface="Calibri" panose="020F0502020204030204" pitchFamily="34" charset="0"/>
              </a:rPr>
              <a:t>(Ibíd.)</a:t>
            </a:r>
            <a:r>
              <a:rPr lang="es-ES" altLang="en-US" sz="2100">
                <a:solidFill>
                  <a:srgbClr val="89241F"/>
                </a:solidFill>
                <a:latin typeface="Calibri" panose="020F0502020204030204" pitchFamily="34" charset="0"/>
              </a:rPr>
              <a:t>. La Unción de los enfermos acaba de conformarnos con la muerte y a la resurrección de Cristo, como el Bautismo había comenzado a hacerlo. Es la última de las sagradas unciones que jalonan toda la vida cristiana; la del Bautismo había sellado en nosotros la vida nueva; la de la Confirmación nos había fortalecido para el combate de esta vida. Esta última unción ofrece al término de nuestra vida terrena un sólido puente levadizo para entrar en la Casa del Padre defendiéndose en los últimos combates </a:t>
            </a:r>
            <a:r>
              <a:rPr lang="es-ES" altLang="en-US" sz="2100" b="1" i="1">
                <a:solidFill>
                  <a:srgbClr val="89241F"/>
                </a:solidFill>
                <a:latin typeface="Calibri" panose="020F0502020204030204" pitchFamily="34" charset="0"/>
              </a:rPr>
              <a:t>(Cfr. Ibíd.: DS 1694)</a:t>
            </a:r>
            <a:r>
              <a:rPr lang="es-ES" altLang="en-US" sz="2100">
                <a:solidFill>
                  <a:srgbClr val="89241F"/>
                </a:solidFill>
                <a:latin typeface="Calibri" panose="020F0502020204030204" pitchFamily="34" charset="0"/>
              </a:rPr>
              <a:t>.</a:t>
            </a:r>
            <a:endParaRPr lang="es-MX" altLang="en-US" sz="2100">
              <a:solidFill>
                <a:srgbClr val="89241F"/>
              </a:solidFill>
              <a:latin typeface="Calibri" panose="020F0502020204030204" pitchFamily="34" charset="0"/>
            </a:endParaRPr>
          </a:p>
        </p:txBody>
      </p:sp>
      <p:pic>
        <p:nvPicPr>
          <p:cNvPr id="12903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903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107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107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107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3352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b="1" i="1">
                <a:solidFill>
                  <a:srgbClr val="89241F"/>
                </a:solidFill>
                <a:latin typeface="Calibri" panose="020F0502020204030204" pitchFamily="34" charset="0"/>
              </a:rPr>
              <a:t>	(SD 24)</a:t>
            </a:r>
            <a:r>
              <a:rPr lang="es-ES" altLang="en-US" sz="2100">
                <a:solidFill>
                  <a:srgbClr val="89241F"/>
                </a:solidFill>
                <a:latin typeface="Calibri" panose="020F0502020204030204" pitchFamily="34" charset="0"/>
              </a:rPr>
              <a:t>: Sin embargo, la experiencia del Apóstol, partícipe de los sufrimientos de Cristo, va más allá. En la carta a los Colosenses leemos las palabras que constituyen casi la última etapa del itinerario espiritual respecto al sufrimiento. </a:t>
            </a:r>
            <a:r>
              <a:rPr lang="es-ES" altLang="en-US" sz="2100" b="1" i="1">
                <a:solidFill>
                  <a:srgbClr val="89241F"/>
                </a:solidFill>
                <a:latin typeface="Calibri" panose="020F0502020204030204" pitchFamily="34" charset="0"/>
              </a:rPr>
              <a:t>San Pablo </a:t>
            </a:r>
            <a:r>
              <a:rPr lang="es-ES" altLang="en-US" sz="2100">
                <a:solidFill>
                  <a:srgbClr val="89241F"/>
                </a:solidFill>
                <a:latin typeface="Calibri" panose="020F0502020204030204" pitchFamily="34" charset="0"/>
              </a:rPr>
              <a:t>escribe: </a:t>
            </a:r>
            <a:r>
              <a:rPr lang="es-ES" altLang="en-US" sz="2100" i="1">
                <a:solidFill>
                  <a:srgbClr val="89241F"/>
                </a:solidFill>
                <a:latin typeface="Calibri" panose="020F0502020204030204" pitchFamily="34" charset="0"/>
              </a:rPr>
              <a:t>«Ahora me alegro de mis padecimientos por vosotros y suplo en mi carne lo que falta a las tribulaciones de Cristo por su cuerpo, que es la Iglesia». </a:t>
            </a:r>
            <a:r>
              <a:rPr lang="es-ES" altLang="en-US" sz="2100" b="1" i="1">
                <a:solidFill>
                  <a:srgbClr val="89241F"/>
                </a:solidFill>
                <a:latin typeface="Calibri" panose="020F0502020204030204" pitchFamily="34" charset="0"/>
              </a:rPr>
              <a:t>(Col 1,24),</a:t>
            </a:r>
            <a:r>
              <a:rPr lang="es-ES" altLang="en-US" sz="2100" i="1">
                <a:solidFill>
                  <a:srgbClr val="89241F"/>
                </a:solidFill>
                <a:latin typeface="Calibri" panose="020F0502020204030204" pitchFamily="34" charset="0"/>
              </a:rPr>
              <a:t> </a:t>
            </a:r>
            <a:r>
              <a:rPr lang="es-ES" altLang="en-US" sz="2100">
                <a:solidFill>
                  <a:srgbClr val="89241F"/>
                </a:solidFill>
                <a:latin typeface="Calibri" panose="020F0502020204030204" pitchFamily="34" charset="0"/>
              </a:rPr>
              <a:t>y él mismo, en otra Carta, pregunta a los destinatarios: </a:t>
            </a:r>
            <a:r>
              <a:rPr lang="es-ES" altLang="en-US" sz="2100" i="1">
                <a:solidFill>
                  <a:srgbClr val="89241F"/>
                </a:solidFill>
                <a:latin typeface="Calibri" panose="020F0502020204030204" pitchFamily="34" charset="0"/>
              </a:rPr>
              <a:t>«¿No sabéis que vuestros cuerpos son miembros de Cristo?». </a:t>
            </a:r>
            <a:r>
              <a:rPr lang="es-ES" altLang="en-US" sz="2100" b="1" i="1">
                <a:solidFill>
                  <a:srgbClr val="89241F"/>
                </a:solidFill>
                <a:latin typeface="Calibri" panose="020F0502020204030204" pitchFamily="34" charset="0"/>
              </a:rPr>
              <a:t>(1 Cor 6,15).</a:t>
            </a:r>
          </a:p>
        </p:txBody>
      </p:sp>
      <p:pic>
        <p:nvPicPr>
          <p:cNvPr id="13107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108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312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312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312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algn="just" eaLnBrk="1" hangingPunct="1"/>
            <a:endParaRPr lang="es-ES" altLang="en-US" sz="1000" b="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En el misterio pascual Cristo ha dado comienzo a la unión con el hombre en la comunidad de la Iglesia. El misterio de la Iglesia se expresa en esto: que ya en el momento del Bautismo, que configura con Cristo, y después a través de su Sacrificio -sacramentalmente mediante la Eucaristía- la Iglesia se edifica espiritualmente de modo continuo como cuerpo de Cristo. En este cuerpo Cristo quiere estar unido con todos los hombres, y de modo particular está unido a los que sufren. Las palabras citadas de la carta a los Colosenses testimonian el carácter excepcional de esta unión.</a:t>
            </a:r>
            <a:endParaRPr lang="es-MX" altLang="en-US" sz="2100">
              <a:solidFill>
                <a:srgbClr val="89241F"/>
              </a:solidFill>
              <a:latin typeface="Calibri" panose="020F0502020204030204" pitchFamily="34" charset="0"/>
            </a:endParaRPr>
          </a:p>
        </p:txBody>
      </p:sp>
      <p:pic>
        <p:nvPicPr>
          <p:cNvPr id="13312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28"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517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517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517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486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En efecto, el que sufre en unión con Cristo -como en unión con Cristo soporta sus </a:t>
            </a:r>
            <a:r>
              <a:rPr lang="es-ES" altLang="en-US" sz="2100" i="1">
                <a:solidFill>
                  <a:srgbClr val="89241F"/>
                </a:solidFill>
                <a:latin typeface="Calibri" panose="020F0502020204030204" pitchFamily="34" charset="0"/>
              </a:rPr>
              <a:t>«tribulaciones» </a:t>
            </a:r>
            <a:r>
              <a:rPr lang="es-ES" altLang="en-US" sz="2100">
                <a:solidFill>
                  <a:srgbClr val="89241F"/>
                </a:solidFill>
                <a:latin typeface="Calibri" panose="020F0502020204030204" pitchFamily="34" charset="0"/>
              </a:rPr>
              <a:t>el apóstol Pablo- no sólo saca de Cristo aquella fuerza, de la que se ha hablado precedentemente, sino que </a:t>
            </a:r>
            <a:r>
              <a:rPr lang="es-ES" altLang="en-US" sz="2100" i="1">
                <a:solidFill>
                  <a:srgbClr val="89241F"/>
                </a:solidFill>
                <a:latin typeface="Calibri" panose="020F0502020204030204" pitchFamily="34" charset="0"/>
              </a:rPr>
              <a:t>«completa» </a:t>
            </a:r>
            <a:r>
              <a:rPr lang="es-ES" altLang="en-US" sz="2100">
                <a:solidFill>
                  <a:srgbClr val="89241F"/>
                </a:solidFill>
                <a:latin typeface="Calibri" panose="020F0502020204030204" pitchFamily="34" charset="0"/>
              </a:rPr>
              <a:t>con su sufrimiento lo que falta a los padecimientos de Cristo. En este marco evangélico se pone de relieve, de modo particular, la verdad sobre el carácter creador del sufrimiento. El sufrimiento de Cristo ha creado el bien de la redención del mundo. Este bien es en sí mismo inagotable e infinito. Ningún hombre puede añadirle nada. Pero, a la vez, en el misterio de la Iglesia como cuerpo suyo, Cristo en cierto sentido ha abierto el propio sufrimiento redentor a todo sufrimiento del hombre. En cuanto el hombre se convierte en partícipe de los sufrimientos de Cristo -en cualquier lugar del mundo y en cualquier tiempo de la historia-, en tanto a su manera completa aquel sufrimiento, mediante el cual Cristo ha obrado la redención del mundo.</a:t>
            </a:r>
            <a:endParaRPr lang="es-MX" altLang="en-US" sz="2100">
              <a:solidFill>
                <a:srgbClr val="89241F"/>
              </a:solidFill>
              <a:latin typeface="Calibri" panose="020F0502020204030204" pitchFamily="34" charset="0"/>
            </a:endParaRPr>
          </a:p>
        </p:txBody>
      </p:sp>
      <p:pic>
        <p:nvPicPr>
          <p:cNvPr id="13517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5176"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721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722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722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510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¿Esto quiere decir que la redención realizada por Cristo no es completa? No. Esto significa únicamente que la redención, obrada en virtud del amor satisfactorio, permanece constantemente abierta a todo amor que se expresa en el sufrimiento humano. En esta dimensión -en la dimensión del amor- la redención ya realizada plenamente, se realiza, en cierto sentido, constantemente. Cristo ha obrado la redención completamente y hasta el final; pero, al mismo tiempo, no la ha cerrado. En este sufrimiento redentor, a través del cual se ha obrado la redención del mundo, Cristo se ha abierto desde el comienzo, y constantemente se abre, a cada sufrimiento humano. Sí, parece que forma parte de la esencia misma del sufrimiento redentor de Cristo el hecho de que haya de ser completado sin cesar.</a:t>
            </a:r>
          </a:p>
        </p:txBody>
      </p:sp>
      <p:pic>
        <p:nvPicPr>
          <p:cNvPr id="13722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224"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3926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3926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3926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5867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1900" b="1" i="1">
                <a:solidFill>
                  <a:srgbClr val="89241F"/>
                </a:solidFill>
                <a:latin typeface="Calibri" panose="020F0502020204030204" pitchFamily="34" charset="0"/>
              </a:rPr>
              <a:t>La oración del enfermo</a:t>
            </a:r>
            <a:endParaRPr lang="es-MX" altLang="en-US" sz="19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1900">
                <a:solidFill>
                  <a:srgbClr val="89241F"/>
                </a:solidFill>
                <a:latin typeface="Calibri" panose="020F0502020204030204" pitchFamily="34" charset="0"/>
              </a:rPr>
              <a:t>	De este modo, con tal apertura a cada sufrimiento humano, Cristo ha obrado con su sufrimiento la redención del mundo. Al mismo tiempo, esta redención, aunque realizada plenamente con el sufrimiento de Cristo, vive y se desarrolla a su manera en la historia del hombre. Vive y se desarrolla como cuerpo de Cristo, o sea la Iglesia, y en esta dimensión cada sufrimiento humano, en virtud de la unión en el amor con Cristo, completa el sufrimiento de Cristo. Lo completa como la Iglesia completa la obra redentora de Cristo. El misterio de la Iglesia -de aquel cuerpo que completa en sí también el cuerpo crucificado y resucitado de Cristo- indica contemporáneamente aquel espacio, en el que los sufrimientos humanos completan los de Cristo. Sólo en este marco y en esta dimensión de la Iglesia cuerpo de Cristo, que se desarrolla continuamente en el espacio y en el tiempo, se puede pensar y hablar de </a:t>
            </a:r>
            <a:r>
              <a:rPr lang="es-ES" altLang="en-US" sz="1900" i="1">
                <a:solidFill>
                  <a:srgbClr val="89241F"/>
                </a:solidFill>
                <a:latin typeface="Calibri" panose="020F0502020204030204" pitchFamily="34" charset="0"/>
              </a:rPr>
              <a:t>«lo que falta a los padecimientos de Cristo». </a:t>
            </a:r>
            <a:r>
              <a:rPr lang="es-ES" altLang="en-US" sz="1900">
                <a:solidFill>
                  <a:srgbClr val="89241F"/>
                </a:solidFill>
                <a:latin typeface="Calibri" panose="020F0502020204030204" pitchFamily="34" charset="0"/>
              </a:rPr>
              <a:t>El Apóstol, por lo demás, lo pone claramente de relieve, cuando habla de completar lo que falta a los sufrimientos de Cristo, en favor de su cuerpo, que es la Iglesia.</a:t>
            </a:r>
            <a:endParaRPr lang="es-MX" altLang="en-US" sz="1900">
              <a:solidFill>
                <a:srgbClr val="89241F"/>
              </a:solidFill>
              <a:latin typeface="Calibri" panose="020F0502020204030204" pitchFamily="34" charset="0"/>
            </a:endParaRPr>
          </a:p>
        </p:txBody>
      </p:sp>
      <p:pic>
        <p:nvPicPr>
          <p:cNvPr id="13927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272"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131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131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131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57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La oración del enfermo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Precisamente la Iglesia, que aprovecha sin cesar los infinitos recursos de la redención, introduciéndola en la vida de la humanidad, es la dimensión en la que el sufrimiento redentor de Cristo puede ser completado constantemente por el sufrimiento del hombre. Con esto se pone de relieve la naturaleza divino-humana de la Iglesia. El sufrimiento parece participar en cierto modo de las características de esta naturaleza. Por eso, tiene igualmente un valor especial ante la Iglesia. Es un bien ante el cual la Iglesia se inclina con veneración, con toda la profundidad de su fe en la redención. Se inclina, juntamente con toda la profundidad de aquella fe, con la que abraza en sí misma el inefable misterio del Cuerpo de Cristo.</a:t>
            </a:r>
            <a:endParaRPr lang="es-MX" altLang="en-US" sz="2100">
              <a:solidFill>
                <a:srgbClr val="89241F"/>
              </a:solidFill>
              <a:latin typeface="Calibri" panose="020F0502020204030204" pitchFamily="34" charset="0"/>
            </a:endParaRPr>
          </a:p>
        </p:txBody>
      </p:sp>
      <p:pic>
        <p:nvPicPr>
          <p:cNvPr id="141319"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1320" name="1 Marcador de número de diapositiva"/>
          <p:cNvSpPr txBox="1">
            <a:spLocks/>
          </p:cNvSpPr>
          <p:nvPr/>
        </p:nvSpPr>
        <p:spPr bwMode="auto">
          <a:xfrm>
            <a:off x="6553200" y="6477000"/>
            <a:ext cx="2590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Iglesia y enfermo unidos en la oración</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1 Título"/>
          <p:cNvSpPr>
            <a:spLocks noGrp="1"/>
          </p:cNvSpPr>
          <p:nvPr>
            <p:ph type="ctrTitle" idx="4294967295"/>
          </p:nvPr>
        </p:nvSpPr>
        <p:spPr>
          <a:xfrm>
            <a:off x="838200" y="2286000"/>
            <a:ext cx="7467600" cy="2133600"/>
          </a:xfrm>
        </p:spPr>
        <p:txBody>
          <a:bodyPr/>
          <a:lstStyle/>
          <a:p>
            <a:pPr marL="742950" indent="-742950" eaLnBrk="1" hangingPunct="1">
              <a:buFont typeface="Calibri" panose="020F0502020204030204" pitchFamily="34" charset="0"/>
              <a:buAutoNum type="arabicPeriod" startAt="5"/>
            </a:pPr>
            <a:r>
              <a:rPr lang="es-MX" altLang="en-US" sz="4000" b="1">
                <a:solidFill>
                  <a:srgbClr val="89241F"/>
                </a:solidFill>
                <a:ea typeface="ＭＳ Ｐゴシック" panose="020B0600070205080204" pitchFamily="34" charset="-128"/>
              </a:rPr>
              <a:t>Vinculación con Cristo </a:t>
            </a:r>
            <a:br>
              <a:rPr lang="es-MX" altLang="en-US" sz="4000" b="1">
                <a:solidFill>
                  <a:srgbClr val="89241F"/>
                </a:solidFill>
                <a:ea typeface="ＭＳ Ｐゴシック" panose="020B0600070205080204" pitchFamily="34" charset="-128"/>
              </a:rPr>
            </a:br>
            <a:r>
              <a:rPr lang="es-MX" altLang="en-US" sz="4000" b="1">
                <a:solidFill>
                  <a:srgbClr val="89241F"/>
                </a:solidFill>
                <a:ea typeface="ＭＳ Ｐゴシック" panose="020B0600070205080204" pitchFamily="34" charset="-128"/>
              </a:rPr>
              <a:t>a través de la enfermedad</a:t>
            </a:r>
            <a:endParaRPr lang="es-MX" altLang="en-US" sz="2000" b="1">
              <a:solidFill>
                <a:srgbClr val="89241F"/>
              </a:solidFill>
              <a:ea typeface="ＭＳ Ｐゴシック" panose="020B0600070205080204" pitchFamily="34" charset="-128"/>
            </a:endParaRPr>
          </a:p>
        </p:txBody>
      </p:sp>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pic>
        <p:nvPicPr>
          <p:cNvPr id="9" name="Picture 2"/>
          <p:cNvPicPr>
            <a:picLocks noChangeAspect="1" noChangeArrowheads="1"/>
          </p:cNvPicPr>
          <p:nvPr/>
        </p:nvPicPr>
        <p:blipFill>
          <a:blip r:embed="rId3" cstate="print">
            <a:extLst/>
          </a:blip>
          <a:srcRect/>
          <a:stretch>
            <a:fillRect/>
          </a:stretch>
        </p:blipFill>
        <p:spPr bwMode="auto">
          <a:xfrm>
            <a:off x="4191000" y="1295400"/>
            <a:ext cx="838199" cy="881306"/>
          </a:xfrm>
          <a:prstGeom prst="rect">
            <a:avLst/>
          </a:prstGeom>
          <a:ln w="228600" cap="sq" cmpd="thickThin">
            <a:solidFill>
              <a:srgbClr val="000000"/>
            </a:solidFill>
            <a:prstDash val="solid"/>
            <a:miter lim="800000"/>
          </a:ln>
          <a:effectLst>
            <a:innerShdw blurRad="76200">
              <a:srgbClr val="000000"/>
            </a:innerShdw>
          </a:effectLst>
          <a:extLst/>
        </p:spPr>
      </p:pic>
      <p:pic>
        <p:nvPicPr>
          <p:cNvPr id="143364" name="2 Imagen"/>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813300"/>
            <a:ext cx="2133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65"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43366" name="1 Marcador de número de diapositiva"/>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5CD69F5-396E-4923-8955-74D440614A09}" type="slidenum">
              <a:rPr lang="en-US" altLang="en-US" sz="1200">
                <a:solidFill>
                  <a:srgbClr val="898989"/>
                </a:solidFill>
                <a:latin typeface="Calibri" panose="020F0502020204030204" pitchFamily="34" charset="0"/>
              </a:rPr>
              <a:pPr eaLnBrk="1" hangingPunct="1"/>
              <a:t>67</a:t>
            </a:fld>
            <a:endParaRPr lang="en-US" altLang="en-US" sz="1200">
              <a:solidFill>
                <a:srgbClr val="898989"/>
              </a:solidFill>
              <a:latin typeface="Calibri" panose="020F0502020204030204" pitchFamily="34" charset="0"/>
            </a:endParaRPr>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336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3369" name="Picture 11" descr="See full size image">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l="17519" r="24088"/>
          <a:stretch>
            <a:fillRect/>
          </a:stretch>
        </p:blipFill>
        <p:spPr bwMode="auto">
          <a:xfrm>
            <a:off x="0" y="0"/>
            <a:ext cx="838200" cy="795338"/>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pic>
        <p:nvPicPr>
          <p:cNvPr id="143370" name="Picture 9" descr="http://4.bp.blogspot.com/_PVMLodqIk4A/TO06DmmnT2I/AAAAAAAAAB0/4wyiZrb5utw/s1600/ab2636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876800"/>
            <a:ext cx="215423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71" name="Picture 18" descr="http://www.arquidiocesismty.org/imgeventos/prop_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541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541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541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1143000"/>
            <a:ext cx="7467600" cy="5181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257300" indent="-3429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es-ES" altLang="en-US" sz="2100" b="1" i="1">
                <a:solidFill>
                  <a:srgbClr val="89241F"/>
                </a:solidFill>
                <a:latin typeface="Calibri" panose="020F0502020204030204" pitchFamily="34" charset="0"/>
              </a:rPr>
              <a:t>Esquema:</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Nos unimos con Cristo por medio del dolor</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Ofrecernos en unión al sufrimiento de Cristo</a:t>
            </a:r>
            <a:endParaRPr lang="es-MX" altLang="en-US" sz="2100">
              <a:solidFill>
                <a:srgbClr val="89241F"/>
              </a:solidFill>
              <a:latin typeface="Calibri" panose="020F0502020204030204" pitchFamily="34" charset="0"/>
            </a:endParaRPr>
          </a:p>
          <a:p>
            <a:pPr lvl="2" eaLnBrk="1" hangingPunct="1">
              <a:lnSpc>
                <a:spcPct val="140000"/>
              </a:lnSpc>
              <a:buFont typeface="Calibri" panose="020F0502020204030204" pitchFamily="34" charset="0"/>
              <a:buAutoNum type="arabicPeriod"/>
            </a:pPr>
            <a:r>
              <a:rPr lang="es-ES" altLang="en-US" sz="2100">
                <a:solidFill>
                  <a:srgbClr val="89241F"/>
                </a:solidFill>
                <a:latin typeface="Calibri" panose="020F0502020204030204" pitchFamily="34" charset="0"/>
              </a:rPr>
              <a:t>Estoy crucificado con Cristo</a:t>
            </a:r>
            <a:endParaRPr lang="es-MX" altLang="en-US" sz="2100">
              <a:solidFill>
                <a:srgbClr val="89241F"/>
              </a:solidFill>
              <a:latin typeface="Calibri" panose="020F0502020204030204" pitchFamily="34" charset="0"/>
            </a:endParaRPr>
          </a:p>
          <a:p>
            <a:pP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Podemos afirmar que junto con la pasión de Cristo todo sufrimiento humano se ha encontrado en una nueva situación. En la cruz de Cristo no sólo se ha cumplido la redención mediante el sufrimiento, sino que el mismo sufrimiento humano ha quedado redimido. Cristo sin culpa propia cargó sobre sí el mal total del pecado y se convirtió en el precio de la redención.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De esto habla el Poema del Siervo doliente en </a:t>
            </a:r>
            <a:r>
              <a:rPr lang="es-ES" altLang="en-US" sz="2100" b="1" i="1">
                <a:solidFill>
                  <a:srgbClr val="89241F"/>
                </a:solidFill>
                <a:latin typeface="Calibri" panose="020F0502020204030204" pitchFamily="34" charset="0"/>
              </a:rPr>
              <a:t>Isaías. (Is 52,13)</a:t>
            </a:r>
            <a:r>
              <a:rPr lang="es-ES" altLang="en-US" sz="2100">
                <a:solidFill>
                  <a:srgbClr val="89241F"/>
                </a:solidFill>
                <a:latin typeface="Calibri" panose="020F0502020204030204" pitchFamily="34" charset="0"/>
              </a:rPr>
              <a:t> De esto hablarán a su tiempo los testigos de la Nueva Alianza, estipulada en la Sangre de Cristo, como cordero sin defecto ni mancha.</a:t>
            </a:r>
            <a:endParaRPr lang="es-MX" altLang="en-US" sz="2100">
              <a:solidFill>
                <a:srgbClr val="89241F"/>
              </a:solidFill>
              <a:latin typeface="Calibri" panose="020F0502020204030204" pitchFamily="34" charset="0"/>
            </a:endParaRPr>
          </a:p>
        </p:txBody>
      </p:sp>
      <p:pic>
        <p:nvPicPr>
          <p:cNvPr id="14541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41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745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746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746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34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El Apóstol Pablo dirá en la carta a los </a:t>
            </a:r>
            <a:r>
              <a:rPr lang="es-ES" altLang="en-US" sz="2100" b="1" i="1">
                <a:solidFill>
                  <a:srgbClr val="89241F"/>
                </a:solidFill>
                <a:latin typeface="Calibri" panose="020F0502020204030204" pitchFamily="34" charset="0"/>
              </a:rPr>
              <a:t>Gálatas:</a:t>
            </a:r>
            <a:r>
              <a:rPr lang="es-ES" altLang="en-US" sz="2100">
                <a:solidFill>
                  <a:srgbClr val="89241F"/>
                </a:solidFill>
                <a:latin typeface="Calibri" panose="020F0502020204030204" pitchFamily="34" charset="0"/>
              </a:rPr>
              <a:t> ¨</a:t>
            </a:r>
            <a:r>
              <a:rPr lang="es-ES" altLang="en-US" sz="2100" i="1">
                <a:solidFill>
                  <a:srgbClr val="89241F"/>
                </a:solidFill>
                <a:latin typeface="Calibri" panose="020F0502020204030204" pitchFamily="34" charset="0"/>
              </a:rPr>
              <a:t>Se entregó por nuestros pecados para liberarnos de este siglo malo¨ </a:t>
            </a:r>
            <a:r>
              <a:rPr lang="es-ES" altLang="en-US" sz="2100" b="1" i="1">
                <a:solidFill>
                  <a:srgbClr val="89241F"/>
                </a:solidFill>
                <a:latin typeface="Calibri" panose="020F0502020204030204" pitchFamily="34" charset="0"/>
              </a:rPr>
              <a:t>(Ga 1,4).</a:t>
            </a:r>
            <a:endParaRPr lang="es-MX" altLang="en-US" sz="2100" b="1" i="1">
              <a:solidFill>
                <a:srgbClr val="89241F"/>
              </a:solidFill>
              <a:latin typeface="Calibri" panose="020F0502020204030204" pitchFamily="34" charset="0"/>
            </a:endParaRPr>
          </a:p>
          <a:p>
            <a:pPr algn="just" eaLnBrk="1" hangingPunct="1"/>
            <a:endParaRPr lang="es-MX" altLang="en-US" sz="1000" b="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Carta a los </a:t>
            </a:r>
            <a:r>
              <a:rPr lang="es-ES" altLang="en-US" sz="2100" b="1" i="1">
                <a:solidFill>
                  <a:srgbClr val="89241F"/>
                </a:solidFill>
                <a:latin typeface="Calibri" panose="020F0502020204030204" pitchFamily="34" charset="0"/>
              </a:rPr>
              <a:t>Corintios</a:t>
            </a:r>
            <a:r>
              <a:rPr lang="es-ES" altLang="en-US" sz="2100" i="1">
                <a:solidFill>
                  <a:srgbClr val="89241F"/>
                </a:solidFill>
                <a:latin typeface="Calibri" panose="020F0502020204030204" pitchFamily="34" charset="0"/>
              </a:rPr>
              <a:t>: «Habéis sido comprados a precio. Glorificad pues a Dios en vuestro cuerpo» </a:t>
            </a:r>
            <a:r>
              <a:rPr lang="es-ES" altLang="en-US" sz="2100" b="1" i="1">
                <a:solidFill>
                  <a:srgbClr val="89241F"/>
                </a:solidFill>
                <a:latin typeface="Calibri" panose="020F0502020204030204" pitchFamily="34" charset="0"/>
              </a:rPr>
              <a:t>(1Cor 6, 20).</a:t>
            </a:r>
            <a:r>
              <a:rPr lang="es-ES" altLang="en-US" sz="2100">
                <a:solidFill>
                  <a:srgbClr val="89241F"/>
                </a:solidFill>
                <a:latin typeface="Calibri" panose="020F0502020204030204" pitchFamily="34" charset="0"/>
              </a:rPr>
              <a:t> Todo hombre tiene su participación en la redención. Cada uno está llamado también a participar en ese sufrimiento mediante el cual se ha llevado a cabo la redención.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Está llamado a participar en ese sufrimiento por medio del cual todo sufrimiento humano ha sido también redimido. Llevando a efecto la redención mediante el sufrimiento, Cristo ha elevado juntamente el sufrimiento humano a nivel de redención.</a:t>
            </a:r>
            <a:endParaRPr lang="es-MX" altLang="en-US" sz="2100">
              <a:solidFill>
                <a:srgbClr val="89241F"/>
              </a:solidFill>
              <a:latin typeface="Calibri" panose="020F0502020204030204" pitchFamily="34" charset="0"/>
            </a:endParaRPr>
          </a:p>
        </p:txBody>
      </p:sp>
      <p:pic>
        <p:nvPicPr>
          <p:cNvPr id="14746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746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601"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56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56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56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5606" name="Rectángulo 1"/>
          <p:cNvSpPr>
            <a:spLocks noChangeArrowheads="1"/>
          </p:cNvSpPr>
          <p:nvPr/>
        </p:nvSpPr>
        <p:spPr bwMode="auto">
          <a:xfrm>
            <a:off x="838200" y="762000"/>
            <a:ext cx="74676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Al visitar al hermano enfermo, no tengamos miedo de tocar sus manos, su cabeza, sus rostros enfermos. No se nos pegará ninguna enfermedad por voluntad de Dios porque Dios tutela a sus siervos. Pero, en el caso de que fuéramos contagiados cuidando a los enfermos, como mártires del amor seremos introducidos en la otra vida…</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Sea cada uno de nosotros misericordiosos con los que lloran en los hogares, en los hospitales, en los asilos: son los heridos de esta vida, los enfermos del corazón, de los sentimientos de su corazón.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Sepa cada uno llorar con el que llora, consolar al afligido, llenar el vacío de quien ha quedado privado, por la muerte, de un familiar; sean padres para los huérfanos, hijos para los padres, hermanos recíprocamente los unos de los otros.</a:t>
            </a:r>
            <a:endParaRPr lang="es-MX" altLang="en-US" sz="2100">
              <a:solidFill>
                <a:srgbClr val="89241F"/>
              </a:solidFill>
              <a:latin typeface="Calibri" panose="020F0502020204030204" pitchFamily="34" charset="0"/>
            </a:endParaRPr>
          </a:p>
        </p:txBody>
      </p:sp>
      <p:pic>
        <p:nvPicPr>
          <p:cNvPr id="256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8"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4950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4950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4950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762000"/>
            <a:ext cx="7467600" cy="472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a:pPr>
            <a:r>
              <a:rPr lang="es-ES" altLang="en-US" sz="2100" b="1" i="1">
                <a:solidFill>
                  <a:srgbClr val="89241F"/>
                </a:solidFill>
                <a:latin typeface="Calibri" panose="020F0502020204030204" pitchFamily="34" charset="0"/>
              </a:rPr>
              <a:t>Nos unimos con Cristo por medio del dolor</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Consiguientemente, todo hombre, en su sufrimiento, puede hacerse también partícipe del sufrimiento redentor de Cristo. </a:t>
            </a:r>
            <a:r>
              <a:rPr lang="es-ES" altLang="en-US" sz="2100" b="1" i="1">
                <a:solidFill>
                  <a:srgbClr val="89241F"/>
                </a:solidFill>
                <a:latin typeface="Calibri" panose="020F0502020204030204" pitchFamily="34" charset="0"/>
              </a:rPr>
              <a:t>(St 1,12).</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En la segunda carta a los </a:t>
            </a:r>
            <a:r>
              <a:rPr lang="es-ES" altLang="en-US" sz="2100" b="1" i="1">
                <a:solidFill>
                  <a:srgbClr val="89241F"/>
                </a:solidFill>
                <a:latin typeface="Calibri" panose="020F0502020204030204" pitchFamily="34" charset="0"/>
              </a:rPr>
              <a:t>Corintios</a:t>
            </a:r>
            <a:r>
              <a:rPr lang="es-ES" altLang="en-US" sz="2100">
                <a:solidFill>
                  <a:srgbClr val="89241F"/>
                </a:solidFill>
                <a:latin typeface="Calibri" panose="020F0502020204030204" pitchFamily="34" charset="0"/>
              </a:rPr>
              <a:t> escribe el Apóstol:</a:t>
            </a:r>
            <a:r>
              <a:rPr lang="es-ES" altLang="en-US" sz="2100" i="1">
                <a:solidFill>
                  <a:srgbClr val="89241F"/>
                </a:solidFill>
                <a:latin typeface="Calibri" panose="020F0502020204030204" pitchFamily="34" charset="0"/>
              </a:rPr>
              <a:t> ¨En todo apremiados, pero no acosados, perplejos, pero no desconcertados, perseguidos, pero no abandonados, abatidos, pero no aniquilados, llevando siempre en el cuerpo la muerte de Cristo, para que la vida de Jesús se manifieste en nuestro tiempo¨</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(2Co 4,8-10).</a:t>
            </a:r>
            <a:endParaRPr lang="es-MX" altLang="en-US" sz="2100" b="1" i="1">
              <a:solidFill>
                <a:srgbClr val="89241F"/>
              </a:solidFill>
              <a:latin typeface="Calibri" panose="020F0502020204030204" pitchFamily="34" charset="0"/>
            </a:endParaRPr>
          </a:p>
          <a:p>
            <a:pPr algn="just" eaLnBrk="1" hangingPunct="1"/>
            <a:endParaRPr lang="es-MX" altLang="en-US" sz="1000" b="1" i="1">
              <a:solidFill>
                <a:srgbClr val="89241F"/>
              </a:solidFill>
              <a:latin typeface="Calibri" panose="020F0502020204030204" pitchFamily="34" charset="0"/>
            </a:endParaRPr>
          </a:p>
          <a:p>
            <a:pPr algn="just" eaLnBrk="1" hangingPunct="1"/>
            <a:r>
              <a:rPr lang="es-ES" altLang="en-US" sz="2100" i="1">
                <a:solidFill>
                  <a:srgbClr val="89241F"/>
                </a:solidFill>
                <a:latin typeface="Calibri" panose="020F0502020204030204" pitchFamily="34" charset="0"/>
              </a:rPr>
              <a:t>	¨Para que la vida de Jesús se manifieste también en nuestra carne mortal... sabiendo que quien resucitó al Señor Jesús, también con Jesús nos resucitará¨. </a:t>
            </a:r>
            <a:r>
              <a:rPr lang="es-ES" altLang="en-US" sz="2100" b="1" i="1">
                <a:solidFill>
                  <a:srgbClr val="89241F"/>
                </a:solidFill>
                <a:latin typeface="Calibri" panose="020F0502020204030204" pitchFamily="34" charset="0"/>
              </a:rPr>
              <a:t>(2Co 4,14).</a:t>
            </a:r>
            <a:endParaRPr lang="es-MX" altLang="en-US" sz="2100" b="1" i="1">
              <a:solidFill>
                <a:srgbClr val="89241F"/>
              </a:solidFill>
              <a:latin typeface="Calibri" panose="020F0502020204030204" pitchFamily="34" charset="0"/>
            </a:endParaRPr>
          </a:p>
        </p:txBody>
      </p:sp>
      <p:pic>
        <p:nvPicPr>
          <p:cNvPr id="14951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951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1554"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1556"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1557"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90600"/>
            <a:ext cx="7467600" cy="533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000">
                <a:solidFill>
                  <a:srgbClr val="89241F"/>
                </a:solidFill>
                <a:latin typeface="Calibri" panose="020F0502020204030204" pitchFamily="34" charset="0"/>
              </a:rPr>
              <a:t> </a:t>
            </a:r>
            <a:endParaRPr lang="es-MX" altLang="en-US" sz="2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000" b="1" i="1">
                <a:solidFill>
                  <a:srgbClr val="89241F"/>
                </a:solidFill>
                <a:latin typeface="Calibri" panose="020F0502020204030204" pitchFamily="34" charset="0"/>
              </a:rPr>
              <a:t>Ofrecernos en unión a los sufrimientos de Cristo</a:t>
            </a:r>
          </a:p>
          <a:p>
            <a:pPr eaLnBrk="1" hangingPunct="1"/>
            <a:endParaRPr lang="es-ES" altLang="en-US" sz="1000" b="1" i="1">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Tales sufrimientos nos permiten participar en la obra de la redención, llevada a cabo mediante los sufrimientos y la muerte del Redentor. </a:t>
            </a:r>
            <a:r>
              <a:rPr lang="es-ES" altLang="en-US" sz="2000" b="1" i="1">
                <a:solidFill>
                  <a:srgbClr val="89241F"/>
                </a:solidFill>
                <a:latin typeface="Calibri" panose="020F0502020204030204" pitchFamily="34" charset="0"/>
              </a:rPr>
              <a:t>(1Pe 1,6).</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La elocuencia de la cruz y de la muerte es completada, no obstante, por la elocuencia de la resurrección. </a:t>
            </a:r>
            <a:r>
              <a:rPr lang="es-ES" altLang="en-US" sz="2000" b="1" i="1">
                <a:solidFill>
                  <a:srgbClr val="89241F"/>
                </a:solidFill>
                <a:latin typeface="Calibri" panose="020F0502020204030204" pitchFamily="34" charset="0"/>
              </a:rPr>
              <a:t>(1Pe 1,3).</a:t>
            </a:r>
            <a:endParaRPr lang="es-MX" altLang="en-US" sz="20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El hombre halla en la resurrección una luz completamente nueva, que lo ayuda a abrirse camino a través de la densa oscuridad de las humillaciones, de las dudas, de la desesperación y de la persecución.</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Porque así como abundan en nosotros los padecimientos de Cristo, así por Cristo abunda nuestra consolación.</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i="1">
                <a:solidFill>
                  <a:srgbClr val="89241F"/>
                </a:solidFill>
                <a:latin typeface="Calibri" panose="020F0502020204030204" pitchFamily="34" charset="0"/>
              </a:rPr>
              <a:t>	¨El Señor enderece vuestros corazones en la caridad de Dios y en la paciencia de Cristo. Os ruego, pues, hermanos, por la misericordia de Dios, que ofrezcáis vuestros cuerpos como hostia viva, santa y grata a Dios: este es vuestro culto racional¨.</a:t>
            </a:r>
            <a:r>
              <a:rPr lang="es-ES" altLang="en-US" sz="2000">
                <a:solidFill>
                  <a:srgbClr val="89241F"/>
                </a:solidFill>
                <a:latin typeface="Calibri" panose="020F0502020204030204" pitchFamily="34" charset="0"/>
              </a:rPr>
              <a:t> </a:t>
            </a:r>
            <a:r>
              <a:rPr lang="es-ES" altLang="en-US" sz="2000" b="1" i="1">
                <a:solidFill>
                  <a:srgbClr val="89241F"/>
                </a:solidFill>
                <a:latin typeface="Calibri" panose="020F0502020204030204" pitchFamily="34" charset="0"/>
              </a:rPr>
              <a:t>(Rm 12,1).</a:t>
            </a:r>
            <a:endParaRPr lang="es-MX" altLang="en-US" sz="2000" b="1" i="1">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a:t>
            </a:r>
            <a:endParaRPr lang="es-MX" altLang="en-US" sz="2000">
              <a:solidFill>
                <a:srgbClr val="89241F"/>
              </a:solidFill>
              <a:latin typeface="Calibri" panose="020F0502020204030204" pitchFamily="34" charset="0"/>
            </a:endParaRPr>
          </a:p>
        </p:txBody>
      </p:sp>
      <p:sp>
        <p:nvSpPr>
          <p:cNvPr id="151559"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pic>
        <p:nvPicPr>
          <p:cNvPr id="151560"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3602"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3604"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3605"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3352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Ofrecernos en unión a los sufrimientos de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Si un hombre se hace partícipe de los sufrimientos de Cristo, esto acontece porque Cristo ha abierto su sufrimiento al hombre porque Él mismo en su sufrimiento redentor se ha hecho en cierto sentido partícipe de todos los sufrimientos humanos. </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El hombre, al descubrir por la fe el sufrimiento redentor de Cristo, descubre al mismo tiempo en él sus propios sufrimientos, los revive mediante la fe, enriquecidos con un nuevo contenido y con un nuevo significado.</a:t>
            </a:r>
            <a:endParaRPr lang="es-MX" altLang="en-US" sz="2100">
              <a:solidFill>
                <a:srgbClr val="89241F"/>
              </a:solidFill>
              <a:latin typeface="Calibri" panose="020F0502020204030204" pitchFamily="34" charset="0"/>
            </a:endParaRPr>
          </a:p>
        </p:txBody>
      </p:sp>
      <p:pic>
        <p:nvPicPr>
          <p:cNvPr id="153607"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08"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56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56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56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914400"/>
            <a:ext cx="7467600" cy="495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Estoy crucificado con Cristo</a:t>
            </a:r>
          </a:p>
          <a:p>
            <a:pPr eaLnBrk="1" hangingPunct="1"/>
            <a:endParaRPr lang="es-ES"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Cuando el hombre descubre el significado del sufrimiento y la unión al sufrimiento de cristo dice: ¨</a:t>
            </a:r>
            <a:r>
              <a:rPr lang="es-ES" altLang="en-US" sz="2100" i="1">
                <a:solidFill>
                  <a:srgbClr val="89241F"/>
                </a:solidFill>
                <a:latin typeface="Calibri" panose="020F0502020204030204" pitchFamily="34" charset="0"/>
              </a:rPr>
              <a:t>Estoy crucificado con Cristo y ya no vivo yo, es Cristo quien vive en mí. Y aunque al presente vivo en carne, vivo en la fe del Hijo de Dios, que me amó y se entregó por mí¨.</a:t>
            </a:r>
            <a:r>
              <a:rPr lang="es-ES" altLang="en-US" sz="2100">
                <a:solidFill>
                  <a:srgbClr val="89241F"/>
                </a:solidFill>
                <a:latin typeface="Calibri" panose="020F0502020204030204" pitchFamily="34" charset="0"/>
              </a:rPr>
              <a:t> </a:t>
            </a:r>
            <a:r>
              <a:rPr lang="es-ES" altLang="en-US" sz="2100" b="1" i="1">
                <a:solidFill>
                  <a:srgbClr val="89241F"/>
                </a:solidFill>
                <a:latin typeface="Calibri" panose="020F0502020204030204" pitchFamily="34" charset="0"/>
              </a:rPr>
              <a:t>(Ga 2,19-21).</a:t>
            </a:r>
            <a:endParaRPr lang="es-MX" altLang="en-US" sz="2100" b="1" i="1">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fe permite al hombre conocer el amor que condujo a Cristo a la cruz, y si amó de este modo, sufriendo y muriendo, entonces por su padecimiento y su muerte vive en aquél al que amó así, vive en el hombre.</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Y viviendo en el a medida que consciente de ello mediante la fe, responde con el amor a su amor, Cristo se une asimismo de modo especial al hombre, mediante la cruz.</a:t>
            </a:r>
            <a:endParaRPr lang="es-MX" altLang="en-US" sz="21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endParaRPr lang="es-MX" altLang="en-US" sz="2100" b="1" i="1">
              <a:solidFill>
                <a:srgbClr val="89241F"/>
              </a:solidFill>
              <a:latin typeface="Calibri" panose="020F0502020204030204" pitchFamily="34" charset="0"/>
            </a:endParaRPr>
          </a:p>
        </p:txBody>
      </p:sp>
      <p:pic>
        <p:nvPicPr>
          <p:cNvPr id="1556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65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76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77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77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685800"/>
            <a:ext cx="7467600" cy="533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s-ES" altLang="en-US" sz="2100">
                <a:solidFill>
                  <a:srgbClr val="89241F"/>
                </a:solidFill>
                <a:latin typeface="Calibri" panose="020F0502020204030204" pitchFamily="34" charset="0"/>
              </a:rPr>
              <a:t> </a:t>
            </a:r>
            <a:endParaRPr lang="es-MX" altLang="en-US" sz="21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Estoy crucificado con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Esta unión le ha sugerido a Pablo estas palabras: </a:t>
            </a:r>
            <a:r>
              <a:rPr lang="es-ES" altLang="en-US" sz="2100" i="1">
                <a:solidFill>
                  <a:srgbClr val="89241F"/>
                </a:solidFill>
                <a:latin typeface="Calibri" panose="020F0502020204030204" pitchFamily="34" charset="0"/>
              </a:rPr>
              <a:t>¨En cuanto a mí, jamás me gloriaré a no ser en la cruz de nuestro Señor Jesucristo, por quien el mundo está crucificado para mí y yo para el mundo¨. </a:t>
            </a:r>
            <a:r>
              <a:rPr lang="es-ES" altLang="en-US" sz="2100" b="1" i="1">
                <a:solidFill>
                  <a:srgbClr val="89241F"/>
                </a:solidFill>
                <a:latin typeface="Calibri" panose="020F0502020204030204" pitchFamily="34" charset="0"/>
              </a:rPr>
              <a:t>(Ga 6,14-15).</a:t>
            </a:r>
          </a:p>
          <a:p>
            <a:pPr algn="just"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La cruz de Cristo arroja de modo muy penetrante luz salvífica sobre la vida del hombre y, concretamente, sobre su sufrimiento, porque mediante la fe lo alcanza junto con la resurrección: el misterio de la pasión está incluido en el misterio pascual. Los testigos de la pasión de Cristo son a la vez testigos de su resurrección.</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Para conocerle a Él y el poder de su resurrección y la participación en sus padecimientos, conformándome a Él en su muerte por si logro alcanzar la resurrección de los muertos.</a:t>
            </a:r>
            <a:endParaRPr lang="es-MX" altLang="en-US" sz="2100" b="1" i="1">
              <a:solidFill>
                <a:srgbClr val="FF0000"/>
              </a:solidFill>
              <a:latin typeface="Calibri" panose="020F0502020204030204" pitchFamily="34" charset="0"/>
            </a:endParaRPr>
          </a:p>
        </p:txBody>
      </p:sp>
      <p:pic>
        <p:nvPicPr>
          <p:cNvPr id="1577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70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blurRad="40000"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159746"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159748"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159749"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77833" name="Rectángulo 1"/>
          <p:cNvSpPr>
            <a:spLocks noChangeArrowheads="1"/>
          </p:cNvSpPr>
          <p:nvPr/>
        </p:nvSpPr>
        <p:spPr bwMode="auto">
          <a:xfrm>
            <a:off x="838200" y="838200"/>
            <a:ext cx="7467600" cy="3200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marL="342900" indent="-3429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buFont typeface="Calibri" panose="020F0502020204030204" pitchFamily="34" charset="0"/>
              <a:buAutoNum type="arabicPeriod" startAt="3"/>
            </a:pPr>
            <a:r>
              <a:rPr lang="es-ES" altLang="en-US" sz="2100" b="1" i="1">
                <a:solidFill>
                  <a:srgbClr val="89241F"/>
                </a:solidFill>
                <a:latin typeface="Calibri" panose="020F0502020204030204" pitchFamily="34" charset="0"/>
              </a:rPr>
              <a:t> Estoy crucificado con Cristo</a:t>
            </a: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Mediante sus sufrimientos, éstos devuelven en un cierto sentido el infinito precio de la pasión y de la muerte de Cristo, que fue el precio de nuestra redención: con este precio el reino de Dios ha sido nuevamente consolidado en la historia del hombre, llegando a ser la perspectiva definitiva de su existencia terrena. Cristo nos ha introducido en este reino mediante su sufrimiento. Y también mediante el sufrimiento maduran para el mismo reino los hombres, envueltos en el misterio de la redención de Cristo.</a:t>
            </a:r>
            <a:endParaRPr lang="es-MX" altLang="en-US" sz="2100">
              <a:solidFill>
                <a:srgbClr val="89241F"/>
              </a:solidFill>
              <a:latin typeface="Calibri" panose="020F0502020204030204" pitchFamily="34" charset="0"/>
            </a:endParaRPr>
          </a:p>
        </p:txBody>
      </p:sp>
      <p:pic>
        <p:nvPicPr>
          <p:cNvPr id="159751"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9752"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Vinculación con Cristo a través de la enfermedad</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649"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7650"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7652"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7653"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7654" name="Rectángulo 1"/>
          <p:cNvSpPr>
            <a:spLocks noChangeArrowheads="1"/>
          </p:cNvSpPr>
          <p:nvPr/>
        </p:nvSpPr>
        <p:spPr bwMode="auto">
          <a:xfrm>
            <a:off x="838200" y="762000"/>
            <a:ext cx="74676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t>
            </a:r>
            <a:r>
              <a:rPr lang="es-ES" altLang="en-US" sz="2000">
                <a:solidFill>
                  <a:srgbClr val="89241F"/>
                </a:solidFill>
                <a:latin typeface="Calibri" panose="020F0502020204030204" pitchFamily="34" charset="0"/>
              </a:rPr>
              <a:t>Y a pesar de ello, ¿cuál es la gran sorpresa al visitar al hermano enfermo? Que de éstas enfermedades no se siente asco; no repugna la llaga moral, no produce náuseas el hedor del vicio, no horroriza la gangrena de un leproso del espíritu, no implica anatema acercase a una de estas impurezas vivientes. No obstante, que el pensamiento inicial al visitar al enfermo, sea siempre, siempre: </a:t>
            </a:r>
            <a:r>
              <a:rPr lang="es-ES" altLang="en-US" sz="2000" i="1">
                <a:solidFill>
                  <a:srgbClr val="89241F"/>
                </a:solidFill>
                <a:latin typeface="Calibri" panose="020F0502020204030204" pitchFamily="34" charset="0"/>
              </a:rPr>
              <a:t>"¿Qué querría que hicieran conmigo, si estuviera como éste hermano enfermo?"</a:t>
            </a:r>
            <a:r>
              <a:rPr lang="es-ES" altLang="en-US" sz="2000">
                <a:solidFill>
                  <a:srgbClr val="89241F"/>
                </a:solidFill>
                <a:latin typeface="Calibri" panose="020F0502020204030204" pitchFamily="34" charset="0"/>
              </a:rPr>
              <a:t>. Y obre cada uno como quisiera que se obrase con cada uno de nosotros.</a:t>
            </a:r>
            <a:endParaRPr lang="es-MX" altLang="en-US" sz="20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000">
                <a:solidFill>
                  <a:srgbClr val="89241F"/>
                </a:solidFill>
                <a:latin typeface="Calibri" panose="020F0502020204030204" pitchFamily="34" charset="0"/>
              </a:rPr>
              <a:t>	Pronto llegará un día, cuya aurora no está muy lejana, en que se venerará como símbolo de absoluta belleza la imagen de Uno en quien quedará reproducido materialmente el Varón de dolores de Isaías y el Torturado del salmo davídico; Aquel que, por haberse hecho semejante a un leproso, vendrá a ser el Redentor del género humano; a sus llagas acudirán todos los sedientos, los enfermos, los cansados,  los que sobre la faz de la tierra lloran. </a:t>
            </a:r>
            <a:endParaRPr lang="es-MX" altLang="en-US" sz="2000">
              <a:solidFill>
                <a:srgbClr val="89241F"/>
              </a:solidFill>
              <a:latin typeface="Calibri" panose="020F0502020204030204" pitchFamily="34" charset="0"/>
            </a:endParaRPr>
          </a:p>
        </p:txBody>
      </p:sp>
      <p:pic>
        <p:nvPicPr>
          <p:cNvPr id="27655"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6"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9697" name="7 Conector recto"/>
          <p:cNvCxnSpPr>
            <a:cxnSpLocks noChangeShapeType="1"/>
          </p:cNvCxnSpPr>
          <p:nvPr/>
        </p:nvCxnSpPr>
        <p:spPr bwMode="auto">
          <a:xfrm>
            <a:off x="838200" y="762000"/>
            <a:ext cx="8305800" cy="0"/>
          </a:xfrm>
          <a:prstGeom prst="line">
            <a:avLst/>
          </a:prstGeom>
          <a:noFill/>
          <a:ln w="38100">
            <a:solidFill>
              <a:srgbClr val="C00000"/>
            </a:solidFill>
            <a:round/>
            <a:headEnd/>
            <a:tailEnd/>
          </a:ln>
          <a:effectLst>
            <a:outerShdw dist="23000" dir="5400000" rotWithShape="0">
              <a:srgbClr val="808080">
                <a:alpha val="34998"/>
              </a:srgbClr>
            </a:outerShdw>
          </a:effectLst>
          <a:extLst>
            <a:ext uri="{909E8E84-426E-40DD-AFC4-6F175D3DCCD1}">
              <a14:hiddenFill xmlns:a14="http://schemas.microsoft.com/office/drawing/2010/main">
                <a:noFill/>
              </a14:hiddenFill>
            </a:ext>
          </a:extLst>
        </p:spPr>
      </p:cxnSp>
      <p:sp>
        <p:nvSpPr>
          <p:cNvPr id="29698" name="AutoShape 17" descr="http://o.o-clk.com/www/ping.php?iid=%7bB29214CB-CF69-4B21-9DBB-C18DD9772891%7d&amp;nid=ob&amp;idate=2012-12-20&amp;testgroup="/>
          <p:cNvSpPr>
            <a:spLocks noChangeAspect="1" noChangeArrowheads="1"/>
          </p:cNvSpPr>
          <p:nvPr/>
        </p:nvSpPr>
        <p:spPr bwMode="auto">
          <a:xfrm>
            <a:off x="0" y="0"/>
            <a:ext cx="9525" cy="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s-MX" altLang="en-US" sz="1800"/>
          </a:p>
        </p:txBody>
      </p:sp>
      <p:sp>
        <p:nvSpPr>
          <p:cNvPr id="11" name="10 Rectángulo"/>
          <p:cNvSpPr/>
          <p:nvPr/>
        </p:nvSpPr>
        <p:spPr>
          <a:xfrm>
            <a:off x="0" y="0"/>
            <a:ext cx="9144000" cy="762000"/>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MX" dirty="0">
              <a:solidFill>
                <a:srgbClr val="990000"/>
              </a:solidFill>
            </a:endParaRPr>
          </a:p>
        </p:txBody>
      </p:sp>
      <p:sp>
        <p:nvSpPr>
          <p:cNvPr id="29700" name="2 Subtítulo"/>
          <p:cNvSpPr txBox="1">
            <a:spLocks/>
          </p:cNvSpPr>
          <p:nvPr/>
        </p:nvSpPr>
        <p:spPr bwMode="auto">
          <a:xfrm>
            <a:off x="2605088" y="34925"/>
            <a:ext cx="4343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19100" indent="-382588"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INSTITUTO DIACONAL</a:t>
            </a:r>
          </a:p>
          <a:p>
            <a:pPr algn="ctr" eaLnBrk="1" hangingPunct="1">
              <a:spcBef>
                <a:spcPct val="20000"/>
              </a:spcBef>
              <a:buClr>
                <a:schemeClr val="accent1"/>
              </a:buClr>
              <a:buSzPct val="80000"/>
            </a:pPr>
            <a:r>
              <a:rPr lang="es-MX" altLang="en-US" sz="2000" b="1">
                <a:solidFill>
                  <a:srgbClr val="89241F"/>
                </a:solidFill>
                <a:latin typeface="Calibri" panose="020F0502020204030204" pitchFamily="34" charset="0"/>
              </a:rPr>
              <a:t>DEL ARZOBISPADO DE MONTERREY  </a:t>
            </a:r>
          </a:p>
        </p:txBody>
      </p:sp>
      <p:pic>
        <p:nvPicPr>
          <p:cNvPr id="29701" name="Picture 11" descr="See full size imag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l="17519" r="24088"/>
          <a:stretch>
            <a:fillRect/>
          </a:stretch>
        </p:blipFill>
        <p:spPr bwMode="auto">
          <a:xfrm>
            <a:off x="0" y="0"/>
            <a:ext cx="838200" cy="762000"/>
          </a:xfrm>
          <a:prstGeom prst="rect">
            <a:avLst/>
          </a:prstGeom>
          <a:noFill/>
          <a:ln w="25400">
            <a:solidFill>
              <a:srgbClr val="C00000"/>
            </a:solidFill>
            <a:miter lim="800000"/>
            <a:headEnd/>
            <a:tailEnd/>
          </a:ln>
          <a:extLst>
            <a:ext uri="{909E8E84-426E-40DD-AFC4-6F175D3DCCD1}">
              <a14:hiddenFill xmlns:a14="http://schemas.microsoft.com/office/drawing/2010/main">
                <a:solidFill>
                  <a:srgbClr val="FFFFFF"/>
                </a:solidFill>
              </a14:hiddenFill>
            </a:ext>
          </a:extLst>
        </p:spPr>
      </p:pic>
      <p:sp>
        <p:nvSpPr>
          <p:cNvPr id="29702" name="Rectángulo 1"/>
          <p:cNvSpPr>
            <a:spLocks noChangeArrowheads="1"/>
          </p:cNvSpPr>
          <p:nvPr/>
        </p:nvSpPr>
        <p:spPr bwMode="auto">
          <a:xfrm>
            <a:off x="838200" y="762000"/>
            <a:ext cx="74676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es-MX" altLang="en-US" sz="1000">
              <a:solidFill>
                <a:srgbClr val="89241F"/>
              </a:solidFill>
              <a:latin typeface="Calibri" panose="020F0502020204030204" pitchFamily="34" charset="0"/>
            </a:endParaRPr>
          </a:p>
          <a:p>
            <a:pPr algn="ctr" eaLnBrk="1" hangingPunct="1">
              <a:buFont typeface="Calibri" panose="020F0502020204030204" pitchFamily="34" charset="0"/>
              <a:buAutoNum type="arabicPeriod" startAt="2"/>
            </a:pPr>
            <a:r>
              <a:rPr lang="es-ES" altLang="en-US" sz="2100" b="1" i="1">
                <a:solidFill>
                  <a:srgbClr val="89241F"/>
                </a:solidFill>
                <a:latin typeface="Calibri" panose="020F0502020204030204" pitchFamily="34" charset="0"/>
              </a:rPr>
              <a:t>Visita al enfermo</a:t>
            </a:r>
          </a:p>
          <a:p>
            <a:pPr algn="ctr" eaLnBrk="1" hangingPunct="1"/>
            <a:endParaRPr lang="es-MX" altLang="en-US" sz="1000" b="1" i="1">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Al visitar al enfermo solo amar. ¿Por qué amar solamente a los que son felices? Ellos tienen ya su parte de sol. Amar a los que lloran. Para el mundo, son los que menos suscitan amor. Pero el mundo no conoce el valor de las lágrimas. Ustedes: capellanes, médicos, enfermeras, religiosas, agentes de la salud, sí conocen el valor de las lágrimas. </a:t>
            </a:r>
            <a:endParaRPr lang="es-MX" altLang="en-US" sz="2100">
              <a:solidFill>
                <a:srgbClr val="89241F"/>
              </a:solidFill>
              <a:latin typeface="Calibri" panose="020F0502020204030204" pitchFamily="34" charset="0"/>
            </a:endParaRPr>
          </a:p>
          <a:p>
            <a:pPr algn="just" eaLnBrk="1" hangingPunct="1"/>
            <a:endParaRPr lang="es-MX" altLang="en-US" sz="1000">
              <a:solidFill>
                <a:srgbClr val="89241F"/>
              </a:solidFill>
              <a:latin typeface="Calibri" panose="020F0502020204030204" pitchFamily="34" charset="0"/>
            </a:endParaRPr>
          </a:p>
          <a:p>
            <a:pPr algn="just" eaLnBrk="1" hangingPunct="1"/>
            <a:r>
              <a:rPr lang="es-ES" altLang="en-US" sz="2100">
                <a:solidFill>
                  <a:srgbClr val="89241F"/>
                </a:solidFill>
                <a:latin typeface="Calibri" panose="020F0502020204030204" pitchFamily="34" charset="0"/>
              </a:rPr>
              <a:t>	Al visitarlos, amen, a los que lloran. Ámenlos si lloran con resignación; ámenlos más todavía si sufren con rebeldía: no los reprendan, sino sean dulces con ellos para persuadirlos de la verdad del dolor y de la verdad sobre el dolor. Pueden, tras el velo del llanto, ver deformado el rostro de Dios, reducido a una expresión de un excesivo, vindicativo poder. No, ¡no se escandalicen! No es sino alucinación producida por la fiebre del dolor. Socórranlos para que la fiebre desaparezca. Sea la fresca fe de cada uno de ustedes hielo que ofrece al que delira en cada una de sus visitas.</a:t>
            </a:r>
            <a:r>
              <a:rPr lang="es-MX" altLang="en-US" sz="2100">
                <a:solidFill>
                  <a:srgbClr val="89241F"/>
                </a:solidFill>
                <a:latin typeface="Calibri" panose="020F0502020204030204" pitchFamily="34" charset="0"/>
              </a:rPr>
              <a:t> </a:t>
            </a:r>
          </a:p>
        </p:txBody>
      </p:sp>
      <p:pic>
        <p:nvPicPr>
          <p:cNvPr id="29703" name="Picture 18" descr="http://www.arquidiocesismty.org/imgeventos/prop_0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05800" y="20638"/>
            <a:ext cx="838200" cy="74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4" name="1 Marcador de número de diapositiva"/>
          <p:cNvSpPr txBox="1">
            <a:spLocks/>
          </p:cNvSpPr>
          <p:nvPr/>
        </p:nvSpPr>
        <p:spPr bwMode="auto">
          <a:xfrm>
            <a:off x="5867400" y="6477000"/>
            <a:ext cx="3276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r>
              <a:rPr lang="es-MX" altLang="en-US" sz="1200" b="1" i="1">
                <a:solidFill>
                  <a:srgbClr val="89241F"/>
                </a:solidFill>
                <a:latin typeface="Calibri" panose="020F0502020204030204" pitchFamily="34" charset="0"/>
              </a:rPr>
              <a:t>La visita del enfermo como obra de misericordia</a:t>
            </a:r>
            <a:endParaRPr lang="en-US" altLang="en-US" sz="1200">
              <a:solidFill>
                <a:srgbClr val="898989"/>
              </a:solidFill>
              <a:latin typeface="Calibri" panose="020F0502020204030204" pitchFamily="34" charset="0"/>
            </a:endParaRPr>
          </a:p>
        </p:txBody>
      </p:sp>
    </p:spTree>
  </p:cSld>
  <p:clrMapOvr>
    <a:masterClrMapping/>
  </p:clrMapOvr>
  <p:transition spd="slow">
    <p:fade/>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10837</TotalTime>
  <Words>1764</Words>
  <Application>Microsoft Office PowerPoint</Application>
  <PresentationFormat>On-screen Show (4:3)</PresentationFormat>
  <Paragraphs>670</Paragraphs>
  <Slides>75</Slides>
  <Notes>68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75</vt:i4>
      </vt:variant>
    </vt:vector>
  </HeadingPairs>
  <TitlesOfParts>
    <vt:vector size="79" baseType="lpstr">
      <vt:lpstr>Arial</vt:lpstr>
      <vt:lpstr>ＭＳ Ｐゴシック</vt:lpstr>
      <vt:lpstr>Calibri</vt:lpstr>
      <vt:lpstr>Tema de Office</vt:lpstr>
      <vt:lpstr>PowerPoint Presentation</vt:lpstr>
      <vt:lpstr>Dimensión Espiritual  </vt:lpstr>
      <vt:lpstr>La visita del enfermo como obra de misericordia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El enfermo ocasión de encuentro y servicio a Cristo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Cristo médico actuándo  a través de la Iglesia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Iglesia y enfermo unidos  en la oración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Vinculación con Cristo  a través de la enfermedad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Marcelo Halún</cp:lastModifiedBy>
  <cp:revision>500</cp:revision>
  <cp:lastPrinted>2015-04-24T23:53:19Z</cp:lastPrinted>
  <dcterms:created xsi:type="dcterms:W3CDTF">2011-01-12T00:26:17Z</dcterms:created>
  <dcterms:modified xsi:type="dcterms:W3CDTF">2017-02-18T03:10:38Z</dcterms:modified>
</cp:coreProperties>
</file>