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322"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312" r:id="rId20"/>
    <p:sldId id="313" r:id="rId21"/>
    <p:sldId id="273" r:id="rId22"/>
    <p:sldId id="314" r:id="rId23"/>
    <p:sldId id="274" r:id="rId24"/>
    <p:sldId id="275" r:id="rId25"/>
    <p:sldId id="315" r:id="rId26"/>
    <p:sldId id="276" r:id="rId27"/>
    <p:sldId id="277" r:id="rId28"/>
    <p:sldId id="278" r:id="rId29"/>
    <p:sldId id="316" r:id="rId30"/>
    <p:sldId id="317" r:id="rId31"/>
    <p:sldId id="279" r:id="rId32"/>
    <p:sldId id="318" r:id="rId33"/>
    <p:sldId id="280" r:id="rId34"/>
    <p:sldId id="319" r:id="rId35"/>
    <p:sldId id="281" r:id="rId36"/>
    <p:sldId id="282" r:id="rId37"/>
    <p:sldId id="320" r:id="rId38"/>
    <p:sldId id="283" r:id="rId39"/>
    <p:sldId id="321" r:id="rId40"/>
    <p:sldId id="284" r:id="rId41"/>
    <p:sldId id="303" r:id="rId42"/>
    <p:sldId id="285" r:id="rId43"/>
    <p:sldId id="304" r:id="rId44"/>
    <p:sldId id="286" r:id="rId45"/>
    <p:sldId id="305" r:id="rId46"/>
    <p:sldId id="287" r:id="rId47"/>
    <p:sldId id="306" r:id="rId48"/>
    <p:sldId id="288" r:id="rId49"/>
    <p:sldId id="307" r:id="rId50"/>
    <p:sldId id="308" r:id="rId51"/>
    <p:sldId id="309" r:id="rId52"/>
    <p:sldId id="289" r:id="rId53"/>
    <p:sldId id="290" r:id="rId54"/>
    <p:sldId id="310" r:id="rId55"/>
    <p:sldId id="291" r:id="rId56"/>
    <p:sldId id="311" r:id="rId57"/>
    <p:sldId id="292" r:id="rId58"/>
    <p:sldId id="293" r:id="rId59"/>
    <p:sldId id="299" r:id="rId60"/>
    <p:sldId id="300" r:id="rId61"/>
    <p:sldId id="301" r:id="rId62"/>
    <p:sldId id="302" r:id="rId63"/>
    <p:sldId id="294" r:id="rId64"/>
    <p:sldId id="296" r:id="rId65"/>
    <p:sldId id="297" r:id="rId66"/>
    <p:sldId id="298" r:id="rId67"/>
    <p:sldId id="295" r:id="rId6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orbel" panose="020B0503020204020204" pitchFamily="34" charset="0"/>
        <a:ea typeface="+mn-ea"/>
        <a:cs typeface="+mn-cs"/>
      </a:defRPr>
    </a:lvl5pPr>
    <a:lvl6pPr marL="2286000" algn="l" defTabSz="914400" rtl="0" eaLnBrk="1" latinLnBrk="0" hangingPunct="1">
      <a:defRPr kern="1200">
        <a:solidFill>
          <a:schemeClr val="tx1"/>
        </a:solidFill>
        <a:latin typeface="Corbel" panose="020B0503020204020204" pitchFamily="34" charset="0"/>
        <a:ea typeface="+mn-ea"/>
        <a:cs typeface="+mn-cs"/>
      </a:defRPr>
    </a:lvl6pPr>
    <a:lvl7pPr marL="2743200" algn="l" defTabSz="914400" rtl="0" eaLnBrk="1" latinLnBrk="0" hangingPunct="1">
      <a:defRPr kern="1200">
        <a:solidFill>
          <a:schemeClr val="tx1"/>
        </a:solidFill>
        <a:latin typeface="Corbel" panose="020B0503020204020204" pitchFamily="34" charset="0"/>
        <a:ea typeface="+mn-ea"/>
        <a:cs typeface="+mn-cs"/>
      </a:defRPr>
    </a:lvl7pPr>
    <a:lvl8pPr marL="3200400" algn="l" defTabSz="914400" rtl="0" eaLnBrk="1" latinLnBrk="0" hangingPunct="1">
      <a:defRPr kern="1200">
        <a:solidFill>
          <a:schemeClr val="tx1"/>
        </a:solidFill>
        <a:latin typeface="Corbel" panose="020B0503020204020204" pitchFamily="34" charset="0"/>
        <a:ea typeface="+mn-ea"/>
        <a:cs typeface="+mn-cs"/>
      </a:defRPr>
    </a:lvl8pPr>
    <a:lvl9pPr marL="3657600" algn="l" defTabSz="914400" rtl="0" eaLnBrk="1" latinLnBrk="0" hangingPunct="1">
      <a:defRPr kern="1200">
        <a:solidFill>
          <a:schemeClr val="tx1"/>
        </a:solidFill>
        <a:latin typeface="Corbel" panose="020B0503020204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02"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182563" y="182563"/>
            <a:ext cx="8778875" cy="6492875"/>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cxnSp>
        <p:nvCxnSpPr>
          <p:cNvPr id="5" name="Straight Connector 4"/>
          <p:cNvCxnSpPr/>
          <p:nvPr/>
        </p:nvCxnSpPr>
        <p:spPr>
          <a:xfrm>
            <a:off x="1484313" y="3733800"/>
            <a:ext cx="6172200"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6" name="Date Placeholder 3"/>
          <p:cNvSpPr>
            <a:spLocks noGrp="1"/>
          </p:cNvSpPr>
          <p:nvPr>
            <p:ph type="dt" sz="half" idx="10"/>
          </p:nvPr>
        </p:nvSpPr>
        <p:spPr/>
        <p:txBody>
          <a:bodyPr/>
          <a:lstStyle>
            <a:lvl1pPr>
              <a:defRPr>
                <a:solidFill>
                  <a:srgbClr val="FFFFFF"/>
                </a:solidFill>
              </a:defRPr>
            </a:lvl1pPr>
          </a:lstStyle>
          <a:p>
            <a:pPr>
              <a:defRPr/>
            </a:pPr>
            <a:endParaRPr lang="es-ES" altLang="es-MX"/>
          </a:p>
        </p:txBody>
      </p:sp>
      <p:sp>
        <p:nvSpPr>
          <p:cNvPr id="7" name="Footer Placeholder 4"/>
          <p:cNvSpPr>
            <a:spLocks noGrp="1"/>
          </p:cNvSpPr>
          <p:nvPr>
            <p:ph type="ftr" sz="quarter" idx="11"/>
          </p:nvPr>
        </p:nvSpPr>
        <p:spPr/>
        <p:txBody>
          <a:bodyPr/>
          <a:lstStyle>
            <a:lvl1pPr>
              <a:defRPr>
                <a:solidFill>
                  <a:srgbClr val="FFFFFF"/>
                </a:solidFill>
              </a:defRPr>
            </a:lvl1pPr>
          </a:lstStyle>
          <a:p>
            <a:pPr>
              <a:defRPr/>
            </a:pPr>
            <a:endParaRPr lang="es-ES" altLang="es-MX"/>
          </a:p>
        </p:txBody>
      </p:sp>
      <p:sp>
        <p:nvSpPr>
          <p:cNvPr id="8" name="Slide Number Placeholder 5"/>
          <p:cNvSpPr>
            <a:spLocks noGrp="1"/>
          </p:cNvSpPr>
          <p:nvPr>
            <p:ph type="sldNum" sz="quarter" idx="12"/>
          </p:nvPr>
        </p:nvSpPr>
        <p:spPr/>
        <p:txBody>
          <a:bodyPr/>
          <a:lstStyle>
            <a:lvl1pPr>
              <a:defRPr smtClean="0">
                <a:solidFill>
                  <a:srgbClr val="FFFFFF"/>
                </a:solidFill>
              </a:defRPr>
            </a:lvl1pPr>
          </a:lstStyle>
          <a:p>
            <a:pPr>
              <a:defRPr/>
            </a:pPr>
            <a:fld id="{0437AEE2-729B-4FC0-8727-E0918F25246C}" type="slidenum">
              <a:rPr lang="es-ES" altLang="es-MX"/>
              <a:pPr>
                <a:defRPr/>
              </a:pPr>
              <a:t>‹#›</a:t>
            </a:fld>
            <a:endParaRPr lang="es-ES" altLang="es-MX"/>
          </a:p>
        </p:txBody>
      </p:sp>
    </p:spTree>
    <p:extLst>
      <p:ext uri="{BB962C8B-B14F-4D97-AF65-F5344CB8AC3E}">
        <p14:creationId xmlns:p14="http://schemas.microsoft.com/office/powerpoint/2010/main" val="1415224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s-ES" altLang="es-MX"/>
          </a:p>
        </p:txBody>
      </p:sp>
      <p:sp>
        <p:nvSpPr>
          <p:cNvPr id="5" name="Footer Placeholder 4"/>
          <p:cNvSpPr>
            <a:spLocks noGrp="1"/>
          </p:cNvSpPr>
          <p:nvPr>
            <p:ph type="ftr" sz="quarter" idx="11"/>
          </p:nvPr>
        </p:nvSpPr>
        <p:spPr/>
        <p:txBody>
          <a:bodyPr/>
          <a:lstStyle>
            <a:lvl1pPr>
              <a:defRPr/>
            </a:lvl1pPr>
          </a:lstStyle>
          <a:p>
            <a:pPr>
              <a:defRPr/>
            </a:pPr>
            <a:endParaRPr lang="es-ES" altLang="es-MX"/>
          </a:p>
        </p:txBody>
      </p:sp>
      <p:sp>
        <p:nvSpPr>
          <p:cNvPr id="6" name="Slide Number Placeholder 5"/>
          <p:cNvSpPr>
            <a:spLocks noGrp="1"/>
          </p:cNvSpPr>
          <p:nvPr>
            <p:ph type="sldNum" sz="quarter" idx="12"/>
          </p:nvPr>
        </p:nvSpPr>
        <p:spPr/>
        <p:txBody>
          <a:bodyPr/>
          <a:lstStyle>
            <a:lvl1pPr>
              <a:defRPr/>
            </a:lvl1pPr>
          </a:lstStyle>
          <a:p>
            <a:pPr>
              <a:defRPr/>
            </a:pPr>
            <a:fld id="{DFC18217-4A45-4153-8D48-2A97E96D2902}" type="slidenum">
              <a:rPr lang="es-ES" altLang="es-MX"/>
              <a:pPr>
                <a:defRPr/>
              </a:pPr>
              <a:t>‹#›</a:t>
            </a:fld>
            <a:endParaRPr lang="es-ES" altLang="es-MX"/>
          </a:p>
        </p:txBody>
      </p:sp>
    </p:spTree>
    <p:extLst>
      <p:ext uri="{BB962C8B-B14F-4D97-AF65-F5344CB8AC3E}">
        <p14:creationId xmlns:p14="http://schemas.microsoft.com/office/powerpoint/2010/main" val="9785438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s-ES" altLang="es-MX"/>
          </a:p>
        </p:txBody>
      </p:sp>
      <p:sp>
        <p:nvSpPr>
          <p:cNvPr id="5" name="Footer Placeholder 4"/>
          <p:cNvSpPr>
            <a:spLocks noGrp="1"/>
          </p:cNvSpPr>
          <p:nvPr>
            <p:ph type="ftr" sz="quarter" idx="11"/>
          </p:nvPr>
        </p:nvSpPr>
        <p:spPr/>
        <p:txBody>
          <a:bodyPr/>
          <a:lstStyle>
            <a:lvl1pPr>
              <a:defRPr/>
            </a:lvl1pPr>
          </a:lstStyle>
          <a:p>
            <a:pPr>
              <a:defRPr/>
            </a:pPr>
            <a:endParaRPr lang="es-ES" altLang="es-MX"/>
          </a:p>
        </p:txBody>
      </p:sp>
      <p:sp>
        <p:nvSpPr>
          <p:cNvPr id="6" name="Slide Number Placeholder 5"/>
          <p:cNvSpPr>
            <a:spLocks noGrp="1"/>
          </p:cNvSpPr>
          <p:nvPr>
            <p:ph type="sldNum" sz="quarter" idx="12"/>
          </p:nvPr>
        </p:nvSpPr>
        <p:spPr/>
        <p:txBody>
          <a:bodyPr/>
          <a:lstStyle>
            <a:lvl1pPr>
              <a:defRPr/>
            </a:lvl1pPr>
          </a:lstStyle>
          <a:p>
            <a:pPr>
              <a:defRPr/>
            </a:pPr>
            <a:fld id="{37BDB435-5A9A-42EC-8D80-D0C5A2FA5CD2}" type="slidenum">
              <a:rPr lang="es-ES" altLang="es-MX"/>
              <a:pPr>
                <a:defRPr/>
              </a:pPr>
              <a:t>‹#›</a:t>
            </a:fld>
            <a:endParaRPr lang="es-ES" altLang="es-MX"/>
          </a:p>
        </p:txBody>
      </p:sp>
    </p:spTree>
    <p:extLst>
      <p:ext uri="{BB962C8B-B14F-4D97-AF65-F5344CB8AC3E}">
        <p14:creationId xmlns:p14="http://schemas.microsoft.com/office/powerpoint/2010/main" val="26105521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endParaRPr lang="es-ES" altLang="es-MX"/>
          </a:p>
        </p:txBody>
      </p:sp>
      <p:sp>
        <p:nvSpPr>
          <p:cNvPr id="5" name="Footer Placeholder 4"/>
          <p:cNvSpPr>
            <a:spLocks noGrp="1"/>
          </p:cNvSpPr>
          <p:nvPr>
            <p:ph type="ftr" sz="quarter" idx="11"/>
          </p:nvPr>
        </p:nvSpPr>
        <p:spPr/>
        <p:txBody>
          <a:bodyPr/>
          <a:lstStyle>
            <a:lvl1pPr>
              <a:defRPr/>
            </a:lvl1pPr>
          </a:lstStyle>
          <a:p>
            <a:pPr>
              <a:defRPr/>
            </a:pPr>
            <a:endParaRPr lang="es-ES" altLang="es-MX"/>
          </a:p>
        </p:txBody>
      </p:sp>
      <p:sp>
        <p:nvSpPr>
          <p:cNvPr id="6" name="Slide Number Placeholder 5"/>
          <p:cNvSpPr>
            <a:spLocks noGrp="1"/>
          </p:cNvSpPr>
          <p:nvPr>
            <p:ph type="sldNum" sz="quarter" idx="12"/>
          </p:nvPr>
        </p:nvSpPr>
        <p:spPr/>
        <p:txBody>
          <a:bodyPr/>
          <a:lstStyle>
            <a:lvl1pPr>
              <a:defRPr/>
            </a:lvl1pPr>
          </a:lstStyle>
          <a:p>
            <a:pPr>
              <a:defRPr/>
            </a:pPr>
            <a:fld id="{3FE422FD-46FC-4B20-88B2-1B30B834C047}" type="slidenum">
              <a:rPr lang="es-ES" altLang="es-MX"/>
              <a:pPr>
                <a:defRPr/>
              </a:pPr>
              <a:t>‹#›</a:t>
            </a:fld>
            <a:endParaRPr lang="es-ES" altLang="es-MX"/>
          </a:p>
        </p:txBody>
      </p:sp>
    </p:spTree>
    <p:extLst>
      <p:ext uri="{BB962C8B-B14F-4D97-AF65-F5344CB8AC3E}">
        <p14:creationId xmlns:p14="http://schemas.microsoft.com/office/powerpoint/2010/main" val="3112867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1485900" y="4021138"/>
            <a:ext cx="61722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s-ES" altLang="es-MX"/>
          </a:p>
        </p:txBody>
      </p:sp>
      <p:sp>
        <p:nvSpPr>
          <p:cNvPr id="6" name="Footer Placeholder 4"/>
          <p:cNvSpPr>
            <a:spLocks noGrp="1"/>
          </p:cNvSpPr>
          <p:nvPr>
            <p:ph type="ftr" sz="quarter" idx="11"/>
          </p:nvPr>
        </p:nvSpPr>
        <p:spPr/>
        <p:txBody>
          <a:bodyPr/>
          <a:lstStyle>
            <a:lvl1pPr>
              <a:defRPr/>
            </a:lvl1pPr>
          </a:lstStyle>
          <a:p>
            <a:pPr>
              <a:defRPr/>
            </a:pPr>
            <a:endParaRPr lang="es-ES" altLang="es-MX"/>
          </a:p>
        </p:txBody>
      </p:sp>
      <p:sp>
        <p:nvSpPr>
          <p:cNvPr id="7" name="Slide Number Placeholder 5"/>
          <p:cNvSpPr>
            <a:spLocks noGrp="1"/>
          </p:cNvSpPr>
          <p:nvPr>
            <p:ph type="sldNum" sz="quarter" idx="12"/>
          </p:nvPr>
        </p:nvSpPr>
        <p:spPr/>
        <p:txBody>
          <a:bodyPr/>
          <a:lstStyle>
            <a:lvl1pPr>
              <a:defRPr/>
            </a:lvl1pPr>
          </a:lstStyle>
          <a:p>
            <a:pPr>
              <a:defRPr/>
            </a:pPr>
            <a:fld id="{A7A0AD92-8846-4C54-90D7-7B91D614E062}" type="slidenum">
              <a:rPr lang="es-ES" altLang="es-MX"/>
              <a:pPr>
                <a:defRPr/>
              </a:pPr>
              <a:t>‹#›</a:t>
            </a:fld>
            <a:endParaRPr lang="es-ES" altLang="es-MX"/>
          </a:p>
        </p:txBody>
      </p:sp>
    </p:spTree>
    <p:extLst>
      <p:ext uri="{BB962C8B-B14F-4D97-AF65-F5344CB8AC3E}">
        <p14:creationId xmlns:p14="http://schemas.microsoft.com/office/powerpoint/2010/main" val="1118959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endParaRPr lang="es-ES" altLang="es-MX"/>
          </a:p>
        </p:txBody>
      </p:sp>
      <p:sp>
        <p:nvSpPr>
          <p:cNvPr id="6" name="Footer Placeholder 4"/>
          <p:cNvSpPr>
            <a:spLocks noGrp="1"/>
          </p:cNvSpPr>
          <p:nvPr>
            <p:ph type="ftr" sz="quarter" idx="11"/>
          </p:nvPr>
        </p:nvSpPr>
        <p:spPr/>
        <p:txBody>
          <a:bodyPr/>
          <a:lstStyle>
            <a:lvl1pPr>
              <a:defRPr/>
            </a:lvl1pPr>
          </a:lstStyle>
          <a:p>
            <a:pPr>
              <a:defRPr/>
            </a:pPr>
            <a:endParaRPr lang="es-ES" altLang="es-MX"/>
          </a:p>
        </p:txBody>
      </p:sp>
      <p:sp>
        <p:nvSpPr>
          <p:cNvPr id="7" name="Slide Number Placeholder 5"/>
          <p:cNvSpPr>
            <a:spLocks noGrp="1"/>
          </p:cNvSpPr>
          <p:nvPr>
            <p:ph type="sldNum" sz="quarter" idx="12"/>
          </p:nvPr>
        </p:nvSpPr>
        <p:spPr/>
        <p:txBody>
          <a:bodyPr/>
          <a:lstStyle>
            <a:lvl1pPr>
              <a:defRPr/>
            </a:lvl1pPr>
          </a:lstStyle>
          <a:p>
            <a:pPr>
              <a:defRPr/>
            </a:pPr>
            <a:fld id="{674B1208-9EC6-4176-B26F-D18CC200D23D}" type="slidenum">
              <a:rPr lang="es-ES" altLang="es-MX"/>
              <a:pPr>
                <a:defRPr/>
              </a:pPr>
              <a:t>‹#›</a:t>
            </a:fld>
            <a:endParaRPr lang="es-ES" altLang="es-MX"/>
          </a:p>
        </p:txBody>
      </p:sp>
    </p:spTree>
    <p:extLst>
      <p:ext uri="{BB962C8B-B14F-4D97-AF65-F5344CB8AC3E}">
        <p14:creationId xmlns:p14="http://schemas.microsoft.com/office/powerpoint/2010/main" val="8983430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endParaRPr lang="es-ES" altLang="es-MX"/>
          </a:p>
        </p:txBody>
      </p:sp>
      <p:sp>
        <p:nvSpPr>
          <p:cNvPr id="8" name="Footer Placeholder 4"/>
          <p:cNvSpPr>
            <a:spLocks noGrp="1"/>
          </p:cNvSpPr>
          <p:nvPr>
            <p:ph type="ftr" sz="quarter" idx="11"/>
          </p:nvPr>
        </p:nvSpPr>
        <p:spPr/>
        <p:txBody>
          <a:bodyPr/>
          <a:lstStyle>
            <a:lvl1pPr>
              <a:defRPr/>
            </a:lvl1pPr>
          </a:lstStyle>
          <a:p>
            <a:pPr>
              <a:defRPr/>
            </a:pPr>
            <a:endParaRPr lang="es-ES" altLang="es-MX"/>
          </a:p>
        </p:txBody>
      </p:sp>
      <p:sp>
        <p:nvSpPr>
          <p:cNvPr id="9" name="Slide Number Placeholder 5"/>
          <p:cNvSpPr>
            <a:spLocks noGrp="1"/>
          </p:cNvSpPr>
          <p:nvPr>
            <p:ph type="sldNum" sz="quarter" idx="12"/>
          </p:nvPr>
        </p:nvSpPr>
        <p:spPr/>
        <p:txBody>
          <a:bodyPr/>
          <a:lstStyle>
            <a:lvl1pPr>
              <a:defRPr/>
            </a:lvl1pPr>
          </a:lstStyle>
          <a:p>
            <a:pPr>
              <a:defRPr/>
            </a:pPr>
            <a:fld id="{666A1F03-D60C-47E5-943D-A75A72D80323}" type="slidenum">
              <a:rPr lang="es-ES" altLang="es-MX"/>
              <a:pPr>
                <a:defRPr/>
              </a:pPr>
              <a:t>‹#›</a:t>
            </a:fld>
            <a:endParaRPr lang="es-ES" altLang="es-MX"/>
          </a:p>
        </p:txBody>
      </p:sp>
    </p:spTree>
    <p:extLst>
      <p:ext uri="{BB962C8B-B14F-4D97-AF65-F5344CB8AC3E}">
        <p14:creationId xmlns:p14="http://schemas.microsoft.com/office/powerpoint/2010/main" val="2947848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endParaRPr lang="es-ES" altLang="es-MX"/>
          </a:p>
        </p:txBody>
      </p:sp>
      <p:sp>
        <p:nvSpPr>
          <p:cNvPr id="4" name="Footer Placeholder 4"/>
          <p:cNvSpPr>
            <a:spLocks noGrp="1"/>
          </p:cNvSpPr>
          <p:nvPr>
            <p:ph type="ftr" sz="quarter" idx="11"/>
          </p:nvPr>
        </p:nvSpPr>
        <p:spPr/>
        <p:txBody>
          <a:bodyPr/>
          <a:lstStyle>
            <a:lvl1pPr>
              <a:defRPr/>
            </a:lvl1pPr>
          </a:lstStyle>
          <a:p>
            <a:pPr>
              <a:defRPr/>
            </a:pPr>
            <a:endParaRPr lang="es-ES" altLang="es-MX"/>
          </a:p>
        </p:txBody>
      </p:sp>
      <p:sp>
        <p:nvSpPr>
          <p:cNvPr id="5" name="Slide Number Placeholder 5"/>
          <p:cNvSpPr>
            <a:spLocks noGrp="1"/>
          </p:cNvSpPr>
          <p:nvPr>
            <p:ph type="sldNum" sz="quarter" idx="12"/>
          </p:nvPr>
        </p:nvSpPr>
        <p:spPr/>
        <p:txBody>
          <a:bodyPr/>
          <a:lstStyle>
            <a:lvl1pPr>
              <a:defRPr/>
            </a:lvl1pPr>
          </a:lstStyle>
          <a:p>
            <a:pPr>
              <a:defRPr/>
            </a:pPr>
            <a:fld id="{93E77FD2-1E43-453D-96C8-ED103D0F5356}" type="slidenum">
              <a:rPr lang="es-ES" altLang="es-MX"/>
              <a:pPr>
                <a:defRPr/>
              </a:pPr>
              <a:t>‹#›</a:t>
            </a:fld>
            <a:endParaRPr lang="es-ES" altLang="es-MX"/>
          </a:p>
        </p:txBody>
      </p:sp>
    </p:spTree>
    <p:extLst>
      <p:ext uri="{BB962C8B-B14F-4D97-AF65-F5344CB8AC3E}">
        <p14:creationId xmlns:p14="http://schemas.microsoft.com/office/powerpoint/2010/main" val="3031401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s-ES" altLang="es-MX"/>
          </a:p>
        </p:txBody>
      </p:sp>
      <p:sp>
        <p:nvSpPr>
          <p:cNvPr id="3" name="Footer Placeholder 4"/>
          <p:cNvSpPr>
            <a:spLocks noGrp="1"/>
          </p:cNvSpPr>
          <p:nvPr>
            <p:ph type="ftr" sz="quarter" idx="11"/>
          </p:nvPr>
        </p:nvSpPr>
        <p:spPr/>
        <p:txBody>
          <a:bodyPr/>
          <a:lstStyle>
            <a:lvl1pPr>
              <a:defRPr/>
            </a:lvl1pPr>
          </a:lstStyle>
          <a:p>
            <a:pPr>
              <a:defRPr/>
            </a:pPr>
            <a:endParaRPr lang="es-ES" altLang="es-MX"/>
          </a:p>
        </p:txBody>
      </p:sp>
      <p:sp>
        <p:nvSpPr>
          <p:cNvPr id="4" name="Slide Number Placeholder 5"/>
          <p:cNvSpPr>
            <a:spLocks noGrp="1"/>
          </p:cNvSpPr>
          <p:nvPr>
            <p:ph type="sldNum" sz="quarter" idx="12"/>
          </p:nvPr>
        </p:nvSpPr>
        <p:spPr/>
        <p:txBody>
          <a:bodyPr/>
          <a:lstStyle>
            <a:lvl1pPr>
              <a:defRPr/>
            </a:lvl1pPr>
          </a:lstStyle>
          <a:p>
            <a:pPr>
              <a:defRPr/>
            </a:pPr>
            <a:fld id="{98449AC7-F657-4B12-9139-A59740A6C971}" type="slidenum">
              <a:rPr lang="es-ES" altLang="es-MX"/>
              <a:pPr>
                <a:defRPr/>
              </a:pPr>
              <a:t>‹#›</a:t>
            </a:fld>
            <a:endParaRPr lang="es-ES" altLang="es-MX"/>
          </a:p>
        </p:txBody>
      </p:sp>
    </p:spTree>
    <p:extLst>
      <p:ext uri="{BB962C8B-B14F-4D97-AF65-F5344CB8AC3E}">
        <p14:creationId xmlns:p14="http://schemas.microsoft.com/office/powerpoint/2010/main" val="31232807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s-ES" altLang="es-MX"/>
          </a:p>
        </p:txBody>
      </p:sp>
      <p:sp>
        <p:nvSpPr>
          <p:cNvPr id="6" name="Footer Placeholder 4"/>
          <p:cNvSpPr>
            <a:spLocks noGrp="1"/>
          </p:cNvSpPr>
          <p:nvPr>
            <p:ph type="ftr" sz="quarter" idx="11"/>
          </p:nvPr>
        </p:nvSpPr>
        <p:spPr/>
        <p:txBody>
          <a:bodyPr/>
          <a:lstStyle>
            <a:lvl1pPr>
              <a:defRPr/>
            </a:lvl1pPr>
          </a:lstStyle>
          <a:p>
            <a:pPr>
              <a:defRPr/>
            </a:pPr>
            <a:endParaRPr lang="es-ES" altLang="es-MX"/>
          </a:p>
        </p:txBody>
      </p:sp>
      <p:sp>
        <p:nvSpPr>
          <p:cNvPr id="7" name="Slide Number Placeholder 5"/>
          <p:cNvSpPr>
            <a:spLocks noGrp="1"/>
          </p:cNvSpPr>
          <p:nvPr>
            <p:ph type="sldNum" sz="quarter" idx="12"/>
          </p:nvPr>
        </p:nvSpPr>
        <p:spPr/>
        <p:txBody>
          <a:bodyPr/>
          <a:lstStyle>
            <a:lvl1pPr>
              <a:defRPr/>
            </a:lvl1pPr>
          </a:lstStyle>
          <a:p>
            <a:pPr>
              <a:defRPr/>
            </a:pPr>
            <a:fld id="{59D1F238-796A-47CD-BB69-18D2C5C99F81}" type="slidenum">
              <a:rPr lang="es-ES" altLang="es-MX"/>
              <a:pPr>
                <a:defRPr/>
              </a:pPr>
              <a:t>‹#›</a:t>
            </a:fld>
            <a:endParaRPr lang="es-ES" altLang="es-MX"/>
          </a:p>
        </p:txBody>
      </p:sp>
    </p:spTree>
    <p:extLst>
      <p:ext uri="{BB962C8B-B14F-4D97-AF65-F5344CB8AC3E}">
        <p14:creationId xmlns:p14="http://schemas.microsoft.com/office/powerpoint/2010/main" val="3904740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rtlCol="0">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Edit Master text styles</a:t>
            </a:r>
          </a:p>
        </p:txBody>
      </p:sp>
      <p:sp>
        <p:nvSpPr>
          <p:cNvPr id="5" name="Date Placeholder 3"/>
          <p:cNvSpPr>
            <a:spLocks noGrp="1"/>
          </p:cNvSpPr>
          <p:nvPr>
            <p:ph type="dt" sz="half" idx="10"/>
          </p:nvPr>
        </p:nvSpPr>
        <p:spPr/>
        <p:txBody>
          <a:bodyPr/>
          <a:lstStyle>
            <a:lvl1pPr>
              <a:defRPr/>
            </a:lvl1pPr>
          </a:lstStyle>
          <a:p>
            <a:pPr>
              <a:defRPr/>
            </a:pPr>
            <a:endParaRPr lang="es-ES" altLang="es-MX"/>
          </a:p>
        </p:txBody>
      </p:sp>
      <p:sp>
        <p:nvSpPr>
          <p:cNvPr id="6" name="Footer Placeholder 4"/>
          <p:cNvSpPr>
            <a:spLocks noGrp="1"/>
          </p:cNvSpPr>
          <p:nvPr>
            <p:ph type="ftr" sz="quarter" idx="11"/>
          </p:nvPr>
        </p:nvSpPr>
        <p:spPr/>
        <p:txBody>
          <a:bodyPr/>
          <a:lstStyle>
            <a:lvl1pPr>
              <a:defRPr/>
            </a:lvl1pPr>
          </a:lstStyle>
          <a:p>
            <a:pPr>
              <a:defRPr/>
            </a:pPr>
            <a:endParaRPr lang="es-ES" altLang="es-MX"/>
          </a:p>
        </p:txBody>
      </p:sp>
      <p:sp>
        <p:nvSpPr>
          <p:cNvPr id="7" name="Slide Number Placeholder 5"/>
          <p:cNvSpPr>
            <a:spLocks noGrp="1"/>
          </p:cNvSpPr>
          <p:nvPr>
            <p:ph type="sldNum" sz="quarter" idx="12"/>
          </p:nvPr>
        </p:nvSpPr>
        <p:spPr/>
        <p:txBody>
          <a:bodyPr/>
          <a:lstStyle>
            <a:lvl1pPr>
              <a:defRPr/>
            </a:lvl1pPr>
          </a:lstStyle>
          <a:p>
            <a:pPr>
              <a:defRPr/>
            </a:pPr>
            <a:fld id="{2A6B6E5A-030C-44DF-8BE2-11BC39CD3150}" type="slidenum">
              <a:rPr lang="es-ES" altLang="es-MX"/>
              <a:pPr>
                <a:defRPr/>
              </a:pPr>
              <a:t>‹#›</a:t>
            </a:fld>
            <a:endParaRPr lang="es-ES" altLang="es-MX"/>
          </a:p>
        </p:txBody>
      </p:sp>
    </p:spTree>
    <p:extLst>
      <p:ext uri="{BB962C8B-B14F-4D97-AF65-F5344CB8AC3E}">
        <p14:creationId xmlns:p14="http://schemas.microsoft.com/office/powerpoint/2010/main" val="6706774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563" y="182563"/>
            <a:ext cx="8778875" cy="6492875"/>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1027" name="Title Placeholder 1"/>
          <p:cNvSpPr>
            <a:spLocks noGrp="1"/>
          </p:cNvSpPr>
          <p:nvPr>
            <p:ph type="title"/>
          </p:nvPr>
        </p:nvSpPr>
        <p:spPr bwMode="auto">
          <a:xfrm>
            <a:off x="857250" y="609600"/>
            <a:ext cx="7407275" cy="1355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p:cNvSpPr>
            <a:spLocks noGrp="1"/>
          </p:cNvSpPr>
          <p:nvPr>
            <p:ph type="body" idx="1"/>
          </p:nvPr>
        </p:nvSpPr>
        <p:spPr bwMode="auto">
          <a:xfrm>
            <a:off x="857250" y="2057400"/>
            <a:ext cx="7404100" cy="403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57250" y="6224588"/>
            <a:ext cx="1746250" cy="36512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accent1"/>
                </a:solidFill>
                <a:latin typeface="+mn-lt"/>
              </a:defRPr>
            </a:lvl1pPr>
          </a:lstStyle>
          <a:p>
            <a:pPr>
              <a:defRPr/>
            </a:pPr>
            <a:endParaRPr lang="es-ES" altLang="es-MX"/>
          </a:p>
        </p:txBody>
      </p:sp>
      <p:sp>
        <p:nvSpPr>
          <p:cNvPr id="5" name="Footer Placeholder 4"/>
          <p:cNvSpPr>
            <a:spLocks noGrp="1"/>
          </p:cNvSpPr>
          <p:nvPr>
            <p:ph type="ftr" sz="quarter" idx="3"/>
          </p:nvPr>
        </p:nvSpPr>
        <p:spPr>
          <a:xfrm>
            <a:off x="2962275" y="6224588"/>
            <a:ext cx="3538538" cy="365125"/>
          </a:xfrm>
          <a:prstGeom prst="rect">
            <a:avLst/>
          </a:prstGeom>
        </p:spPr>
        <p:txBody>
          <a:bodyPr vert="horz" lIns="91440" tIns="45720" rIns="91440" bIns="45720" rtlCol="0" anchor="ctr"/>
          <a:lstStyle>
            <a:lvl1pPr algn="ctr" eaLnBrk="1" fontAlgn="auto" hangingPunct="1">
              <a:spcBef>
                <a:spcPts val="0"/>
              </a:spcBef>
              <a:spcAft>
                <a:spcPts val="0"/>
              </a:spcAft>
              <a:defRPr sz="1000">
                <a:solidFill>
                  <a:schemeClr val="accent1"/>
                </a:solidFill>
                <a:latin typeface="+mn-lt"/>
              </a:defRPr>
            </a:lvl1pPr>
          </a:lstStyle>
          <a:p>
            <a:pPr>
              <a:defRPr/>
            </a:pPr>
            <a:endParaRPr lang="es-ES" altLang="es-MX"/>
          </a:p>
        </p:txBody>
      </p:sp>
      <p:sp>
        <p:nvSpPr>
          <p:cNvPr id="6" name="Slide Number Placeholder 5"/>
          <p:cNvSpPr>
            <a:spLocks noGrp="1"/>
          </p:cNvSpPr>
          <p:nvPr>
            <p:ph type="sldNum" sz="quarter" idx="4"/>
          </p:nvPr>
        </p:nvSpPr>
        <p:spPr>
          <a:xfrm>
            <a:off x="6997700" y="6224588"/>
            <a:ext cx="1279525" cy="365125"/>
          </a:xfrm>
          <a:prstGeom prst="rect">
            <a:avLst/>
          </a:prstGeom>
        </p:spPr>
        <p:txBody>
          <a:bodyPr vert="horz" lIns="91440" tIns="45720" rIns="91440" bIns="45720" rtlCol="0" anchor="ctr"/>
          <a:lstStyle>
            <a:lvl1pPr algn="r" eaLnBrk="1" fontAlgn="auto" hangingPunct="1">
              <a:spcBef>
                <a:spcPts val="0"/>
              </a:spcBef>
              <a:spcAft>
                <a:spcPts val="0"/>
              </a:spcAft>
              <a:defRPr sz="1000" smtClean="0">
                <a:solidFill>
                  <a:schemeClr val="accent1"/>
                </a:solidFill>
                <a:latin typeface="+mn-lt"/>
              </a:defRPr>
            </a:lvl1pPr>
          </a:lstStyle>
          <a:p>
            <a:pPr>
              <a:defRPr/>
            </a:pPr>
            <a:fld id="{F3D55D04-62AD-4972-B6FF-1976D46B1062}" type="slidenum">
              <a:rPr lang="es-ES" altLang="es-MX"/>
              <a:pPr>
                <a:defRPr/>
              </a:pPr>
              <a:t>‹#›</a:t>
            </a:fld>
            <a:endParaRPr lang="es-ES" altLang="es-MX"/>
          </a:p>
        </p:txBody>
      </p:sp>
    </p:spTree>
  </p:cSld>
  <p:clrMap bg1="lt1" tx1="dk1" bg2="lt2" tx2="dk2" accent1="accent1" accent2="accent2" accent3="accent3" accent4="accent4" accent5="accent5" accent6="accent6" hlink="hlink" folHlink="folHlink"/>
  <p:sldLayoutIdLst>
    <p:sldLayoutId id="2147483701" r:id="rId1"/>
    <p:sldLayoutId id="2147483692" r:id="rId2"/>
    <p:sldLayoutId id="214748370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685800" rtl="0" fontAlgn="base">
        <a:lnSpc>
          <a:spcPct val="90000"/>
        </a:lnSpc>
        <a:spcBef>
          <a:spcPct val="0"/>
        </a:spcBef>
        <a:spcAft>
          <a:spcPct val="0"/>
        </a:spcAft>
        <a:defRPr sz="4000" kern="1200">
          <a:solidFill>
            <a:schemeClr val="accent1"/>
          </a:solidFill>
          <a:latin typeface="+mj-lt"/>
          <a:ea typeface="+mj-ea"/>
          <a:cs typeface="+mj-cs"/>
        </a:defRPr>
      </a:lvl1pPr>
      <a:lvl2pPr algn="l" defTabSz="685800" rtl="0" fontAlgn="base">
        <a:lnSpc>
          <a:spcPct val="90000"/>
        </a:lnSpc>
        <a:spcBef>
          <a:spcPct val="0"/>
        </a:spcBef>
        <a:spcAft>
          <a:spcPct val="0"/>
        </a:spcAft>
        <a:defRPr sz="4000">
          <a:solidFill>
            <a:schemeClr val="accent1"/>
          </a:solidFill>
          <a:latin typeface="Corbel" panose="020B0503020204020204" pitchFamily="34" charset="0"/>
        </a:defRPr>
      </a:lvl2pPr>
      <a:lvl3pPr algn="l" defTabSz="685800" rtl="0" fontAlgn="base">
        <a:lnSpc>
          <a:spcPct val="90000"/>
        </a:lnSpc>
        <a:spcBef>
          <a:spcPct val="0"/>
        </a:spcBef>
        <a:spcAft>
          <a:spcPct val="0"/>
        </a:spcAft>
        <a:defRPr sz="4000">
          <a:solidFill>
            <a:schemeClr val="accent1"/>
          </a:solidFill>
          <a:latin typeface="Corbel" panose="020B0503020204020204" pitchFamily="34" charset="0"/>
        </a:defRPr>
      </a:lvl3pPr>
      <a:lvl4pPr algn="l" defTabSz="685800" rtl="0" fontAlgn="base">
        <a:lnSpc>
          <a:spcPct val="90000"/>
        </a:lnSpc>
        <a:spcBef>
          <a:spcPct val="0"/>
        </a:spcBef>
        <a:spcAft>
          <a:spcPct val="0"/>
        </a:spcAft>
        <a:defRPr sz="4000">
          <a:solidFill>
            <a:schemeClr val="accent1"/>
          </a:solidFill>
          <a:latin typeface="Corbel" panose="020B0503020204020204" pitchFamily="34" charset="0"/>
        </a:defRPr>
      </a:lvl4pPr>
      <a:lvl5pPr algn="l" defTabSz="685800" rtl="0" fontAlgn="base">
        <a:lnSpc>
          <a:spcPct val="90000"/>
        </a:lnSpc>
        <a:spcBef>
          <a:spcPct val="0"/>
        </a:spcBef>
        <a:spcAft>
          <a:spcPct val="0"/>
        </a:spcAft>
        <a:defRPr sz="4000">
          <a:solidFill>
            <a:schemeClr val="accent1"/>
          </a:solidFill>
          <a:latin typeface="Corbel" panose="020B0503020204020204" pitchFamily="34" charset="0"/>
        </a:defRPr>
      </a:lvl5pPr>
      <a:lvl6pPr marL="457200" algn="l" defTabSz="685800" rtl="0" fontAlgn="base">
        <a:lnSpc>
          <a:spcPct val="90000"/>
        </a:lnSpc>
        <a:spcBef>
          <a:spcPct val="0"/>
        </a:spcBef>
        <a:spcAft>
          <a:spcPct val="0"/>
        </a:spcAft>
        <a:defRPr sz="4000">
          <a:solidFill>
            <a:schemeClr val="accent1"/>
          </a:solidFill>
          <a:latin typeface="Corbel" panose="020B0503020204020204" pitchFamily="34" charset="0"/>
        </a:defRPr>
      </a:lvl6pPr>
      <a:lvl7pPr marL="914400" algn="l" defTabSz="685800" rtl="0" fontAlgn="base">
        <a:lnSpc>
          <a:spcPct val="90000"/>
        </a:lnSpc>
        <a:spcBef>
          <a:spcPct val="0"/>
        </a:spcBef>
        <a:spcAft>
          <a:spcPct val="0"/>
        </a:spcAft>
        <a:defRPr sz="4000">
          <a:solidFill>
            <a:schemeClr val="accent1"/>
          </a:solidFill>
          <a:latin typeface="Corbel" panose="020B0503020204020204" pitchFamily="34" charset="0"/>
        </a:defRPr>
      </a:lvl7pPr>
      <a:lvl8pPr marL="1371600" algn="l" defTabSz="685800" rtl="0" fontAlgn="base">
        <a:lnSpc>
          <a:spcPct val="90000"/>
        </a:lnSpc>
        <a:spcBef>
          <a:spcPct val="0"/>
        </a:spcBef>
        <a:spcAft>
          <a:spcPct val="0"/>
        </a:spcAft>
        <a:defRPr sz="4000">
          <a:solidFill>
            <a:schemeClr val="accent1"/>
          </a:solidFill>
          <a:latin typeface="Corbel" panose="020B0503020204020204" pitchFamily="34" charset="0"/>
        </a:defRPr>
      </a:lvl8pPr>
      <a:lvl9pPr marL="1828800" algn="l" defTabSz="685800" rtl="0" fontAlgn="base">
        <a:lnSpc>
          <a:spcPct val="90000"/>
        </a:lnSpc>
        <a:spcBef>
          <a:spcPct val="0"/>
        </a:spcBef>
        <a:spcAft>
          <a:spcPct val="0"/>
        </a:spcAft>
        <a:defRPr sz="4000">
          <a:solidFill>
            <a:schemeClr val="accent1"/>
          </a:solidFill>
          <a:latin typeface="Corbel" panose="020B0503020204020204" pitchFamily="34" charset="0"/>
        </a:defRPr>
      </a:lvl9pPr>
    </p:titleStyle>
    <p:bodyStyle>
      <a:lvl1pPr marL="171450" indent="-136525" algn="l" defTabSz="685800" rtl="0" fontAlgn="base">
        <a:lnSpc>
          <a:spcPct val="90000"/>
        </a:lnSpc>
        <a:spcBef>
          <a:spcPts val="1000"/>
        </a:spcBef>
        <a:spcAft>
          <a:spcPct val="0"/>
        </a:spcAft>
        <a:buClr>
          <a:schemeClr val="accent1"/>
        </a:buClr>
        <a:buSzPct val="80000"/>
        <a:buFont typeface="Corbel" panose="020B0503020204020204" pitchFamily="34" charset="0"/>
        <a:buChar char="•"/>
        <a:defRPr sz="2000" kern="1200">
          <a:solidFill>
            <a:schemeClr val="accent1"/>
          </a:solidFill>
          <a:latin typeface="+mn-lt"/>
          <a:ea typeface="+mn-ea"/>
          <a:cs typeface="+mn-cs"/>
        </a:defRPr>
      </a:lvl1pPr>
      <a:lvl2pPr marL="342900" indent="-136525" algn="l" defTabSz="685800" rtl="0" fontAlgn="base">
        <a:lnSpc>
          <a:spcPct val="90000"/>
        </a:lnSpc>
        <a:spcBef>
          <a:spcPts val="150"/>
        </a:spcBef>
        <a:spcAft>
          <a:spcPts val="300"/>
        </a:spcAft>
        <a:buClr>
          <a:schemeClr val="accent1"/>
        </a:buClr>
        <a:buSzPct val="80000"/>
        <a:buFont typeface="Corbel" panose="020B0503020204020204" pitchFamily="34" charset="0"/>
        <a:buChar char="•"/>
        <a:defRPr kern="1200">
          <a:solidFill>
            <a:schemeClr val="accent1"/>
          </a:solidFill>
          <a:latin typeface="+mn-lt"/>
          <a:ea typeface="+mn-ea"/>
          <a:cs typeface="+mn-cs"/>
        </a:defRPr>
      </a:lvl2pPr>
      <a:lvl3pPr marL="547688" indent="-136525" algn="l" defTabSz="685800" rtl="0" fontAlgn="base">
        <a:lnSpc>
          <a:spcPct val="90000"/>
        </a:lnSpc>
        <a:spcBef>
          <a:spcPts val="150"/>
        </a:spcBef>
        <a:spcAft>
          <a:spcPts val="300"/>
        </a:spcAft>
        <a:buClr>
          <a:schemeClr val="accent1"/>
        </a:buClr>
        <a:buSzPct val="80000"/>
        <a:buFont typeface="Corbel" panose="020B0503020204020204" pitchFamily="34" charset="0"/>
        <a:buChar char="•"/>
        <a:defRPr sz="1600" kern="1200">
          <a:solidFill>
            <a:schemeClr val="accent1"/>
          </a:solidFill>
          <a:latin typeface="+mn-lt"/>
          <a:ea typeface="+mn-ea"/>
          <a:cs typeface="+mn-cs"/>
        </a:defRPr>
      </a:lvl3pPr>
      <a:lvl4pPr marL="754063" indent="-136525" algn="l" defTabSz="685800" rtl="0" fontAlgn="base">
        <a:lnSpc>
          <a:spcPct val="90000"/>
        </a:lnSpc>
        <a:spcBef>
          <a:spcPts val="150"/>
        </a:spcBef>
        <a:spcAft>
          <a:spcPts val="300"/>
        </a:spcAft>
        <a:buClr>
          <a:schemeClr val="accent1"/>
        </a:buClr>
        <a:buSzPct val="80000"/>
        <a:buFont typeface="Corbel" panose="020B0503020204020204" pitchFamily="34" charset="0"/>
        <a:buChar char="•"/>
        <a:defRPr sz="1400" kern="1200">
          <a:solidFill>
            <a:schemeClr val="accent1"/>
          </a:solidFill>
          <a:latin typeface="+mn-lt"/>
          <a:ea typeface="+mn-ea"/>
          <a:cs typeface="+mn-cs"/>
        </a:defRPr>
      </a:lvl4pPr>
      <a:lvl5pPr marL="919163" indent="-136525" algn="l" defTabSz="685800" rtl="0" fontAlgn="base">
        <a:lnSpc>
          <a:spcPct val="90000"/>
        </a:lnSpc>
        <a:spcBef>
          <a:spcPts val="150"/>
        </a:spcBef>
        <a:spcAft>
          <a:spcPts val="300"/>
        </a:spcAft>
        <a:buClr>
          <a:schemeClr val="accent1"/>
        </a:buClr>
        <a:buSzPct val="80000"/>
        <a:buFont typeface="Corbel" panose="020B0503020204020204"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2130425"/>
            <a:ext cx="7772400" cy="1470025"/>
          </a:xfrm>
          <a:solidFill>
            <a:schemeClr val="accent1"/>
          </a:solidFill>
        </p:spPr>
        <p:txBody>
          <a:bodyPr rtlCol="0" anchor="ctr">
            <a:normAutofit fontScale="90000"/>
          </a:bodyPr>
          <a:lstStyle/>
          <a:p>
            <a:pPr fontAlgn="auto">
              <a:spcAft>
                <a:spcPts val="0"/>
              </a:spcAft>
              <a:defRPr/>
            </a:pPr>
            <a:r>
              <a:rPr lang="es-ES" altLang="es-MX" sz="4000">
                <a:solidFill>
                  <a:srgbClr val="FF0000"/>
                </a:solidFill>
                <a:latin typeface="Arial Black" panose="020B0A04020102020204" pitchFamily="34" charset="0"/>
              </a:rPr>
              <a:t>Documento de Aparecida y Pastoral de la Salud</a:t>
            </a:r>
          </a:p>
        </p:txBody>
      </p:sp>
      <p:sp>
        <p:nvSpPr>
          <p:cNvPr id="4099" name="Rectangle 3"/>
          <p:cNvSpPr>
            <a:spLocks noGrp="1" noChangeArrowheads="1"/>
          </p:cNvSpPr>
          <p:nvPr>
            <p:ph type="subTitle" idx="1"/>
          </p:nvPr>
        </p:nvSpPr>
        <p:spPr>
          <a:xfrm>
            <a:off x="1371600" y="3886200"/>
            <a:ext cx="6400800" cy="1752600"/>
          </a:xfrm>
          <a:solidFill>
            <a:schemeClr val="accent1"/>
          </a:solidFill>
        </p:spPr>
        <p:txBody>
          <a:bodyPr/>
          <a:lstStyle/>
          <a:p>
            <a:r>
              <a:rPr lang="es-ES" altLang="es-MX" sz="3200" b="1">
                <a:solidFill>
                  <a:schemeClr val="accent2"/>
                </a:solidFill>
              </a:rPr>
              <a:t>P. Silvio Marinelli Z.</a:t>
            </a:r>
          </a:p>
          <a:p>
            <a:r>
              <a:rPr lang="es-ES" altLang="es-MX" sz="3200">
                <a:solidFill>
                  <a:srgbClr val="FF0000"/>
                </a:solidFill>
              </a:rPr>
              <a:t>Centro San Camilo</a:t>
            </a:r>
            <a:endParaRPr lang="es-ES" altLang="es-MX" sz="3200">
              <a:solidFill>
                <a:schemeClr val="accent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4"/>
          <p:cNvSpPr txBox="1">
            <a:spLocks noChangeArrowheads="1"/>
          </p:cNvSpPr>
          <p:nvPr/>
        </p:nvSpPr>
        <p:spPr bwMode="auto">
          <a:xfrm>
            <a:off x="611188" y="404813"/>
            <a:ext cx="7993062" cy="5064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b="1">
                <a:solidFill>
                  <a:schemeClr val="accent2"/>
                </a:solidFill>
                <a:latin typeface="Arial" panose="020B0604020202020204" pitchFamily="34" charset="0"/>
              </a:rPr>
              <a:t>PRINCIPALES   PREOCUPACIONES   PASTORALES</a:t>
            </a:r>
          </a:p>
          <a:p>
            <a:pPr algn="ctr" eaLnBrk="1" hangingPunct="1"/>
            <a:r>
              <a:rPr lang="es-ES" altLang="es-MX" sz="2800" b="1">
                <a:solidFill>
                  <a:schemeClr val="accent2"/>
                </a:solidFill>
                <a:latin typeface="Arial" panose="020B0604020202020204" pitchFamily="34" charset="0"/>
              </a:rPr>
              <a:t> </a:t>
            </a:r>
            <a:endParaRPr lang="es-ES" altLang="es-MX" sz="2800">
              <a:solidFill>
                <a:schemeClr val="accent2"/>
              </a:solidFill>
              <a:latin typeface="Arial" panose="020B0604020202020204" pitchFamily="34" charset="0"/>
            </a:endParaRPr>
          </a:p>
          <a:p>
            <a:pPr algn="ctr" eaLnBrk="1" hangingPunct="1"/>
            <a:r>
              <a:rPr lang="es-ES" altLang="es-MX" sz="2800">
                <a:solidFill>
                  <a:schemeClr val="accent2"/>
                </a:solidFill>
                <a:latin typeface="Arial" panose="020B0604020202020204" pitchFamily="34" charset="0"/>
              </a:rPr>
              <a:t>Aparecen también en el Documento, seis preocupaciones más particulares con sus propuestas "pastorales". </a:t>
            </a:r>
          </a:p>
          <a:p>
            <a:pPr algn="ctr" eaLnBrk="1" hangingPunct="1"/>
            <a:r>
              <a:rPr lang="es-ES" altLang="es-MX" sz="2800">
                <a:solidFill>
                  <a:schemeClr val="accent2"/>
                </a:solidFill>
                <a:latin typeface="Arial" panose="020B0604020202020204" pitchFamily="34" charset="0"/>
              </a:rPr>
              <a:t> </a:t>
            </a:r>
          </a:p>
          <a:p>
            <a:pPr algn="ctr" eaLnBrk="1" hangingPunct="1"/>
            <a:r>
              <a:rPr lang="es-ES" altLang="es-MX" sz="2800">
                <a:solidFill>
                  <a:schemeClr val="accent2"/>
                </a:solidFill>
                <a:latin typeface="Arial" panose="020B0604020202020204" pitchFamily="34" charset="0"/>
              </a:rPr>
              <a:t>Concretar la </a:t>
            </a:r>
            <a:r>
              <a:rPr lang="es-ES" altLang="es-MX" sz="2800" b="1">
                <a:solidFill>
                  <a:schemeClr val="accent2"/>
                </a:solidFill>
                <a:latin typeface="Arial" panose="020B0604020202020204" pitchFamily="34" charset="0"/>
              </a:rPr>
              <a:t>animación bíblica de toda la pastoral</a:t>
            </a:r>
            <a:r>
              <a:rPr lang="es-ES" altLang="es-MX" sz="2800">
                <a:solidFill>
                  <a:schemeClr val="accent2"/>
                </a:solidFill>
                <a:latin typeface="Arial" panose="020B0604020202020204" pitchFamily="34" charset="0"/>
              </a:rPr>
              <a:t>. Quedó como referente la "pastoral bíblica" entendida como animación bíblica de la pastoral (248).</a:t>
            </a:r>
            <a:r>
              <a:rPr lang="es-ES" altLang="es-MX">
                <a:latin typeface="Arial" panose="020B0604020202020204" pitchFamily="34" charset="0"/>
              </a:rPr>
              <a:t> </a:t>
            </a:r>
          </a:p>
          <a:p>
            <a:pPr algn="ctr" eaLnBrk="1" hangingPunct="1"/>
            <a:endParaRPr lang="es-ES" altLang="es-MX">
              <a:latin typeface="Arial" panose="020B0604020202020204"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755650" y="476250"/>
            <a:ext cx="7704138" cy="4989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spcBef>
                <a:spcPct val="50000"/>
              </a:spcBef>
            </a:pPr>
            <a:endParaRPr lang="es-ES" altLang="es-MX" sz="2800">
              <a:solidFill>
                <a:schemeClr val="accent2"/>
              </a:solidFill>
              <a:latin typeface="Arial" panose="020B0604020202020204" pitchFamily="34" charset="0"/>
            </a:endParaRPr>
          </a:p>
          <a:p>
            <a:pPr algn="ctr" eaLnBrk="1" hangingPunct="1">
              <a:spcBef>
                <a:spcPct val="50000"/>
              </a:spcBef>
            </a:pPr>
            <a:r>
              <a:rPr lang="es-ES" altLang="es-MX" sz="2800">
                <a:solidFill>
                  <a:schemeClr val="accent2"/>
                </a:solidFill>
                <a:latin typeface="Arial" panose="020B0604020202020204" pitchFamily="34" charset="0"/>
              </a:rPr>
              <a:t>Llevar a su plenitud la vida del pueblo en </a:t>
            </a:r>
            <a:r>
              <a:rPr lang="es-ES" altLang="es-MX" sz="2800" b="1">
                <a:solidFill>
                  <a:schemeClr val="accent2"/>
                </a:solidFill>
                <a:latin typeface="Arial" panose="020B0604020202020204" pitchFamily="34" charset="0"/>
              </a:rPr>
              <a:t>la participación de la Eucaristía dominical</a:t>
            </a:r>
            <a:r>
              <a:rPr lang="es-ES" altLang="es-MX" sz="2800">
                <a:solidFill>
                  <a:schemeClr val="accent2"/>
                </a:solidFill>
                <a:latin typeface="Arial" panose="020B0604020202020204" pitchFamily="34" charset="0"/>
              </a:rPr>
              <a:t>. El documento hace una valoración sumamente positiva de la piedad popular, pero constata que un porcentaje reducido asiste a la Eucaristía dominical, y remarca la preocupación por acercar a todos los fieles al centro, la fuente y la cumbre de toda la vida cristiana.</a:t>
            </a:r>
            <a:r>
              <a:rPr lang="es-ES" altLang="es-MX">
                <a:latin typeface="Arial" panose="020B0604020202020204" pitchFamily="34" charset="0"/>
              </a:rPr>
              <a:t> </a:t>
            </a:r>
          </a:p>
          <a:p>
            <a:pPr algn="ctr" eaLnBrk="1" hangingPunct="1">
              <a:spcBef>
                <a:spcPct val="50000"/>
              </a:spcBef>
            </a:pPr>
            <a:endParaRPr lang="es-ES" altLang="es-MX">
              <a:latin typeface="Arial" panose="020B0604020202020204"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4"/>
          <p:cNvSpPr txBox="1">
            <a:spLocks noChangeArrowheads="1"/>
          </p:cNvSpPr>
          <p:nvPr/>
        </p:nvSpPr>
        <p:spPr bwMode="auto">
          <a:xfrm>
            <a:off x="900113" y="620713"/>
            <a:ext cx="7416800" cy="4210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800" b="1">
              <a:solidFill>
                <a:schemeClr val="accent2"/>
              </a:solidFill>
              <a:latin typeface="Arial" panose="020B0604020202020204" pitchFamily="34" charset="0"/>
            </a:endParaRPr>
          </a:p>
          <a:p>
            <a:pPr algn="ctr" eaLnBrk="1" hangingPunct="1"/>
            <a:r>
              <a:rPr lang="es-ES" altLang="es-MX" sz="2800" b="1">
                <a:solidFill>
                  <a:schemeClr val="accent2"/>
                </a:solidFill>
                <a:latin typeface="Arial" panose="020B0604020202020204" pitchFamily="34" charset="0"/>
              </a:rPr>
              <a:t>Renovar todas las estructuras para que sean esencialmente misioneras</a:t>
            </a:r>
            <a:r>
              <a:rPr lang="es-ES" altLang="es-MX" sz="2800">
                <a:solidFill>
                  <a:schemeClr val="accent2"/>
                </a:solidFill>
                <a:latin typeface="Arial" panose="020B0604020202020204" pitchFamily="34" charset="0"/>
              </a:rPr>
              <a:t>, (renovar = 28; reformar = 4; fidelidad = 14 veces). La acción misionera no será transformadora, fervorosa y permanente si no se modifican las estructuras de las diócesis parroquias, movimientos y de todas las instituciones católicas (362).</a:t>
            </a:r>
            <a:r>
              <a:rPr lang="es-ES" altLang="es-MX">
                <a:latin typeface="Arial" panose="020B0604020202020204" pitchFamily="34" charset="0"/>
              </a:rPr>
              <a:t> </a:t>
            </a:r>
          </a:p>
          <a:p>
            <a:pPr algn="ctr" eaLnBrk="1" hangingPunct="1"/>
            <a:endParaRPr lang="es-ES" altLang="es-MX">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611188" y="549275"/>
            <a:ext cx="7777162" cy="564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spcBef>
                <a:spcPct val="50000"/>
              </a:spcBef>
            </a:pPr>
            <a:endParaRPr lang="es-ES" altLang="es-MX" sz="2800">
              <a:solidFill>
                <a:schemeClr val="accent2"/>
              </a:solidFill>
              <a:latin typeface="Arial" panose="020B0604020202020204" pitchFamily="34" charset="0"/>
            </a:endParaRPr>
          </a:p>
          <a:p>
            <a:pPr algn="ctr" eaLnBrk="1" hangingPunct="1">
              <a:spcBef>
                <a:spcPct val="50000"/>
              </a:spcBef>
            </a:pPr>
            <a:r>
              <a:rPr lang="es-ES" altLang="es-MX" sz="2800">
                <a:solidFill>
                  <a:schemeClr val="accent2"/>
                </a:solidFill>
                <a:latin typeface="Arial" panose="020B0604020202020204" pitchFamily="34" charset="0"/>
              </a:rPr>
              <a:t>Esto implica renunciar a "una pastoral de mera conservación" (370), o "de espera pasiva en nuestros templos" (548). Interesa que "la Iglesia se manifieste como una madre que sale al encuentro, una casa acogedora, una escuela permanente de comunión misionera” (370). Exige también un proyecto pastoral diocesano donde "los laicos deben participar del discernimiento, la toma de decisiones, la planificación y la ejecución" (371).</a:t>
            </a:r>
          </a:p>
          <a:p>
            <a:pPr algn="ctr" eaLnBrk="1" hangingPunct="1">
              <a:spcBef>
                <a:spcPct val="50000"/>
              </a:spcBef>
            </a:pPr>
            <a:endParaRPr lang="es-ES" altLang="es-MX" sz="2800">
              <a:solidFill>
                <a:schemeClr val="accent2"/>
              </a:solidFill>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4"/>
          <p:cNvSpPr txBox="1">
            <a:spLocks noChangeArrowheads="1"/>
          </p:cNvSpPr>
          <p:nvPr/>
        </p:nvSpPr>
        <p:spPr bwMode="auto">
          <a:xfrm>
            <a:off x="755650" y="692150"/>
            <a:ext cx="7704138"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spcBef>
                <a:spcPct val="50000"/>
              </a:spcBef>
            </a:pPr>
            <a:r>
              <a:rPr lang="es-ES" altLang="es-MX" sz="2800" b="1">
                <a:solidFill>
                  <a:schemeClr val="accent2"/>
                </a:solidFill>
                <a:latin typeface="Arial" panose="020B0604020202020204" pitchFamily="34" charset="0"/>
              </a:rPr>
              <a:t>Reafirmar la opción preferencial por los pobres excluidos</a:t>
            </a:r>
            <a:r>
              <a:rPr lang="es-ES" altLang="es-MX" sz="2800">
                <a:solidFill>
                  <a:schemeClr val="accent2"/>
                </a:solidFill>
                <a:latin typeface="Arial" panose="020B0604020202020204" pitchFamily="34" charset="0"/>
              </a:rPr>
              <a:t>. (pobres = 130, opción... = 15 veces). Aquí se clarifica con decisión que muchos tenemos que pasar de las ideas y palabras a una cercanía real con los desposeídos. Esto implica dedicar tiempo a los pobres y llegar a ser sus amigos, para así poder reconocer sus valores y acompañarlos verdaderamente en la defensa de sus derechos (397-398).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4"/>
          <p:cNvSpPr txBox="1">
            <a:spLocks noChangeArrowheads="1"/>
          </p:cNvSpPr>
          <p:nvPr/>
        </p:nvSpPr>
        <p:spPr bwMode="auto">
          <a:xfrm>
            <a:off x="684213" y="549275"/>
            <a:ext cx="7704137"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800" b="1">
              <a:solidFill>
                <a:schemeClr val="accent2"/>
              </a:solidFill>
              <a:latin typeface="Arial" panose="020B0604020202020204" pitchFamily="34" charset="0"/>
            </a:endParaRPr>
          </a:p>
          <a:p>
            <a:pPr algn="ctr" eaLnBrk="1" hangingPunct="1"/>
            <a:r>
              <a:rPr lang="es-ES" altLang="es-MX" sz="2800" b="1">
                <a:solidFill>
                  <a:schemeClr val="accent2"/>
                </a:solidFill>
                <a:latin typeface="Arial" panose="020B0604020202020204" pitchFamily="34" charset="0"/>
              </a:rPr>
              <a:t>Crecer en un estilo de cercanía cordial al pueblo</a:t>
            </a:r>
            <a:r>
              <a:rPr lang="es-ES" altLang="es-MX" sz="2800">
                <a:solidFill>
                  <a:schemeClr val="accent2"/>
                </a:solidFill>
                <a:latin typeface="Arial" panose="020B0604020202020204" pitchFamily="34" charset="0"/>
              </a:rPr>
              <a:t>. Se quiere aquí asumir un nuevo estilo, más evangélico, que se caracterice por la cercanía a la gente. Se admira en Jesús "su compasión entrañable ante el dolor humano, su cercanía a los pobres y a los pequeños" (139). Jesús, el buen pastor, </a:t>
            </a:r>
            <a:r>
              <a:rPr lang="es-ES" altLang="es-MX" sz="2800" i="1">
                <a:solidFill>
                  <a:schemeClr val="accent2"/>
                </a:solidFill>
                <a:latin typeface="Arial" panose="020B0604020202020204" pitchFamily="34" charset="0"/>
              </a:rPr>
              <a:t>el buen samaritano.</a:t>
            </a:r>
          </a:p>
          <a:p>
            <a:pPr algn="ctr" eaLnBrk="1" hangingPunct="1"/>
            <a:endParaRPr lang="es-ES" altLang="es-MX" sz="2800">
              <a:solidFill>
                <a:schemeClr val="accent2"/>
              </a:solidFill>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539750" y="549275"/>
            <a:ext cx="7993063" cy="3630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MX" altLang="es-MX" sz="2800">
              <a:solidFill>
                <a:schemeClr val="accent2"/>
              </a:solidFill>
              <a:latin typeface="Arial" panose="020B0604020202020204" pitchFamily="34" charset="0"/>
            </a:endParaRPr>
          </a:p>
          <a:p>
            <a:pPr algn="ctr" eaLnBrk="1" hangingPunct="1"/>
            <a:endParaRPr lang="es-ES" altLang="es-MX" sz="2800">
              <a:solidFill>
                <a:schemeClr val="accent2"/>
              </a:solidFill>
              <a:latin typeface="Arial" panose="020B0604020202020204" pitchFamily="34" charset="0"/>
            </a:endParaRPr>
          </a:p>
          <a:p>
            <a:pPr algn="ctr" eaLnBrk="1" hangingPunct="1"/>
            <a:r>
              <a:rPr lang="es-ES" altLang="es-MX" sz="2800">
                <a:solidFill>
                  <a:schemeClr val="accent2"/>
                </a:solidFill>
                <a:latin typeface="Arial" panose="020B0604020202020204" pitchFamily="34" charset="0"/>
              </a:rPr>
              <a:t>Estimular </a:t>
            </a:r>
            <a:r>
              <a:rPr lang="es-ES" altLang="es-MX" sz="2800" b="1">
                <a:solidFill>
                  <a:schemeClr val="accent2"/>
                </a:solidFill>
                <a:latin typeface="Arial" panose="020B0604020202020204" pitchFamily="34" charset="0"/>
              </a:rPr>
              <a:t>el compromiso de todos en la vida publica</a:t>
            </a:r>
            <a:r>
              <a:rPr lang="es-ES" altLang="es-MX" sz="2800">
                <a:solidFill>
                  <a:schemeClr val="accent2"/>
                </a:solidFill>
                <a:latin typeface="Arial" panose="020B0604020202020204" pitchFamily="34" charset="0"/>
              </a:rPr>
              <a:t> (política = 27, democracia = 13, sociedad civil = 6, vida pública = 7, solidario = 61, reconciliación = 39, justicia =52, diálogo = 59, integración = 18, económico = 75 veces).</a:t>
            </a:r>
            <a:r>
              <a:rPr lang="es-ES" altLang="es-MX">
                <a:latin typeface="Arial" panose="020B0604020202020204" pitchFamily="34" charset="0"/>
              </a:rPr>
              <a:t> </a:t>
            </a:r>
          </a:p>
          <a:p>
            <a:pPr algn="ctr" eaLnBrk="1" hangingPunct="1"/>
            <a:endParaRPr lang="es-MX" altLang="es-MX">
              <a:latin typeface="Arial" panose="020B0604020202020204" pitchFamily="34" charset="0"/>
            </a:endParaRPr>
          </a:p>
          <a:p>
            <a:pPr algn="ctr" eaLnBrk="1" hangingPunct="1"/>
            <a:endParaRPr lang="es-ES" altLang="es-MX">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4"/>
          <p:cNvSpPr txBox="1">
            <a:spLocks noChangeArrowheads="1"/>
          </p:cNvSpPr>
          <p:nvPr/>
        </p:nvSpPr>
        <p:spPr bwMode="auto">
          <a:xfrm>
            <a:off x="468313" y="476250"/>
            <a:ext cx="8207375" cy="5645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spcBef>
                <a:spcPct val="50000"/>
              </a:spcBef>
            </a:pPr>
            <a:endParaRPr lang="es-ES" altLang="es-MX" sz="2800">
              <a:solidFill>
                <a:schemeClr val="accent2"/>
              </a:solidFill>
              <a:latin typeface="Arial" panose="020B0604020202020204" pitchFamily="34" charset="0"/>
            </a:endParaRPr>
          </a:p>
          <a:p>
            <a:pPr algn="ctr" eaLnBrk="1" hangingPunct="1">
              <a:spcBef>
                <a:spcPct val="50000"/>
              </a:spcBef>
            </a:pPr>
            <a:r>
              <a:rPr lang="es-ES" altLang="es-MX" sz="2800">
                <a:solidFill>
                  <a:schemeClr val="accent2"/>
                </a:solidFill>
                <a:latin typeface="Arial" panose="020B0604020202020204" pitchFamily="34" charset="0"/>
              </a:rPr>
              <a:t>En estos seis temas se ha advertido una especial preocupación pastoral, pero eso no implica que sean los únicos que se repiten. También habrá que destacar la preocupación por las situaciones de las familias (= 174); los jóvenes (= 49); los indígenas (= 36); los diversos ataques a la vida (= 631); la gran tarea de educar (= 115); la responsabilidad de evangelizar (= 122); la función de las parroquias (= 67); el ministerio de los presbíteros (= 69), etc. </a:t>
            </a:r>
          </a:p>
          <a:p>
            <a:pPr algn="ctr" eaLnBrk="1" hangingPunct="1">
              <a:spcBef>
                <a:spcPct val="50000"/>
              </a:spcBef>
            </a:pPr>
            <a:endParaRPr lang="es-ES" altLang="es-MX" sz="2800">
              <a:solidFill>
                <a:schemeClr val="accent2"/>
              </a:solidFill>
              <a:latin typeface="Arial" panose="020B060402020202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611188" y="692150"/>
            <a:ext cx="7777162"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2800" b="1">
                <a:solidFill>
                  <a:srgbClr val="FF0000"/>
                </a:solidFill>
                <a:latin typeface="Arial" panose="020B0604020202020204" pitchFamily="34" charset="0"/>
              </a:rPr>
              <a:t>Capítulo 2 	MIRADA DE LOS DISCÍPULOS		 MISIONEROS SOBRE LA 			REALIDAD</a:t>
            </a:r>
          </a:p>
          <a:p>
            <a:pPr eaLnBrk="1" hangingPunct="1"/>
            <a:endParaRPr lang="es-ES" altLang="es-MX" sz="2800">
              <a:solidFill>
                <a:srgbClr val="FF0000"/>
              </a:solidFill>
              <a:latin typeface="Arial" panose="020B0604020202020204" pitchFamily="34" charset="0"/>
            </a:endParaRPr>
          </a:p>
          <a:p>
            <a:pPr eaLnBrk="1" hangingPunct="1"/>
            <a:r>
              <a:rPr lang="es-ES" altLang="es-MX" sz="2800">
                <a:solidFill>
                  <a:srgbClr val="FF0000"/>
                </a:solidFill>
                <a:latin typeface="Arial" panose="020B0604020202020204" pitchFamily="34" charset="0"/>
              </a:rPr>
              <a:t>2.1. La realidad que nos interpela como discípulos y misioneros</a:t>
            </a:r>
          </a:p>
          <a:p>
            <a:pPr eaLnBrk="1" hangingPunct="1"/>
            <a:endParaRPr lang="es-ES" altLang="es-MX" sz="2800">
              <a:solidFill>
                <a:srgbClr val="FF0000"/>
              </a:solidFill>
              <a:latin typeface="Arial" panose="020B0604020202020204" pitchFamily="34" charset="0"/>
            </a:endParaRPr>
          </a:p>
          <a:p>
            <a:pPr eaLnBrk="1" hangingPunct="1"/>
            <a:r>
              <a:rPr lang="es-ES" altLang="es-MX" sz="2800">
                <a:solidFill>
                  <a:srgbClr val="FF0000"/>
                </a:solidFill>
                <a:latin typeface="Arial" panose="020B0604020202020204" pitchFamily="34" charset="0"/>
              </a:rPr>
              <a:t>	2.1.1. Situación Sociocultural</a:t>
            </a:r>
          </a:p>
          <a:p>
            <a:pPr eaLnBrk="1" hangingPunct="1"/>
            <a:r>
              <a:rPr lang="es-ES" altLang="es-MX" sz="2800">
                <a:solidFill>
                  <a:srgbClr val="FF0000"/>
                </a:solidFill>
                <a:latin typeface="Arial" panose="020B0604020202020204" pitchFamily="34" charset="0"/>
              </a:rPr>
              <a:t>	2.1.2. Situación económica</a:t>
            </a:r>
          </a:p>
          <a:p>
            <a:pPr eaLnBrk="1" hangingPunct="1"/>
            <a:endParaRPr lang="es-ES" altLang="es-MX" sz="2800">
              <a:solidFill>
                <a:srgbClr val="FF0000"/>
              </a:solidFill>
              <a:latin typeface="Arial" panose="020B0604020202020204"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txBox="1">
            <a:spLocks noChangeArrowheads="1"/>
          </p:cNvSpPr>
          <p:nvPr/>
        </p:nvSpPr>
        <p:spPr bwMode="auto">
          <a:xfrm>
            <a:off x="539750" y="476250"/>
            <a:ext cx="7993063" cy="3749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000">
                <a:solidFill>
                  <a:srgbClr val="FF0000"/>
                </a:solidFill>
                <a:latin typeface="Arial" panose="020B0604020202020204" pitchFamily="34" charset="0"/>
              </a:rPr>
              <a:t>65.	Esto nos debería llevar a contemplar </a:t>
            </a:r>
            <a:r>
              <a:rPr lang="es-ES" altLang="es-MX" sz="2000" b="1">
                <a:solidFill>
                  <a:srgbClr val="FF0000"/>
                </a:solidFill>
                <a:latin typeface="Arial" panose="020B0604020202020204" pitchFamily="34" charset="0"/>
              </a:rPr>
              <a:t>los rostros de quienes sufren</a:t>
            </a:r>
            <a:r>
              <a:rPr lang="es-ES" altLang="es-MX" sz="2000">
                <a:solidFill>
                  <a:srgbClr val="FF0000"/>
                </a:solidFill>
                <a:latin typeface="Arial" panose="020B0604020202020204" pitchFamily="34" charset="0"/>
              </a:rPr>
              <a:t>. Entre ellos, están las </a:t>
            </a:r>
            <a:r>
              <a:rPr lang="es-ES" altLang="es-MX" sz="2000" u="sng">
                <a:solidFill>
                  <a:srgbClr val="FF0000"/>
                </a:solidFill>
                <a:latin typeface="Arial" panose="020B0604020202020204" pitchFamily="34" charset="0"/>
              </a:rPr>
              <a:t>comunidades indígenas</a:t>
            </a:r>
            <a:r>
              <a:rPr lang="es-ES" altLang="es-MX" sz="2000">
                <a:solidFill>
                  <a:srgbClr val="FF0000"/>
                </a:solidFill>
                <a:latin typeface="Arial" panose="020B0604020202020204" pitchFamily="34" charset="0"/>
              </a:rPr>
              <a:t> y afro-americanas…; muchas </a:t>
            </a:r>
            <a:r>
              <a:rPr lang="es-ES" altLang="es-MX" sz="2000" u="sng">
                <a:solidFill>
                  <a:srgbClr val="FF0000"/>
                </a:solidFill>
                <a:latin typeface="Arial" panose="020B0604020202020204" pitchFamily="34" charset="0"/>
              </a:rPr>
              <a:t>mujeres</a:t>
            </a:r>
            <a:r>
              <a:rPr lang="es-ES" altLang="es-MX" sz="2000">
                <a:solidFill>
                  <a:srgbClr val="FF0000"/>
                </a:solidFill>
                <a:latin typeface="Arial" panose="020B0604020202020204" pitchFamily="34" charset="0"/>
              </a:rPr>
              <a:t>, que son excluidas en razón de su sexo, raza o situación socioeconómica; </a:t>
            </a:r>
            <a:r>
              <a:rPr lang="es-ES" altLang="es-MX" sz="2000" u="sng">
                <a:solidFill>
                  <a:srgbClr val="FF0000"/>
                </a:solidFill>
                <a:latin typeface="Arial" panose="020B0604020202020204" pitchFamily="34" charset="0"/>
              </a:rPr>
              <a:t>jóvenes</a:t>
            </a:r>
            <a:r>
              <a:rPr lang="es-ES" altLang="es-MX" sz="2000">
                <a:solidFill>
                  <a:srgbClr val="FF0000"/>
                </a:solidFill>
                <a:latin typeface="Arial" panose="020B0604020202020204" pitchFamily="34" charset="0"/>
              </a:rPr>
              <a:t>, que reciben una educación de baja calidad y no tienen oportunidades de progresar en sus estudios ni de entrar en el mercado del trabajo para desarrollarse y constituir una familia; </a:t>
            </a:r>
            <a:r>
              <a:rPr lang="es-ES" altLang="es-MX" sz="2000" u="sng">
                <a:solidFill>
                  <a:srgbClr val="FF0000"/>
                </a:solidFill>
                <a:latin typeface="Arial" panose="020B0604020202020204" pitchFamily="34" charset="0"/>
              </a:rPr>
              <a:t>muchos pobres, desempleados, migrantes, desplazados, campesinos sin tierra, quienes buscan sobrevivir en la economía informal</a:t>
            </a:r>
            <a:r>
              <a:rPr lang="es-ES" altLang="es-MX" sz="2000">
                <a:solidFill>
                  <a:srgbClr val="FF0000"/>
                </a:solidFill>
                <a:latin typeface="Arial" panose="020B0604020202020204" pitchFamily="34" charset="0"/>
              </a:rPr>
              <a:t>; </a:t>
            </a:r>
            <a:r>
              <a:rPr lang="es-ES" altLang="es-MX" sz="2000" u="sng">
                <a:solidFill>
                  <a:srgbClr val="FF0000"/>
                </a:solidFill>
                <a:latin typeface="Arial" panose="020B0604020202020204" pitchFamily="34" charset="0"/>
              </a:rPr>
              <a:t>niños y niñas</a:t>
            </a:r>
            <a:r>
              <a:rPr lang="es-ES" altLang="es-MX" sz="2000">
                <a:solidFill>
                  <a:srgbClr val="FF0000"/>
                </a:solidFill>
                <a:latin typeface="Arial" panose="020B0604020202020204" pitchFamily="34" charset="0"/>
              </a:rPr>
              <a:t> sometidos a la prostitución infantil, ligada muchas veces al turismo sexual; también los niños víctimas del </a:t>
            </a:r>
            <a:r>
              <a:rPr lang="es-ES" altLang="es-MX" sz="2000" u="sng">
                <a:solidFill>
                  <a:srgbClr val="FF0000"/>
                </a:solidFill>
                <a:latin typeface="Arial" panose="020B0604020202020204" pitchFamily="34" charset="0"/>
              </a:rPr>
              <a:t>aborto</a:t>
            </a:r>
            <a:r>
              <a:rPr lang="es-ES" altLang="es-MX" sz="2000">
                <a:solidFill>
                  <a:srgbClr val="FF0000"/>
                </a:solidFill>
                <a:latin typeface="Arial" panose="020B0604020202020204" pitchFamily="34" charset="0"/>
              </a:rPr>
              <a:t>. Millones de personas y familias viven en la </a:t>
            </a:r>
            <a:r>
              <a:rPr lang="es-ES" altLang="es-MX" sz="2000" u="sng">
                <a:solidFill>
                  <a:srgbClr val="FF0000"/>
                </a:solidFill>
                <a:latin typeface="Arial" panose="020B0604020202020204" pitchFamily="34" charset="0"/>
              </a:rPr>
              <a:t>miseria</a:t>
            </a:r>
            <a:r>
              <a:rPr lang="es-ES" altLang="es-MX" sz="2000">
                <a:solidFill>
                  <a:srgbClr val="FF0000"/>
                </a:solidFill>
                <a:latin typeface="Arial" panose="020B0604020202020204" pitchFamily="34" charset="0"/>
              </a:rPr>
              <a:t> e incluso pasan hambre.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0263" y="1173163"/>
            <a:ext cx="7475537" cy="2925762"/>
          </a:xfrm>
        </p:spPr>
        <p:txBody>
          <a:bodyPr rtlCol="0"/>
          <a:lstStyle/>
          <a:p>
            <a:pPr fontAlgn="auto">
              <a:spcAft>
                <a:spcPts val="0"/>
              </a:spcAft>
              <a:defRPr/>
            </a:pPr>
            <a:r>
              <a:rPr lang="en-US" dirty="0" err="1"/>
              <a:t>aPARECIDA</a:t>
            </a:r>
            <a:endParaRPr lang="en-US" dirty="0"/>
          </a:p>
        </p:txBody>
      </p:sp>
      <p:sp>
        <p:nvSpPr>
          <p:cNvPr id="5123" name="Text Placeholder 2"/>
          <p:cNvSpPr>
            <a:spLocks noGrp="1"/>
          </p:cNvSpPr>
          <p:nvPr>
            <p:ph type="body" idx="1"/>
          </p:nvPr>
        </p:nvSpPr>
        <p:spPr>
          <a:xfrm>
            <a:off x="1282700" y="4154488"/>
            <a:ext cx="6577013" cy="1363662"/>
          </a:xfrm>
        </p:spPr>
        <p:txBody>
          <a:bodyPr/>
          <a:lstStyle/>
          <a:p>
            <a:endParaRPr lang="en-US" altLang="en-US"/>
          </a:p>
        </p:txBody>
      </p:sp>
      <p:pic>
        <p:nvPicPr>
          <p:cNvPr id="512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03350" y="185738"/>
            <a:ext cx="6564313" cy="658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4"/>
          <p:cNvSpPr txBox="1">
            <a:spLocks noChangeArrowheads="1"/>
          </p:cNvSpPr>
          <p:nvPr/>
        </p:nvSpPr>
        <p:spPr bwMode="auto">
          <a:xfrm>
            <a:off x="684213" y="620713"/>
            <a:ext cx="7775575" cy="5883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000">
                <a:solidFill>
                  <a:srgbClr val="FF0000"/>
                </a:solidFill>
                <a:latin typeface="Arial" panose="020B0604020202020204" pitchFamily="34" charset="0"/>
              </a:rPr>
              <a:t>Nos preocupan también quienes dependen de las </a:t>
            </a:r>
            <a:r>
              <a:rPr lang="es-ES" altLang="es-MX" sz="2000" u="sng">
                <a:solidFill>
                  <a:srgbClr val="FF0000"/>
                </a:solidFill>
                <a:latin typeface="Arial" panose="020B0604020202020204" pitchFamily="34" charset="0"/>
              </a:rPr>
              <a:t>drogas</a:t>
            </a:r>
            <a:r>
              <a:rPr lang="es-ES" altLang="es-MX" sz="2000">
                <a:solidFill>
                  <a:srgbClr val="FF0000"/>
                </a:solidFill>
                <a:latin typeface="Arial" panose="020B0604020202020204" pitchFamily="34" charset="0"/>
              </a:rPr>
              <a:t>, las personas con </a:t>
            </a:r>
            <a:r>
              <a:rPr lang="es-ES" altLang="es-MX" sz="2000" u="sng">
                <a:solidFill>
                  <a:srgbClr val="FF0000"/>
                </a:solidFill>
                <a:latin typeface="Arial" panose="020B0604020202020204" pitchFamily="34" charset="0"/>
              </a:rPr>
              <a:t>capacidades diferentes</a:t>
            </a:r>
            <a:r>
              <a:rPr lang="es-ES" altLang="es-MX" sz="2000">
                <a:solidFill>
                  <a:srgbClr val="FF0000"/>
                </a:solidFill>
                <a:latin typeface="Arial" panose="020B0604020202020204" pitchFamily="34" charset="0"/>
              </a:rPr>
              <a:t>, los portadores y víctima de </a:t>
            </a:r>
            <a:r>
              <a:rPr lang="es-ES" altLang="es-MX" sz="2000" u="sng">
                <a:solidFill>
                  <a:srgbClr val="FF0000"/>
                </a:solidFill>
                <a:latin typeface="Arial" panose="020B0604020202020204" pitchFamily="34" charset="0"/>
              </a:rPr>
              <a:t>enfermedades graves</a:t>
            </a:r>
            <a:r>
              <a:rPr lang="es-ES" altLang="es-MX" sz="2000">
                <a:solidFill>
                  <a:srgbClr val="FF0000"/>
                </a:solidFill>
                <a:latin typeface="Arial" panose="020B0604020202020204" pitchFamily="34" charset="0"/>
              </a:rPr>
              <a:t> como la malaria, la tuberculosis y VIH-SIDA, </a:t>
            </a:r>
            <a:r>
              <a:rPr lang="es-ES" altLang="es-MX" sz="2000" u="sng">
                <a:solidFill>
                  <a:srgbClr val="FF0000"/>
                </a:solidFill>
                <a:latin typeface="Arial" panose="020B0604020202020204" pitchFamily="34" charset="0"/>
              </a:rPr>
              <a:t>que sufren de soledad</a:t>
            </a:r>
            <a:r>
              <a:rPr lang="es-ES" altLang="es-MX" sz="2000">
                <a:solidFill>
                  <a:srgbClr val="FF0000"/>
                </a:solidFill>
                <a:latin typeface="Arial" panose="020B0604020202020204" pitchFamily="34" charset="0"/>
              </a:rPr>
              <a:t> y se ven excluidos de la convivencia familiar y social. No olvidamos tampoco a los secuestrados y a los que son víctimas de la violencia, del terrorismo, de conflictos armados y de la inseguridad ciudadana. También </a:t>
            </a:r>
            <a:r>
              <a:rPr lang="es-ES" altLang="es-MX" sz="2000" u="sng">
                <a:solidFill>
                  <a:srgbClr val="FF0000"/>
                </a:solidFill>
                <a:latin typeface="Arial" panose="020B0604020202020204" pitchFamily="34" charset="0"/>
              </a:rPr>
              <a:t>los ancianos</a:t>
            </a:r>
            <a:r>
              <a:rPr lang="es-ES" altLang="es-MX" sz="2000">
                <a:solidFill>
                  <a:srgbClr val="FF0000"/>
                </a:solidFill>
                <a:latin typeface="Arial" panose="020B0604020202020204" pitchFamily="34" charset="0"/>
              </a:rPr>
              <a:t>, que además de sentirse excluidos del sistema productivo, se ven muchas veces rechazados por su familia como personas incómodas e inútiles. Nos duele, en fin, la situación inhumana en que vive la gran mayoría de </a:t>
            </a:r>
            <a:r>
              <a:rPr lang="es-ES" altLang="es-MX" sz="2000" u="sng">
                <a:solidFill>
                  <a:srgbClr val="FF0000"/>
                </a:solidFill>
                <a:latin typeface="Arial" panose="020B0604020202020204" pitchFamily="34" charset="0"/>
              </a:rPr>
              <a:t>los presos</a:t>
            </a:r>
            <a:r>
              <a:rPr lang="es-ES" altLang="es-MX" sz="2000">
                <a:solidFill>
                  <a:srgbClr val="FF0000"/>
                </a:solidFill>
                <a:latin typeface="Arial" panose="020B0604020202020204" pitchFamily="34" charset="0"/>
              </a:rPr>
              <a:t>, que también necesitan de nuestra presencia solidaria y de nuestra ayuda fraterna. Una globalización sin solidaridad afecta negativamente a los sectores más pobres. Ya no se trata simplemente del fenómeno de la explotación y opresión, sino de algo nuevo: </a:t>
            </a:r>
            <a:r>
              <a:rPr lang="es-ES" altLang="es-MX" sz="2000" u="sng">
                <a:solidFill>
                  <a:srgbClr val="FF0000"/>
                </a:solidFill>
                <a:latin typeface="Arial" panose="020B0604020202020204" pitchFamily="34" charset="0"/>
              </a:rPr>
              <a:t>la exclusión social</a:t>
            </a:r>
            <a:r>
              <a:rPr lang="es-ES" altLang="es-MX" sz="2000">
                <a:solidFill>
                  <a:srgbClr val="FF0000"/>
                </a:solidFill>
                <a:latin typeface="Arial" panose="020B0604020202020204" pitchFamily="34" charset="0"/>
              </a:rPr>
              <a:t>. Con ella queda afectada en su misma raíz la pertenencia a la sociedad en la que se vive, pues ya no se está abajo, en la periferia o sin poder, sino que se está afuera. Los excluidos no son solamente "explotados" sino "</a:t>
            </a:r>
            <a:r>
              <a:rPr lang="es-ES" altLang="es-MX" sz="2000" u="sng">
                <a:solidFill>
                  <a:srgbClr val="FF0000"/>
                </a:solidFill>
                <a:latin typeface="Arial" panose="020B0604020202020204" pitchFamily="34" charset="0"/>
              </a:rPr>
              <a:t>sobrantes</a:t>
            </a:r>
            <a:r>
              <a:rPr lang="es-ES" altLang="es-MX" sz="2000">
                <a:solidFill>
                  <a:srgbClr val="FF0000"/>
                </a:solidFill>
                <a:latin typeface="Arial" panose="020B0604020202020204" pitchFamily="34" charset="0"/>
              </a:rPr>
              <a:t>" y "</a:t>
            </a:r>
            <a:r>
              <a:rPr lang="es-ES" altLang="es-MX" sz="2000" u="sng">
                <a:solidFill>
                  <a:srgbClr val="FF0000"/>
                </a:solidFill>
                <a:latin typeface="Arial" panose="020B0604020202020204" pitchFamily="34" charset="0"/>
              </a:rPr>
              <a:t>desechables</a:t>
            </a:r>
            <a:r>
              <a:rPr lang="es-ES" altLang="es-MX" sz="2000">
                <a:solidFill>
                  <a:srgbClr val="FF0000"/>
                </a:solidFill>
                <a:latin typeface="Arial" panose="020B0604020202020204" pitchFamily="34" charset="0"/>
              </a:rPr>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4"/>
          <p:cNvSpPr txBox="1">
            <a:spLocks noChangeArrowheads="1"/>
          </p:cNvSpPr>
          <p:nvPr/>
        </p:nvSpPr>
        <p:spPr bwMode="auto">
          <a:xfrm>
            <a:off x="611188" y="620713"/>
            <a:ext cx="7777162" cy="350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2800" b="1">
                <a:solidFill>
                  <a:schemeClr val="accent2"/>
                </a:solidFill>
                <a:latin typeface="Arial" panose="020B0604020202020204" pitchFamily="34" charset="0"/>
              </a:rPr>
              <a:t>SEGUNDA PARTE</a:t>
            </a:r>
          </a:p>
          <a:p>
            <a:pPr eaLnBrk="1" hangingPunct="1"/>
            <a:r>
              <a:rPr lang="es-ES" altLang="es-MX" sz="2800" b="1">
                <a:solidFill>
                  <a:schemeClr val="accent2"/>
                </a:solidFill>
                <a:latin typeface="Arial" panose="020B0604020202020204" pitchFamily="34" charset="0"/>
              </a:rPr>
              <a:t>	LA VIDA DEJESUCRISTO EN LOS 	DISCÍPULOS MISIONEROS</a:t>
            </a:r>
          </a:p>
          <a:p>
            <a:pPr eaLnBrk="1" hangingPunct="1"/>
            <a:endParaRPr lang="es-ES" altLang="es-MX" sz="2800" b="1">
              <a:solidFill>
                <a:schemeClr val="accent2"/>
              </a:solidFill>
              <a:latin typeface="Arial" panose="020B0604020202020204" pitchFamily="34" charset="0"/>
            </a:endParaRPr>
          </a:p>
          <a:p>
            <a:pPr eaLnBrk="1" hangingPunct="1"/>
            <a:r>
              <a:rPr lang="es-ES" altLang="es-MX" sz="2800" b="1">
                <a:solidFill>
                  <a:srgbClr val="FF0000"/>
                </a:solidFill>
                <a:latin typeface="Arial" panose="020B0604020202020204" pitchFamily="34" charset="0"/>
              </a:rPr>
              <a:t>Capítulo 3 	LA ALEGRÍA DE SER 		DISCÍPULOS MISIONEROS PARA 		ANUNCIAR EL EVANGELIO DE 	JESUCRISTO</a:t>
            </a:r>
            <a:endParaRPr lang="es-ES" altLang="es-MX" sz="2800">
              <a:solidFill>
                <a:srgbClr val="FF0000"/>
              </a:solidFill>
              <a:latin typeface="Arial" panose="020B0604020202020204"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4"/>
          <p:cNvSpPr txBox="1">
            <a:spLocks noChangeArrowheads="1"/>
          </p:cNvSpPr>
          <p:nvPr/>
        </p:nvSpPr>
        <p:spPr bwMode="auto">
          <a:xfrm>
            <a:off x="539750" y="620713"/>
            <a:ext cx="7920038" cy="538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a:solidFill>
                  <a:srgbClr val="FF0000"/>
                </a:solidFill>
                <a:latin typeface="Arial" panose="020B0604020202020204" pitchFamily="34" charset="0"/>
              </a:rPr>
              <a:t>103. Los discípulos de Jesús reconocemos que </a:t>
            </a:r>
            <a:r>
              <a:rPr lang="es-ES" altLang="es-MX" sz="2400" u="sng">
                <a:solidFill>
                  <a:srgbClr val="FF0000"/>
                </a:solidFill>
                <a:latin typeface="Arial" panose="020B0604020202020204" pitchFamily="34" charset="0"/>
              </a:rPr>
              <a:t>El es el primer y más grande evangelizador </a:t>
            </a:r>
            <a:r>
              <a:rPr lang="es-ES" altLang="es-MX" sz="2400">
                <a:solidFill>
                  <a:srgbClr val="FF0000"/>
                </a:solidFill>
                <a:latin typeface="Arial" panose="020B0604020202020204" pitchFamily="34" charset="0"/>
              </a:rPr>
              <a:t>enviado por Dios (cf. Lc 4, 44) y, al mismo tiempo, el Evangelio de Dios (cf. Rm 1, 3). Creemos y anunciamos la buena noticia de Jesús, Mesías, Hijo de Dios (Mc 1, l). Como hijos obedientes a la voz del Padre, queremos escuchar a Jesús (cf. Lc 9, 35) porque El es el único Maestro (cf. Mt 23, 8). Como discípulos suyos, sabemos que sus palabras son Espíritu y Vida (cf. Jn 6, 63. 68). Con la alegría de la fe, somos misioneros para proclamar el Evangelio de Jesucristo y, en El, </a:t>
            </a:r>
            <a:r>
              <a:rPr lang="es-ES" altLang="es-MX" sz="2400" u="sng">
                <a:solidFill>
                  <a:srgbClr val="FF0000"/>
                </a:solidFill>
                <a:latin typeface="Arial" panose="020B0604020202020204" pitchFamily="34" charset="0"/>
              </a:rPr>
              <a:t>la buena nueva de la dignidad humana, de la vida, de la familia, del trabajo, de la ciencia y de la solidaridad con la creación</a:t>
            </a:r>
            <a:r>
              <a:rPr lang="es-ES" altLang="es-MX" sz="2400">
                <a:solidFill>
                  <a:srgbClr val="FF0000"/>
                </a:solidFill>
                <a:latin typeface="Arial" panose="020B0604020202020204" pitchFamily="34" charset="0"/>
              </a:rPr>
              <a:t>. </a:t>
            </a:r>
          </a:p>
          <a:p>
            <a:pPr eaLnBrk="1" hangingPunct="1">
              <a:spcBef>
                <a:spcPct val="50000"/>
              </a:spcBef>
            </a:pPr>
            <a:endParaRPr lang="es-ES" altLang="es-MX" sz="2400">
              <a:solidFill>
                <a:srgbClr val="FF0000"/>
              </a:solidFill>
              <a:latin typeface="Arial" panose="020B0604020202020204"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4"/>
          <p:cNvSpPr txBox="1">
            <a:spLocks noChangeArrowheads="1"/>
          </p:cNvSpPr>
          <p:nvPr/>
        </p:nvSpPr>
        <p:spPr bwMode="auto">
          <a:xfrm>
            <a:off x="611188" y="620713"/>
            <a:ext cx="7921625"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rgbClr val="FF0000"/>
                </a:solidFill>
                <a:latin typeface="Arial" panose="020B0604020202020204" pitchFamily="34" charset="0"/>
              </a:rPr>
              <a:t>3.1. La buena nueva de la dignidad humana</a:t>
            </a:r>
          </a:p>
          <a:p>
            <a:pPr algn="ctr" eaLnBrk="1" hangingPunct="1"/>
            <a:r>
              <a:rPr lang="es-ES" altLang="es-MX" sz="2400">
                <a:solidFill>
                  <a:srgbClr val="FF0000"/>
                </a:solidFill>
                <a:latin typeface="Arial" panose="020B0604020202020204" pitchFamily="34" charset="0"/>
              </a:rPr>
              <a:t>104. Bendecimos a Dios por </a:t>
            </a:r>
            <a:r>
              <a:rPr lang="es-ES" altLang="es-MX" sz="2400" u="sng">
                <a:solidFill>
                  <a:srgbClr val="FF0000"/>
                </a:solidFill>
                <a:latin typeface="Arial" panose="020B0604020202020204" pitchFamily="34" charset="0"/>
              </a:rPr>
              <a:t>la dignidad de la persona humana</a:t>
            </a:r>
            <a:r>
              <a:rPr lang="es-ES" altLang="es-MX" sz="2400">
                <a:solidFill>
                  <a:srgbClr val="FF0000"/>
                </a:solidFill>
                <a:latin typeface="Arial" panose="020B0604020202020204" pitchFamily="34" charset="0"/>
              </a:rPr>
              <a:t>, creada a su imagen y semejanza. Nos ha creado libres y nos ha hecho sujetos de derechos y deberes en medio de la creación. Le agradecemos por asociamos al perfeccionamiento del mundo, </a:t>
            </a:r>
            <a:r>
              <a:rPr lang="es-ES" altLang="es-MX" sz="2400" u="sng">
                <a:solidFill>
                  <a:srgbClr val="FF0000"/>
                </a:solidFill>
                <a:latin typeface="Arial" panose="020B0604020202020204" pitchFamily="34" charset="0"/>
              </a:rPr>
              <a:t>dándonos inteligencia y capacidad para amar</a:t>
            </a:r>
            <a:r>
              <a:rPr lang="es-ES" altLang="es-MX" sz="2400">
                <a:solidFill>
                  <a:srgbClr val="FF0000"/>
                </a:solidFill>
                <a:latin typeface="Arial" panose="020B0604020202020204" pitchFamily="34" charset="0"/>
              </a:rPr>
              <a:t>; </a:t>
            </a:r>
            <a:r>
              <a:rPr lang="es-ES" altLang="es-MX" sz="2400" u="sng">
                <a:solidFill>
                  <a:srgbClr val="FF0000"/>
                </a:solidFill>
                <a:latin typeface="Arial" panose="020B0604020202020204" pitchFamily="34" charset="0"/>
              </a:rPr>
              <a:t>por la dignidad, que recibimos también como tarea que debemos proteger, cultivar y promover</a:t>
            </a:r>
            <a:r>
              <a:rPr lang="es-ES" altLang="es-MX" sz="2400">
                <a:solidFill>
                  <a:srgbClr val="FF0000"/>
                </a:solidFill>
                <a:latin typeface="Arial" panose="020B0604020202020204" pitchFamily="34" charset="0"/>
              </a:rPr>
              <a:t>. Lo bendecimos por el don de la fe que nos permite vivir en alianza con Él hasta compartir la vida eterna. Lo bendecimos por hacernos hijas e hijos suyos en Cristo, por habernos redimido con el precio de su sangre y </a:t>
            </a:r>
            <a:r>
              <a:rPr lang="es-ES" altLang="es-MX" sz="2400" u="sng">
                <a:solidFill>
                  <a:srgbClr val="FF0000"/>
                </a:solidFill>
                <a:latin typeface="Arial" panose="020B0604020202020204" pitchFamily="34" charset="0"/>
              </a:rPr>
              <a:t>por la relación permanente que establece con nosotros, que es fuente de nuestra dignidad absoluta, innegociable e inviolable</a:t>
            </a:r>
            <a:r>
              <a:rPr lang="es-ES" altLang="es-MX" sz="2400">
                <a:solidFill>
                  <a:srgbClr val="FF0000"/>
                </a:solidFill>
                <a:latin typeface="Arial" panose="020B0604020202020204" pitchFamily="34" charset="0"/>
              </a:rP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4"/>
          <p:cNvSpPr txBox="1">
            <a:spLocks noChangeArrowheads="1"/>
          </p:cNvSpPr>
          <p:nvPr/>
        </p:nvSpPr>
        <p:spPr bwMode="auto">
          <a:xfrm>
            <a:off x="684213" y="549275"/>
            <a:ext cx="7848600" cy="429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b="1">
                <a:solidFill>
                  <a:srgbClr val="FF0000"/>
                </a:solidFill>
                <a:latin typeface="Arial" panose="020B0604020202020204" pitchFamily="34" charset="0"/>
              </a:rPr>
              <a:t>3.2. La buena nueva de la vida</a:t>
            </a:r>
          </a:p>
          <a:p>
            <a:pPr eaLnBrk="1" hangingPunct="1"/>
            <a:endParaRPr lang="es-ES" altLang="es-MX" b="1">
              <a:solidFill>
                <a:srgbClr val="FF0000"/>
              </a:solidFill>
              <a:latin typeface="Arial" panose="020B0604020202020204" pitchFamily="34" charset="0"/>
            </a:endParaRPr>
          </a:p>
          <a:p>
            <a:pPr algn="ctr" eaLnBrk="1" hangingPunct="1"/>
            <a:r>
              <a:rPr lang="es-ES" altLang="es-MX" sz="2000" b="1">
                <a:solidFill>
                  <a:srgbClr val="FF0000"/>
                </a:solidFill>
                <a:latin typeface="Arial" panose="020B0604020202020204" pitchFamily="34" charset="0"/>
              </a:rPr>
              <a:t>106.</a:t>
            </a:r>
            <a:r>
              <a:rPr lang="es-ES" altLang="es-MX" sz="2000">
                <a:solidFill>
                  <a:srgbClr val="FF0000"/>
                </a:solidFill>
                <a:latin typeface="Arial" panose="020B0604020202020204" pitchFamily="34" charset="0"/>
              </a:rPr>
              <a:t> Alabamos a Dios por </a:t>
            </a:r>
            <a:r>
              <a:rPr lang="es-ES" altLang="es-MX" sz="2000" u="sng">
                <a:solidFill>
                  <a:srgbClr val="FF0000"/>
                </a:solidFill>
                <a:latin typeface="Arial" panose="020B0604020202020204" pitchFamily="34" charset="0"/>
              </a:rPr>
              <a:t>el don maravilloso de la vida</a:t>
            </a:r>
            <a:r>
              <a:rPr lang="es-ES" altLang="es-MX" sz="2000">
                <a:solidFill>
                  <a:srgbClr val="FF0000"/>
                </a:solidFill>
                <a:latin typeface="Arial" panose="020B0604020202020204" pitchFamily="34" charset="0"/>
              </a:rPr>
              <a:t> y por quienes la honran y la dignifican al ponerla al servicio de los demás; por el espíritu alegre de nuestros pueblos que aman la música, la danza, la poesía, el arte, el deporte y cultivan una firme esperanza en medio de problemas y luchas. Alabamos a Dios porque, siendo nosotros pecadores, nos mostró su amor reconciliándonos consigo por la muerte de su Hijo en la cruz. Lo alabamos porque ahora continúa derramando su amor en nosotros por el Espíritu, Santo y alimentándonos </a:t>
            </a:r>
            <a:r>
              <a:rPr lang="es-ES" altLang="es-MX" sz="2000" u="sng">
                <a:solidFill>
                  <a:srgbClr val="FF0000"/>
                </a:solidFill>
                <a:latin typeface="Arial" panose="020B0604020202020204" pitchFamily="34" charset="0"/>
              </a:rPr>
              <a:t>con la Eucaristía, pan de vida</a:t>
            </a:r>
            <a:r>
              <a:rPr lang="es-ES" altLang="es-MX" sz="2000">
                <a:solidFill>
                  <a:srgbClr val="FF0000"/>
                </a:solidFill>
                <a:latin typeface="Arial" panose="020B0604020202020204" pitchFamily="34" charset="0"/>
              </a:rPr>
              <a:t> (cf. Jn 6, 35). La Encíclica “Evangelio de la Vida", de Juan Pablo II, ilumina el gran valor de la vida humana, la cual debemos cuidar y por la cual continuamente alabamos a Dios.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4"/>
          <p:cNvSpPr txBox="1">
            <a:spLocks noChangeArrowheads="1"/>
          </p:cNvSpPr>
          <p:nvPr/>
        </p:nvSpPr>
        <p:spPr bwMode="auto">
          <a:xfrm>
            <a:off x="684213" y="549275"/>
            <a:ext cx="7704137" cy="572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b="1">
                <a:solidFill>
                  <a:srgbClr val="FF0000"/>
                </a:solidFill>
                <a:latin typeface="Arial" panose="020B0604020202020204" pitchFamily="34" charset="0"/>
              </a:rPr>
              <a:t>108.</a:t>
            </a:r>
            <a:r>
              <a:rPr lang="es-ES" altLang="es-MX">
                <a:solidFill>
                  <a:srgbClr val="FF0000"/>
                </a:solidFill>
                <a:latin typeface="Arial" panose="020B0604020202020204" pitchFamily="34" charset="0"/>
              </a:rPr>
              <a:t> Bendecimos al Padre porque todo hombre abierto sinceramente a la verdad y al bien, aun entre dificultades e incertidumbres, puede llegar a descubrir, en la ley natural escrita en su corazón (cf. Rm 2, 14-15), </a:t>
            </a:r>
            <a:r>
              <a:rPr lang="es-ES" altLang="es-MX" u="sng">
                <a:solidFill>
                  <a:srgbClr val="FF0000"/>
                </a:solidFill>
                <a:latin typeface="Arial" panose="020B0604020202020204" pitchFamily="34" charset="0"/>
              </a:rPr>
              <a:t>el valor sagrado de la vida humana, desde su inicio hasta su término natural</a:t>
            </a:r>
            <a:r>
              <a:rPr lang="es-ES" altLang="es-MX">
                <a:solidFill>
                  <a:srgbClr val="FF0000"/>
                </a:solidFill>
                <a:latin typeface="Arial" panose="020B0604020202020204" pitchFamily="34" charset="0"/>
              </a:rPr>
              <a:t>, y afirmar el derecho de cada ser humano a ver respetado totalmente este bien primario suyo. En el reconocimiento de este derecho, se fundamenta la convivencia humana y la misma comunidad política.</a:t>
            </a:r>
          </a:p>
          <a:p>
            <a:pPr algn="ctr" eaLnBrk="1" hangingPunct="1"/>
            <a:endParaRPr lang="es-ES" altLang="es-MX" b="1">
              <a:solidFill>
                <a:srgbClr val="FF0000"/>
              </a:solidFill>
              <a:latin typeface="Arial" panose="020B0604020202020204" pitchFamily="34" charset="0"/>
            </a:endParaRPr>
          </a:p>
          <a:p>
            <a:pPr algn="ctr" eaLnBrk="1" hangingPunct="1"/>
            <a:r>
              <a:rPr lang="es-ES" altLang="es-MX" b="1">
                <a:solidFill>
                  <a:srgbClr val="FF0000"/>
                </a:solidFill>
                <a:latin typeface="Arial" panose="020B0604020202020204" pitchFamily="34" charset="0"/>
              </a:rPr>
              <a:t>112.</a:t>
            </a:r>
            <a:r>
              <a:rPr lang="es-ES" altLang="es-MX">
                <a:solidFill>
                  <a:srgbClr val="FF0000"/>
                </a:solidFill>
                <a:latin typeface="Arial" panose="020B0604020202020204" pitchFamily="34" charset="0"/>
              </a:rPr>
              <a:t> Ante la exclusión, Jesús defiende </a:t>
            </a:r>
            <a:r>
              <a:rPr lang="es-ES" altLang="es-MX" u="sng">
                <a:solidFill>
                  <a:srgbClr val="FF0000"/>
                </a:solidFill>
                <a:latin typeface="Arial" panose="020B0604020202020204" pitchFamily="34" charset="0"/>
              </a:rPr>
              <a:t>los derechos de los débiles</a:t>
            </a:r>
            <a:r>
              <a:rPr lang="es-ES" altLang="es-MX">
                <a:solidFill>
                  <a:srgbClr val="FF0000"/>
                </a:solidFill>
                <a:latin typeface="Arial" panose="020B0604020202020204" pitchFamily="34" charset="0"/>
              </a:rPr>
              <a:t> y </a:t>
            </a:r>
            <a:r>
              <a:rPr lang="es-ES" altLang="es-MX" u="sng">
                <a:solidFill>
                  <a:srgbClr val="FF0000"/>
                </a:solidFill>
                <a:latin typeface="Arial" panose="020B0604020202020204" pitchFamily="34" charset="0"/>
              </a:rPr>
              <a:t>la vida digna de todo ser humano</a:t>
            </a:r>
            <a:r>
              <a:rPr lang="es-ES" altLang="es-MX">
                <a:solidFill>
                  <a:srgbClr val="FF0000"/>
                </a:solidFill>
                <a:latin typeface="Arial" panose="020B0604020202020204" pitchFamily="34" charset="0"/>
              </a:rPr>
              <a:t>. De su Maestro, el discípulo ha aprendido a luchar contra toda forma de desprecio de la vida y de explotación de la persona humana. Sólo </a:t>
            </a:r>
            <a:r>
              <a:rPr lang="es-ES" altLang="es-MX" u="sng">
                <a:solidFill>
                  <a:srgbClr val="FF0000"/>
                </a:solidFill>
                <a:latin typeface="Arial" panose="020B0604020202020204" pitchFamily="34" charset="0"/>
              </a:rPr>
              <a:t>el Señor es autor y dueño de la vida</a:t>
            </a:r>
            <a:r>
              <a:rPr lang="es-ES" altLang="es-MX">
                <a:solidFill>
                  <a:srgbClr val="FF0000"/>
                </a:solidFill>
                <a:latin typeface="Arial" panose="020B0604020202020204" pitchFamily="34" charset="0"/>
              </a:rPr>
              <a:t>. El </a:t>
            </a:r>
            <a:r>
              <a:rPr lang="es-ES" altLang="es-MX" u="sng">
                <a:solidFill>
                  <a:srgbClr val="FF0000"/>
                </a:solidFill>
                <a:latin typeface="Arial" panose="020B0604020202020204" pitchFamily="34" charset="0"/>
              </a:rPr>
              <a:t>ser humano</a:t>
            </a:r>
            <a:r>
              <a:rPr lang="es-ES" altLang="es-MX">
                <a:solidFill>
                  <a:srgbClr val="FF0000"/>
                </a:solidFill>
                <a:latin typeface="Arial" panose="020B0604020202020204" pitchFamily="34" charset="0"/>
              </a:rPr>
              <a:t>, su imagen viviente, </a:t>
            </a:r>
            <a:r>
              <a:rPr lang="es-ES" altLang="es-MX" u="sng">
                <a:solidFill>
                  <a:srgbClr val="FF0000"/>
                </a:solidFill>
                <a:latin typeface="Arial" panose="020B0604020202020204" pitchFamily="34" charset="0"/>
              </a:rPr>
              <a:t>es siempre sagrado</a:t>
            </a:r>
            <a:r>
              <a:rPr lang="es-ES" altLang="es-MX">
                <a:solidFill>
                  <a:srgbClr val="FF0000"/>
                </a:solidFill>
                <a:latin typeface="Arial" panose="020B0604020202020204" pitchFamily="34" charset="0"/>
              </a:rPr>
              <a:t>, desde su concepción hasta su muerte natural; en todas las circunstancias y condiciones de su vida. Ante las estructuras de muerte, Jesús hace presente la vida plena. “Yo he venido para dar vida a los hombres y para que la tengan en plenitud” (Jn 10, 10). Por ello, sana a los enfermos, expulsa los demonios y </a:t>
            </a:r>
            <a:r>
              <a:rPr lang="es-ES" altLang="es-MX" u="sng">
                <a:solidFill>
                  <a:srgbClr val="FF0000"/>
                </a:solidFill>
                <a:latin typeface="Arial" panose="020B0604020202020204" pitchFamily="34" charset="0"/>
              </a:rPr>
              <a:t>compromete a los discípulos en la promoción de la dignidad humana y de relaciones sociales fundadas en la justicia</a:t>
            </a:r>
            <a:r>
              <a:rPr lang="es-ES" altLang="es-MX">
                <a:solidFill>
                  <a:srgbClr val="FF0000"/>
                </a:solidFill>
                <a:latin typeface="Arial" panose="020B0604020202020204" pitchFamily="34" charset="0"/>
              </a:rPr>
              <a:t>.</a:t>
            </a:r>
          </a:p>
          <a:p>
            <a:pPr eaLnBrk="1" hangingPunct="1">
              <a:spcBef>
                <a:spcPct val="50000"/>
              </a:spcBef>
            </a:pPr>
            <a:endParaRPr lang="es-ES" altLang="es-MX">
              <a:latin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4"/>
          <p:cNvSpPr txBox="1">
            <a:spLocks noChangeArrowheads="1"/>
          </p:cNvSpPr>
          <p:nvPr/>
        </p:nvSpPr>
        <p:spPr bwMode="auto">
          <a:xfrm>
            <a:off x="611188" y="549275"/>
            <a:ext cx="7848600" cy="4473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endParaRPr lang="es-ES" altLang="es-MX" sz="2400" b="1">
              <a:solidFill>
                <a:srgbClr val="FF0000"/>
              </a:solidFill>
              <a:latin typeface="Arial" panose="020B0604020202020204" pitchFamily="34" charset="0"/>
            </a:endParaRPr>
          </a:p>
          <a:p>
            <a:pPr eaLnBrk="1" hangingPunct="1"/>
            <a:r>
              <a:rPr lang="es-ES" altLang="es-MX" sz="2400" b="1">
                <a:solidFill>
                  <a:srgbClr val="FF0000"/>
                </a:solidFill>
                <a:latin typeface="Arial" panose="020B0604020202020204" pitchFamily="34" charset="0"/>
              </a:rPr>
              <a:t>3.3. La buena nueva de la familia</a:t>
            </a:r>
          </a:p>
          <a:p>
            <a:pPr eaLnBrk="1" hangingPunct="1"/>
            <a:endParaRPr lang="es-ES" altLang="es-MX" sz="2400" b="1">
              <a:solidFill>
                <a:srgbClr val="FF0000"/>
              </a:solidFill>
              <a:latin typeface="Arial" panose="020B0604020202020204" pitchFamily="34" charset="0"/>
            </a:endParaRPr>
          </a:p>
          <a:p>
            <a:pPr eaLnBrk="1" hangingPunct="1"/>
            <a:r>
              <a:rPr lang="es-ES" altLang="es-MX" sz="2400" b="1">
                <a:solidFill>
                  <a:srgbClr val="FF0000"/>
                </a:solidFill>
                <a:latin typeface="Arial" panose="020B0604020202020204" pitchFamily="34" charset="0"/>
              </a:rPr>
              <a:t>3.4. La buena nueva de la actividad humana:</a:t>
            </a:r>
          </a:p>
          <a:p>
            <a:pPr eaLnBrk="1" hangingPunct="1"/>
            <a:r>
              <a:rPr lang="es-ES" altLang="es-MX" sz="2400" b="1">
                <a:solidFill>
                  <a:srgbClr val="FF0000"/>
                </a:solidFill>
                <a:latin typeface="Arial" panose="020B0604020202020204" pitchFamily="34" charset="0"/>
              </a:rPr>
              <a:t>	3.4.1. El trabajo</a:t>
            </a:r>
          </a:p>
          <a:p>
            <a:pPr eaLnBrk="1" hangingPunct="1"/>
            <a:r>
              <a:rPr lang="es-ES" altLang="es-MX" sz="2400" b="1">
                <a:solidFill>
                  <a:srgbClr val="FF0000"/>
                </a:solidFill>
                <a:latin typeface="Arial" panose="020B0604020202020204" pitchFamily="34" charset="0"/>
              </a:rPr>
              <a:t>	4.4.2. La ciencia y la tecnología</a:t>
            </a:r>
          </a:p>
          <a:p>
            <a:pPr eaLnBrk="1" hangingPunct="1"/>
            <a:endParaRPr lang="es-ES" altLang="es-MX" sz="2400" b="1">
              <a:solidFill>
                <a:srgbClr val="FF0000"/>
              </a:solidFill>
              <a:latin typeface="Arial" panose="020B0604020202020204" pitchFamily="34" charset="0"/>
            </a:endParaRPr>
          </a:p>
          <a:p>
            <a:pPr eaLnBrk="1" hangingPunct="1"/>
            <a:r>
              <a:rPr lang="es-ES" altLang="es-MX" sz="2400" b="1">
                <a:solidFill>
                  <a:srgbClr val="FF0000"/>
                </a:solidFill>
                <a:latin typeface="Arial" panose="020B0604020202020204" pitchFamily="34" charset="0"/>
              </a:rPr>
              <a:t>3.5. La buena nueva del destino universal de los 	bienes y ecología</a:t>
            </a:r>
          </a:p>
          <a:p>
            <a:pPr eaLnBrk="1" hangingPunct="1"/>
            <a:endParaRPr lang="es-ES" altLang="es-MX" sz="2400" b="1">
              <a:solidFill>
                <a:srgbClr val="FF0000"/>
              </a:solidFill>
              <a:latin typeface="Arial" panose="020B0604020202020204" pitchFamily="34" charset="0"/>
            </a:endParaRPr>
          </a:p>
          <a:p>
            <a:pPr eaLnBrk="1" hangingPunct="1"/>
            <a:r>
              <a:rPr lang="es-ES" altLang="es-MX" sz="2400" b="1">
                <a:solidFill>
                  <a:srgbClr val="FF0000"/>
                </a:solidFill>
                <a:latin typeface="Arial" panose="020B0604020202020204" pitchFamily="34" charset="0"/>
              </a:rPr>
              <a:t>3.6. El continente de la esperanza y del amor</a:t>
            </a:r>
          </a:p>
          <a:p>
            <a:pPr eaLnBrk="1" hangingPunct="1"/>
            <a:endParaRPr lang="es-ES" altLang="es-MX" sz="2400" b="1">
              <a:solidFill>
                <a:srgbClr val="FF0000"/>
              </a:solidFill>
              <a:latin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755650" y="620713"/>
            <a:ext cx="7704138" cy="3935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2800" b="1">
                <a:solidFill>
                  <a:schemeClr val="accent2"/>
                </a:solidFill>
                <a:latin typeface="Arial" panose="020B0604020202020204" pitchFamily="34" charset="0"/>
              </a:rPr>
              <a:t>Capítulo 4 	LA VOCACIÖN DE LOS 	DISCÍPULOS MISIONEROS A LA 		SANTIDAD</a:t>
            </a:r>
          </a:p>
          <a:p>
            <a:pPr eaLnBrk="1" hangingPunct="1"/>
            <a:endParaRPr lang="es-ES" altLang="es-MX" sz="2800">
              <a:solidFill>
                <a:schemeClr val="accent2"/>
              </a:solidFill>
              <a:latin typeface="Arial" panose="020B0604020202020204" pitchFamily="34" charset="0"/>
            </a:endParaRPr>
          </a:p>
          <a:p>
            <a:pPr eaLnBrk="1" hangingPunct="1"/>
            <a:r>
              <a:rPr lang="es-ES" altLang="es-MX" sz="2800">
                <a:solidFill>
                  <a:schemeClr val="accent2"/>
                </a:solidFill>
                <a:latin typeface="Arial" panose="020B0604020202020204" pitchFamily="34" charset="0"/>
              </a:rPr>
              <a:t>4.1. Llamados al seguimiento de Jesucristo</a:t>
            </a:r>
          </a:p>
          <a:p>
            <a:pPr eaLnBrk="1" hangingPunct="1"/>
            <a:r>
              <a:rPr lang="es-ES" altLang="es-MX" sz="2800">
                <a:solidFill>
                  <a:schemeClr val="accent2"/>
                </a:solidFill>
                <a:latin typeface="Arial" panose="020B0604020202020204" pitchFamily="34" charset="0"/>
              </a:rPr>
              <a:t>4.2. Configurados con el Maestro</a:t>
            </a:r>
          </a:p>
          <a:p>
            <a:pPr eaLnBrk="1" hangingPunct="1"/>
            <a:r>
              <a:rPr lang="es-ES" altLang="es-MX" sz="2800">
                <a:solidFill>
                  <a:schemeClr val="accent2"/>
                </a:solidFill>
                <a:latin typeface="Arial" panose="020B0604020202020204" pitchFamily="34" charset="0"/>
              </a:rPr>
              <a:t>4.3. Enviados a anunciar el Evangelio del 	Reino de vida</a:t>
            </a:r>
          </a:p>
          <a:p>
            <a:pPr eaLnBrk="1" hangingPunct="1"/>
            <a:r>
              <a:rPr lang="es-ES" altLang="es-MX" sz="2800">
                <a:solidFill>
                  <a:schemeClr val="accent2"/>
                </a:solidFill>
                <a:latin typeface="Arial" panose="020B0604020202020204" pitchFamily="34" charset="0"/>
              </a:rPr>
              <a:t>4.4. Animados por el Espíritu Santo</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4"/>
          <p:cNvSpPr txBox="1">
            <a:spLocks noChangeArrowheads="1"/>
          </p:cNvSpPr>
          <p:nvPr/>
        </p:nvSpPr>
        <p:spPr bwMode="auto">
          <a:xfrm>
            <a:off x="755650" y="404813"/>
            <a:ext cx="7704138" cy="618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2000" b="1">
                <a:solidFill>
                  <a:srgbClr val="FF0000"/>
                </a:solidFill>
                <a:latin typeface="Arial" panose="020B0604020202020204" pitchFamily="34" charset="0"/>
              </a:rPr>
              <a:t>Capítulo 5 	LA COMUNIÓN DE LOS DISCÍPULOS 		MISIONEROS EN LA IGLESIA</a:t>
            </a:r>
            <a:endParaRPr lang="es-ES" altLang="es-MX" sz="2000">
              <a:solidFill>
                <a:srgbClr val="FF0000"/>
              </a:solidFill>
              <a:latin typeface="Arial" panose="020B0604020202020204" pitchFamily="34" charset="0"/>
            </a:endParaRPr>
          </a:p>
          <a:p>
            <a:pPr eaLnBrk="1" hangingPunct="1"/>
            <a:r>
              <a:rPr lang="es-ES" altLang="es-MX" sz="2000">
                <a:solidFill>
                  <a:srgbClr val="FF0000"/>
                </a:solidFill>
                <a:latin typeface="Arial" panose="020B0604020202020204" pitchFamily="34" charset="0"/>
              </a:rPr>
              <a:t>5.1. Llamados a vivir en comunión</a:t>
            </a:r>
          </a:p>
          <a:p>
            <a:pPr eaLnBrk="1" hangingPunct="1"/>
            <a:r>
              <a:rPr lang="es-ES" altLang="es-MX" sz="2000">
                <a:solidFill>
                  <a:srgbClr val="FF0000"/>
                </a:solidFill>
                <a:latin typeface="Arial" panose="020B0604020202020204" pitchFamily="34" charset="0"/>
              </a:rPr>
              <a:t>5.2. Lugares eclesiales para la comunión</a:t>
            </a:r>
          </a:p>
          <a:p>
            <a:pPr eaLnBrk="1" hangingPunct="1"/>
            <a:r>
              <a:rPr lang="es-ES" altLang="es-MX" sz="2000">
                <a:solidFill>
                  <a:srgbClr val="FF0000"/>
                </a:solidFill>
                <a:latin typeface="Arial" panose="020B0604020202020204" pitchFamily="34" charset="0"/>
              </a:rPr>
              <a:t>	5.2.1. La diócesis, lugar privilegiado de la comunión</a:t>
            </a:r>
          </a:p>
          <a:p>
            <a:pPr eaLnBrk="1" hangingPunct="1"/>
            <a:r>
              <a:rPr lang="es-ES" altLang="es-MX" sz="2000">
                <a:solidFill>
                  <a:srgbClr val="FF0000"/>
                </a:solidFill>
                <a:latin typeface="Arial" panose="020B0604020202020204" pitchFamily="34" charset="0"/>
              </a:rPr>
              <a:t>	5.2.2. La Parroquia, comunidad de comunidades</a:t>
            </a:r>
          </a:p>
          <a:p>
            <a:pPr eaLnBrk="1" hangingPunct="1"/>
            <a:r>
              <a:rPr lang="es-ES" altLang="es-MX" sz="2000">
                <a:solidFill>
                  <a:srgbClr val="FF0000"/>
                </a:solidFill>
                <a:latin typeface="Arial" panose="020B0604020202020204" pitchFamily="34" charset="0"/>
              </a:rPr>
              <a:t>	5.2.3. Comunidades Eclesiales de Base y Pequeñas 			comunidades</a:t>
            </a:r>
          </a:p>
          <a:p>
            <a:pPr eaLnBrk="1" hangingPunct="1"/>
            <a:r>
              <a:rPr lang="es-ES" altLang="es-MX" sz="2000">
                <a:solidFill>
                  <a:srgbClr val="FF0000"/>
                </a:solidFill>
                <a:latin typeface="Arial" panose="020B0604020202020204" pitchFamily="34" charset="0"/>
              </a:rPr>
              <a:t>	5.2.4. Las Conferencias Episcopales y la comunión entre 		las Iglesias</a:t>
            </a:r>
          </a:p>
          <a:p>
            <a:pPr eaLnBrk="1" hangingPunct="1"/>
            <a:r>
              <a:rPr lang="es-ES" altLang="es-MX" sz="2000">
                <a:solidFill>
                  <a:srgbClr val="FF0000"/>
                </a:solidFill>
                <a:latin typeface="Arial" panose="020B0604020202020204" pitchFamily="34" charset="0"/>
              </a:rPr>
              <a:t>5.3. Discípulos misioneros con vocaciones específicas</a:t>
            </a:r>
          </a:p>
          <a:p>
            <a:pPr eaLnBrk="1" hangingPunct="1"/>
            <a:r>
              <a:rPr lang="es-ES" altLang="es-MX" sz="2000">
                <a:solidFill>
                  <a:srgbClr val="FF0000"/>
                </a:solidFill>
                <a:latin typeface="Arial" panose="020B0604020202020204" pitchFamily="34" charset="0"/>
              </a:rPr>
              <a:t>	5.3.1. Los obispos, discípulos misioneros de Jesús Sumo 		Sacerdote</a:t>
            </a:r>
          </a:p>
          <a:p>
            <a:pPr eaLnBrk="1" hangingPunct="1"/>
            <a:r>
              <a:rPr lang="es-ES" altLang="es-MX" sz="2000">
                <a:solidFill>
                  <a:srgbClr val="FF0000"/>
                </a:solidFill>
                <a:latin typeface="Arial" panose="020B0604020202020204" pitchFamily="34" charset="0"/>
              </a:rPr>
              <a:t>	5.3.2 Los presbíteros, discípulos misioneros de Jesús 				Buen Pastor</a:t>
            </a:r>
          </a:p>
          <a:p>
            <a:pPr eaLnBrk="1" hangingPunct="1"/>
            <a:r>
              <a:rPr lang="es-ES" altLang="es-MX" sz="2000">
                <a:solidFill>
                  <a:srgbClr val="FF0000"/>
                </a:solidFill>
                <a:latin typeface="Arial" panose="020B0604020202020204" pitchFamily="34" charset="0"/>
              </a:rPr>
              <a:t>		5.3.2.1. Identidad y misión de los presbíteros</a:t>
            </a:r>
          </a:p>
          <a:p>
            <a:pPr eaLnBrk="1" hangingPunct="1"/>
            <a:r>
              <a:rPr lang="es-ES" altLang="es-MX" sz="2000">
                <a:solidFill>
                  <a:srgbClr val="FF0000"/>
                </a:solidFill>
                <a:latin typeface="Arial" panose="020B0604020202020204" pitchFamily="34" charset="0"/>
              </a:rPr>
              <a:t>		5.3.2.2. Los párrocos, animadores de una 				comunidad de D M </a:t>
            </a:r>
          </a:p>
          <a:p>
            <a:pPr eaLnBrk="1" hangingPunct="1"/>
            <a:r>
              <a:rPr lang="es-ES" altLang="es-MX" sz="2000">
                <a:solidFill>
                  <a:srgbClr val="FF0000"/>
                </a:solidFill>
                <a:latin typeface="Arial" panose="020B0604020202020204" pitchFamily="34" charset="0"/>
              </a:rPr>
              <a:t>	5.3.3. Los diáconos permanentes, discípulos misioneros 			de Jesús Servidor</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4"/>
          <p:cNvSpPr txBox="1">
            <a:spLocks noChangeArrowheads="1"/>
          </p:cNvSpPr>
          <p:nvPr/>
        </p:nvSpPr>
        <p:spPr bwMode="auto">
          <a:xfrm>
            <a:off x="539750" y="476250"/>
            <a:ext cx="8208963" cy="5889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2000" b="1">
                <a:solidFill>
                  <a:srgbClr val="FF0000"/>
                </a:solidFill>
                <a:latin typeface="Arial" panose="020B0604020202020204" pitchFamily="34" charset="0"/>
              </a:rPr>
              <a:t>5.3.4. Los fieles laicos y laicas, D y M de Jesús Luz del mundo</a:t>
            </a:r>
          </a:p>
          <a:p>
            <a:pPr eaLnBrk="1" hangingPunct="1"/>
            <a:endParaRPr lang="es-ES" altLang="es-MX" b="1">
              <a:solidFill>
                <a:srgbClr val="FF0000"/>
              </a:solidFill>
              <a:latin typeface="Arial" panose="020B0604020202020204" pitchFamily="34" charset="0"/>
            </a:endParaRPr>
          </a:p>
          <a:p>
            <a:pPr eaLnBrk="1" hangingPunct="1"/>
            <a:r>
              <a:rPr lang="es-ES" altLang="es-MX" b="1">
                <a:solidFill>
                  <a:srgbClr val="FF0000"/>
                </a:solidFill>
                <a:latin typeface="Arial" panose="020B0604020202020204" pitchFamily="34" charset="0"/>
              </a:rPr>
              <a:t>209.</a:t>
            </a:r>
            <a:r>
              <a:rPr lang="es-ES" altLang="es-MX">
                <a:solidFill>
                  <a:srgbClr val="FF0000"/>
                </a:solidFill>
                <a:latin typeface="Arial" panose="020B0604020202020204" pitchFamily="34" charset="0"/>
              </a:rPr>
              <a:t> Los fieles laicos son “los cristianos que están incorporados a Cristo por el bautismo, que forman el pueblo de Dios y participan de las funciones de Cristo: sacerdote, profeta y rey. Ellos </a:t>
            </a:r>
            <a:r>
              <a:rPr lang="es-ES" altLang="es-MX" u="sng">
                <a:solidFill>
                  <a:srgbClr val="FF0000"/>
                </a:solidFill>
                <a:latin typeface="Arial" panose="020B0604020202020204" pitchFamily="34" charset="0"/>
              </a:rPr>
              <a:t>realizan</a:t>
            </a:r>
            <a:r>
              <a:rPr lang="es-ES" altLang="es-MX">
                <a:solidFill>
                  <a:srgbClr val="FF0000"/>
                </a:solidFill>
                <a:latin typeface="Arial" panose="020B0604020202020204" pitchFamily="34" charset="0"/>
              </a:rPr>
              <a:t>, según su condición, la misión de todo el pueblo cristiano en la Iglesia y en el mundo” (LG 31). Son "</a:t>
            </a:r>
            <a:r>
              <a:rPr lang="es-ES" altLang="es-MX" u="sng">
                <a:solidFill>
                  <a:srgbClr val="FF0000"/>
                </a:solidFill>
                <a:latin typeface="Arial" panose="020B0604020202020204" pitchFamily="34" charset="0"/>
              </a:rPr>
              <a:t>hombres de la Iglesia en el corazón del mundo, y hombres del mundo en el corazón de la Iglesia</a:t>
            </a:r>
            <a:r>
              <a:rPr lang="es-ES" altLang="es-MX">
                <a:solidFill>
                  <a:srgbClr val="FF0000"/>
                </a:solidFill>
                <a:latin typeface="Arial" panose="020B0604020202020204" pitchFamily="34" charset="0"/>
              </a:rPr>
              <a:t>" (Documento de Puebla).</a:t>
            </a:r>
          </a:p>
          <a:p>
            <a:pPr eaLnBrk="1" hangingPunct="1"/>
            <a:endParaRPr lang="es-ES" altLang="es-MX" b="1">
              <a:solidFill>
                <a:srgbClr val="FF0000"/>
              </a:solidFill>
              <a:latin typeface="Arial" panose="020B0604020202020204" pitchFamily="34" charset="0"/>
            </a:endParaRPr>
          </a:p>
          <a:p>
            <a:pPr eaLnBrk="1" hangingPunct="1"/>
            <a:r>
              <a:rPr lang="es-ES" altLang="es-MX" b="1">
                <a:solidFill>
                  <a:srgbClr val="FF0000"/>
                </a:solidFill>
                <a:latin typeface="Arial" panose="020B0604020202020204" pitchFamily="34" charset="0"/>
              </a:rPr>
              <a:t>210.</a:t>
            </a:r>
            <a:r>
              <a:rPr lang="es-ES" altLang="es-MX">
                <a:solidFill>
                  <a:srgbClr val="FF0000"/>
                </a:solidFill>
                <a:latin typeface="Arial" panose="020B0604020202020204" pitchFamily="34" charset="0"/>
              </a:rPr>
              <a:t> Su misión propia y específica se realiza </a:t>
            </a:r>
            <a:r>
              <a:rPr lang="es-ES" altLang="es-MX" u="sng">
                <a:solidFill>
                  <a:srgbClr val="FF0000"/>
                </a:solidFill>
                <a:latin typeface="Arial" panose="020B0604020202020204" pitchFamily="34" charset="0"/>
              </a:rPr>
              <a:t>en el mundo</a:t>
            </a:r>
            <a:r>
              <a:rPr lang="es-ES" altLang="es-MX">
                <a:solidFill>
                  <a:srgbClr val="FF0000"/>
                </a:solidFill>
                <a:latin typeface="Arial" panose="020B0604020202020204" pitchFamily="34" charset="0"/>
              </a:rPr>
              <a:t>, de tal modo que, con su testimonio y su actividad, contribuyan a la transformación de las realidades y la creación de estructuras justas según los criterios del Evangelio…</a:t>
            </a:r>
          </a:p>
          <a:p>
            <a:pPr eaLnBrk="1" hangingPunct="1"/>
            <a:endParaRPr lang="es-ES" altLang="es-MX" b="1">
              <a:solidFill>
                <a:srgbClr val="FF0000"/>
              </a:solidFill>
              <a:latin typeface="Arial" panose="020B0604020202020204" pitchFamily="34" charset="0"/>
            </a:endParaRPr>
          </a:p>
          <a:p>
            <a:pPr eaLnBrk="1" hangingPunct="1"/>
            <a:r>
              <a:rPr lang="es-ES" altLang="es-MX" b="1">
                <a:solidFill>
                  <a:srgbClr val="FF0000"/>
                </a:solidFill>
                <a:latin typeface="Arial" panose="020B0604020202020204" pitchFamily="34" charset="0"/>
              </a:rPr>
              <a:t>211.</a:t>
            </a:r>
            <a:r>
              <a:rPr lang="es-ES" altLang="es-MX">
                <a:solidFill>
                  <a:srgbClr val="FF0000"/>
                </a:solidFill>
                <a:latin typeface="Arial" panose="020B0604020202020204" pitchFamily="34" charset="0"/>
              </a:rPr>
              <a:t> Los laicos también están llamados a </a:t>
            </a:r>
            <a:r>
              <a:rPr lang="es-ES" altLang="es-MX" u="sng">
                <a:solidFill>
                  <a:srgbClr val="FF0000"/>
                </a:solidFill>
                <a:latin typeface="Arial" panose="020B0604020202020204" pitchFamily="34" charset="0"/>
              </a:rPr>
              <a:t>participar en la acción pastoral de la Iglesia</a:t>
            </a:r>
            <a:r>
              <a:rPr lang="es-ES" altLang="es-MX">
                <a:solidFill>
                  <a:srgbClr val="FF0000"/>
                </a:solidFill>
                <a:latin typeface="Arial" panose="020B0604020202020204" pitchFamily="34" charset="0"/>
              </a:rPr>
              <a:t>, primero con el testimonio de su vida y, en segundo lugar, con acciones en el campo de la evangelización, la vida litúrgica y otras formas de apostolado, según las necesidades locales bajo la guía de sus pastores. Ellos estarán dispuestos a abrirles espacios de participación y a confiarles ministerios y responsabilidades en una Iglesia donde todos vivan de manera responsable su compromiso cristiano...</a:t>
            </a:r>
            <a:endParaRPr lang="es-ES" altLang="es-MX">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4"/>
          <p:cNvSpPr txBox="1">
            <a:spLocks noChangeArrowheads="1"/>
          </p:cNvSpPr>
          <p:nvPr/>
        </p:nvSpPr>
        <p:spPr bwMode="auto">
          <a:xfrm>
            <a:off x="611188" y="620713"/>
            <a:ext cx="7921625"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spcBef>
                <a:spcPct val="50000"/>
              </a:spcBef>
            </a:pPr>
            <a:endParaRPr lang="es-ES" altLang="es-MX" sz="3600" u="sng">
              <a:solidFill>
                <a:schemeClr val="accent2"/>
              </a:solidFill>
              <a:latin typeface="Arial" panose="020B0604020202020204" pitchFamily="34" charset="0"/>
            </a:endParaRPr>
          </a:p>
          <a:p>
            <a:pPr algn="ctr" eaLnBrk="1" hangingPunct="1">
              <a:spcBef>
                <a:spcPct val="50000"/>
              </a:spcBef>
            </a:pPr>
            <a:r>
              <a:rPr lang="es-ES" altLang="es-MX" sz="3600" u="sng">
                <a:solidFill>
                  <a:schemeClr val="accent2"/>
                </a:solidFill>
                <a:latin typeface="Arial" panose="020B0604020202020204" pitchFamily="34" charset="0"/>
              </a:rPr>
              <a:t>Una clave primordial</a:t>
            </a:r>
            <a:r>
              <a:rPr lang="es-ES" altLang="es-MX" sz="3600">
                <a:solidFill>
                  <a:schemeClr val="accent2"/>
                </a:solidFill>
                <a:latin typeface="Arial" panose="020B0604020202020204" pitchFamily="34" charset="0"/>
              </a:rPr>
              <a:t> de interpretación, que la constituye el mismo titulo: "Discípulos y misioneros de Jesucristo para que nuestros pueblos en El tengan vida“.</a:t>
            </a:r>
          </a:p>
          <a:p>
            <a:pPr algn="ctr" eaLnBrk="1" hangingPunct="1">
              <a:spcBef>
                <a:spcPct val="50000"/>
              </a:spcBef>
            </a:pPr>
            <a:endParaRPr lang="es-ES" altLang="es-MX" sz="3600">
              <a:solidFill>
                <a:schemeClr val="accent2"/>
              </a:solidFill>
              <a:latin typeface="Arial" panose="020B060402020202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755650" y="549275"/>
            <a:ext cx="7561263" cy="405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2000" b="1">
                <a:solidFill>
                  <a:srgbClr val="FF0000"/>
                </a:solidFill>
                <a:latin typeface="Arial" panose="020B0604020202020204" pitchFamily="34" charset="0"/>
              </a:rPr>
              <a:t>212.</a:t>
            </a:r>
            <a:r>
              <a:rPr lang="es-ES" altLang="es-MX" sz="2000">
                <a:solidFill>
                  <a:srgbClr val="FF0000"/>
                </a:solidFill>
                <a:latin typeface="Arial" panose="020B0604020202020204" pitchFamily="34" charset="0"/>
              </a:rPr>
              <a:t> Para cumplir su misión con responsabilidad personal, los laicos necesitan una </a:t>
            </a:r>
            <a:r>
              <a:rPr lang="es-ES" altLang="es-MX" sz="2000" u="sng">
                <a:solidFill>
                  <a:srgbClr val="FF0000"/>
                </a:solidFill>
                <a:latin typeface="Arial" panose="020B0604020202020204" pitchFamily="34" charset="0"/>
              </a:rPr>
              <a:t>sólida formación</a:t>
            </a:r>
            <a:r>
              <a:rPr lang="es-ES" altLang="es-MX" sz="2000">
                <a:solidFill>
                  <a:srgbClr val="FF0000"/>
                </a:solidFill>
                <a:latin typeface="Arial" panose="020B0604020202020204" pitchFamily="34" charset="0"/>
              </a:rPr>
              <a:t> doctrinal, pastoral, espiritual </a:t>
            </a:r>
            <a:r>
              <a:rPr lang="es-ES" altLang="es-MX" sz="2000" u="sng">
                <a:solidFill>
                  <a:srgbClr val="FF0000"/>
                </a:solidFill>
                <a:latin typeface="Arial" panose="020B0604020202020204" pitchFamily="34" charset="0"/>
              </a:rPr>
              <a:t>y un adecuado acompañamiento</a:t>
            </a:r>
            <a:r>
              <a:rPr lang="es-ES" altLang="es-MX" sz="2000">
                <a:solidFill>
                  <a:srgbClr val="FF0000"/>
                </a:solidFill>
                <a:latin typeface="Arial" panose="020B0604020202020204" pitchFamily="34" charset="0"/>
              </a:rPr>
              <a:t> para dar testimonio de Cristo y de los valores del Reino en el ámbito de la vida social, económica, política y cultural.</a:t>
            </a:r>
          </a:p>
          <a:p>
            <a:pPr eaLnBrk="1" hangingPunct="1"/>
            <a:r>
              <a:rPr lang="es-ES" altLang="es-MX" sz="2000">
                <a:solidFill>
                  <a:srgbClr val="FF0000"/>
                </a:solidFill>
                <a:latin typeface="Arial" panose="020B0604020202020204" pitchFamily="34" charset="0"/>
              </a:rPr>
              <a:t>	</a:t>
            </a:r>
          </a:p>
          <a:p>
            <a:pPr eaLnBrk="1" hangingPunct="1"/>
            <a:r>
              <a:rPr lang="es-ES" altLang="es-MX" sz="2000">
                <a:solidFill>
                  <a:srgbClr val="FF0000"/>
                </a:solidFill>
                <a:latin typeface="Arial" panose="020B0604020202020204" pitchFamily="34" charset="0"/>
              </a:rPr>
              <a:t>5.3.5. Los consagrados y consagradas, D M de Jesús Testigo del	 Padre</a:t>
            </a:r>
          </a:p>
          <a:p>
            <a:pPr eaLnBrk="1" hangingPunct="1"/>
            <a:r>
              <a:rPr lang="es-ES" altLang="es-MX" sz="2000">
                <a:solidFill>
                  <a:srgbClr val="FF0000"/>
                </a:solidFill>
                <a:latin typeface="Arial" panose="020B0604020202020204" pitchFamily="34" charset="0"/>
              </a:rPr>
              <a:t>5.4. Los que han dejado la Iglesia para unirse a otros grupos 	religiosos</a:t>
            </a:r>
          </a:p>
          <a:p>
            <a:pPr eaLnBrk="1" hangingPunct="1"/>
            <a:r>
              <a:rPr lang="es-ES" altLang="es-MX" sz="2000">
                <a:solidFill>
                  <a:srgbClr val="FF0000"/>
                </a:solidFill>
                <a:latin typeface="Arial" panose="020B0604020202020204" pitchFamily="34" charset="0"/>
              </a:rPr>
              <a:t>5.5. Diálogo ecuménico e interreligioso</a:t>
            </a:r>
          </a:p>
          <a:p>
            <a:pPr eaLnBrk="1" hangingPunct="1"/>
            <a:r>
              <a:rPr lang="es-ES" altLang="es-MX" sz="2000">
                <a:solidFill>
                  <a:srgbClr val="FF0000"/>
                </a:solidFill>
                <a:latin typeface="Arial" panose="020B0604020202020204" pitchFamily="34" charset="0"/>
              </a:rPr>
              <a:t>	5.5.1. Diálogo ecuménico para que el mundo crea</a:t>
            </a:r>
          </a:p>
          <a:p>
            <a:pPr eaLnBrk="1" hangingPunct="1"/>
            <a:r>
              <a:rPr lang="es-ES" altLang="es-MX" sz="2000">
                <a:solidFill>
                  <a:srgbClr val="FF0000"/>
                </a:solidFill>
                <a:latin typeface="Arial" panose="020B0604020202020204" pitchFamily="34" charset="0"/>
              </a:rPr>
              <a:t>	5.5.2. Relación con el Judaísmo y diálogo interreligioso</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4"/>
          <p:cNvSpPr txBox="1">
            <a:spLocks noChangeArrowheads="1"/>
          </p:cNvSpPr>
          <p:nvPr/>
        </p:nvSpPr>
        <p:spPr bwMode="auto">
          <a:xfrm>
            <a:off x="468313" y="476250"/>
            <a:ext cx="8424862" cy="5310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b="1">
                <a:solidFill>
                  <a:srgbClr val="0033CC"/>
                </a:solidFill>
                <a:latin typeface="Arial" panose="020B0604020202020204" pitchFamily="34" charset="0"/>
              </a:rPr>
              <a:t>Capítulo 6 	EL ITINERARIO FORMATIVO DE LOS DISCÍPULOS 				MISIONEROS</a:t>
            </a:r>
          </a:p>
          <a:p>
            <a:pPr eaLnBrk="1" hangingPunct="1"/>
            <a:endParaRPr lang="es-ES" altLang="es-MX">
              <a:solidFill>
                <a:srgbClr val="0033CC"/>
              </a:solidFill>
              <a:latin typeface="Arial" panose="020B0604020202020204" pitchFamily="34" charset="0"/>
            </a:endParaRPr>
          </a:p>
          <a:p>
            <a:pPr eaLnBrk="1" hangingPunct="1"/>
            <a:r>
              <a:rPr lang="es-ES" altLang="es-MX">
                <a:solidFill>
                  <a:srgbClr val="0033CC"/>
                </a:solidFill>
                <a:latin typeface="Arial" panose="020B0604020202020204" pitchFamily="34" charset="0"/>
              </a:rPr>
              <a:t>6.1. Una espiritualidad trinitaria del encuentro con Jesucristo</a:t>
            </a:r>
          </a:p>
          <a:p>
            <a:pPr eaLnBrk="1" hangingPunct="1"/>
            <a:r>
              <a:rPr lang="es-ES" altLang="es-MX">
                <a:solidFill>
                  <a:srgbClr val="0033CC"/>
                </a:solidFill>
                <a:latin typeface="Arial" panose="020B0604020202020204" pitchFamily="34" charset="0"/>
              </a:rPr>
              <a:t>	6.1.1. El encuentro con Jesucristo</a:t>
            </a:r>
          </a:p>
          <a:p>
            <a:pPr eaLnBrk="1" hangingPunct="1"/>
            <a:r>
              <a:rPr lang="es-ES" altLang="es-MX">
                <a:solidFill>
                  <a:srgbClr val="0033CC"/>
                </a:solidFill>
                <a:latin typeface="Arial" panose="020B0604020202020204" pitchFamily="34" charset="0"/>
              </a:rPr>
              <a:t>	6.1.2. Lugares de encuentro con Jesucristo</a:t>
            </a:r>
          </a:p>
          <a:p>
            <a:pPr eaLnBrk="1" hangingPunct="1"/>
            <a:r>
              <a:rPr lang="es-ES" altLang="es-MX">
                <a:solidFill>
                  <a:srgbClr val="0033CC"/>
                </a:solidFill>
                <a:latin typeface="Arial" panose="020B0604020202020204" pitchFamily="34" charset="0"/>
              </a:rPr>
              <a:t>	6.1.3. La piedad popular como espacio de encuentro con Cristo</a:t>
            </a:r>
          </a:p>
          <a:p>
            <a:pPr eaLnBrk="1" hangingPunct="1"/>
            <a:r>
              <a:rPr lang="es-ES" altLang="es-MX">
                <a:solidFill>
                  <a:srgbClr val="0033CC"/>
                </a:solidFill>
                <a:latin typeface="Arial" panose="020B0604020202020204" pitchFamily="34" charset="0"/>
              </a:rPr>
              <a:t>	6.1.4. María, discípula y misionera</a:t>
            </a:r>
          </a:p>
          <a:p>
            <a:pPr eaLnBrk="1" hangingPunct="1"/>
            <a:r>
              <a:rPr lang="es-ES" altLang="es-MX">
                <a:solidFill>
                  <a:srgbClr val="0033CC"/>
                </a:solidFill>
                <a:latin typeface="Arial" panose="020B0604020202020204" pitchFamily="34" charset="0"/>
              </a:rPr>
              <a:t>	6.1.5. Los apóstoles y los santos</a:t>
            </a:r>
          </a:p>
          <a:p>
            <a:pPr eaLnBrk="1" hangingPunct="1"/>
            <a:r>
              <a:rPr lang="es-ES" altLang="es-MX">
                <a:solidFill>
                  <a:srgbClr val="0033CC"/>
                </a:solidFill>
                <a:latin typeface="Arial" panose="020B0604020202020204" pitchFamily="34" charset="0"/>
              </a:rPr>
              <a:t>6.2. El proceso de formación de los discípulos misioneros</a:t>
            </a:r>
          </a:p>
          <a:p>
            <a:pPr eaLnBrk="1" hangingPunct="1"/>
            <a:r>
              <a:rPr lang="es-ES" altLang="es-MX">
                <a:solidFill>
                  <a:srgbClr val="0033CC"/>
                </a:solidFill>
                <a:latin typeface="Arial" panose="020B0604020202020204" pitchFamily="34" charset="0"/>
              </a:rPr>
              <a:t>	6.2.1. Aspectos del proceso</a:t>
            </a:r>
          </a:p>
          <a:p>
            <a:pPr eaLnBrk="1" hangingPunct="1"/>
            <a:r>
              <a:rPr lang="es-ES" altLang="es-MX">
                <a:solidFill>
                  <a:srgbClr val="0033CC"/>
                </a:solidFill>
                <a:latin typeface="Arial" panose="020B0604020202020204" pitchFamily="34" charset="0"/>
              </a:rPr>
              <a:t>	6.2.2. Criterios generales</a:t>
            </a:r>
          </a:p>
          <a:p>
            <a:pPr eaLnBrk="1" hangingPunct="1"/>
            <a:r>
              <a:rPr lang="es-ES" altLang="es-MX">
                <a:solidFill>
                  <a:srgbClr val="0033CC"/>
                </a:solidFill>
                <a:latin typeface="Arial" panose="020B0604020202020204" pitchFamily="34" charset="0"/>
              </a:rPr>
              <a:t>		6.2.2.1. Una formación integral, kerygmática y permanente</a:t>
            </a:r>
          </a:p>
          <a:p>
            <a:pPr eaLnBrk="1" hangingPunct="1"/>
            <a:r>
              <a:rPr lang="es-ES" altLang="es-MX">
                <a:solidFill>
                  <a:srgbClr val="0033CC"/>
                </a:solidFill>
                <a:latin typeface="Arial" panose="020B0604020202020204" pitchFamily="34" charset="0"/>
              </a:rPr>
              <a:t>		6.2.2.2. Una formación atenta a dimensiones diversas</a:t>
            </a:r>
          </a:p>
          <a:p>
            <a:pPr eaLnBrk="1" hangingPunct="1"/>
            <a:r>
              <a:rPr lang="es-ES" altLang="es-MX">
                <a:solidFill>
                  <a:srgbClr val="0033CC"/>
                </a:solidFill>
                <a:latin typeface="Arial" panose="020B0604020202020204" pitchFamily="34" charset="0"/>
              </a:rPr>
              <a:t>		6.2.2.3. Una formación respetuosa de los procesos</a:t>
            </a:r>
          </a:p>
          <a:p>
            <a:pPr eaLnBrk="1" hangingPunct="1"/>
            <a:r>
              <a:rPr lang="es-ES" altLang="es-MX">
                <a:solidFill>
                  <a:srgbClr val="0033CC"/>
                </a:solidFill>
                <a:latin typeface="Arial" panose="020B0604020202020204" pitchFamily="34" charset="0"/>
              </a:rPr>
              <a:t>		6.2.2.4. Una formación que contempla el acompañamiento de				 los disc. </a:t>
            </a:r>
          </a:p>
          <a:p>
            <a:pPr eaLnBrk="1" hangingPunct="1"/>
            <a:r>
              <a:rPr lang="es-ES" altLang="es-MX">
                <a:solidFill>
                  <a:srgbClr val="0033CC"/>
                </a:solidFill>
                <a:latin typeface="Arial" panose="020B0604020202020204" pitchFamily="34" charset="0"/>
              </a:rPr>
              <a:t>		6.2.2.5. Una formación en la espiritualidad de la acción 				misionera</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5"/>
          <p:cNvSpPr txBox="1">
            <a:spLocks noChangeArrowheads="1"/>
          </p:cNvSpPr>
          <p:nvPr/>
        </p:nvSpPr>
        <p:spPr bwMode="auto">
          <a:xfrm>
            <a:off x="684213" y="549275"/>
            <a:ext cx="7704137" cy="4899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endParaRPr lang="es-ES" altLang="es-MX">
              <a:solidFill>
                <a:srgbClr val="0033CC"/>
              </a:solidFill>
              <a:latin typeface="Arial" panose="020B0604020202020204" pitchFamily="34" charset="0"/>
            </a:endParaRPr>
          </a:p>
          <a:p>
            <a:pPr eaLnBrk="1" hangingPunct="1"/>
            <a:r>
              <a:rPr lang="es-ES" altLang="es-MX">
                <a:solidFill>
                  <a:srgbClr val="0033CC"/>
                </a:solidFill>
                <a:latin typeface="Arial" panose="020B0604020202020204" pitchFamily="34" charset="0"/>
              </a:rPr>
              <a:t>6.3. Iniciación a la vida cristiana y catequesis permanente</a:t>
            </a:r>
          </a:p>
          <a:p>
            <a:pPr eaLnBrk="1" hangingPunct="1"/>
            <a:r>
              <a:rPr lang="es-ES" altLang="es-MX">
                <a:solidFill>
                  <a:srgbClr val="0033CC"/>
                </a:solidFill>
                <a:latin typeface="Arial" panose="020B0604020202020204" pitchFamily="34" charset="0"/>
              </a:rPr>
              <a:t>	6.3.1. Iniciación a la vida cristiana</a:t>
            </a:r>
          </a:p>
          <a:p>
            <a:pPr eaLnBrk="1" hangingPunct="1"/>
            <a:r>
              <a:rPr lang="es-ES" altLang="es-MX">
                <a:solidFill>
                  <a:srgbClr val="0033CC"/>
                </a:solidFill>
                <a:latin typeface="Arial" panose="020B0604020202020204" pitchFamily="34" charset="0"/>
              </a:rPr>
              <a:t>	6.3.2. Propuesta para la iniciación cristiana</a:t>
            </a:r>
          </a:p>
          <a:p>
            <a:pPr eaLnBrk="1" hangingPunct="1"/>
            <a:r>
              <a:rPr lang="es-ES" altLang="es-MX">
                <a:solidFill>
                  <a:srgbClr val="0033CC"/>
                </a:solidFill>
                <a:latin typeface="Arial" panose="020B0604020202020204" pitchFamily="34" charset="0"/>
              </a:rPr>
              <a:t>	6.3.3. Catequesis permanente</a:t>
            </a:r>
          </a:p>
          <a:p>
            <a:pPr eaLnBrk="1" hangingPunct="1"/>
            <a:endParaRPr lang="es-ES" altLang="es-MX">
              <a:solidFill>
                <a:srgbClr val="0033CC"/>
              </a:solidFill>
              <a:latin typeface="Arial" panose="020B0604020202020204" pitchFamily="34" charset="0"/>
            </a:endParaRPr>
          </a:p>
          <a:p>
            <a:pPr eaLnBrk="1" hangingPunct="1"/>
            <a:r>
              <a:rPr lang="es-ES" altLang="es-MX">
                <a:solidFill>
                  <a:srgbClr val="0033CC"/>
                </a:solidFill>
                <a:latin typeface="Arial" panose="020B0604020202020204" pitchFamily="34" charset="0"/>
              </a:rPr>
              <a:t>6.4. Lugares de formación para los discípulos misioneros</a:t>
            </a:r>
          </a:p>
          <a:p>
            <a:pPr eaLnBrk="1" hangingPunct="1"/>
            <a:r>
              <a:rPr lang="es-ES" altLang="es-MX">
                <a:solidFill>
                  <a:srgbClr val="0033CC"/>
                </a:solidFill>
                <a:latin typeface="Arial" panose="020B0604020202020204" pitchFamily="34" charset="0"/>
              </a:rPr>
              <a:t>	6.4.1. La Familia, primera escuela de la fe</a:t>
            </a:r>
          </a:p>
          <a:p>
            <a:pPr eaLnBrk="1" hangingPunct="1"/>
            <a:r>
              <a:rPr lang="es-ES" altLang="es-MX">
                <a:solidFill>
                  <a:srgbClr val="0033CC"/>
                </a:solidFill>
                <a:latin typeface="Arial" panose="020B0604020202020204" pitchFamily="34" charset="0"/>
              </a:rPr>
              <a:t>	6.4.2. Las Parroquias</a:t>
            </a:r>
          </a:p>
          <a:p>
            <a:pPr eaLnBrk="1" hangingPunct="1"/>
            <a:r>
              <a:rPr lang="es-ES" altLang="es-MX">
                <a:solidFill>
                  <a:srgbClr val="0033CC"/>
                </a:solidFill>
                <a:latin typeface="Arial" panose="020B0604020202020204" pitchFamily="34" charset="0"/>
              </a:rPr>
              <a:t>	6.4.3. Pequeñas comunidades eclesiales</a:t>
            </a:r>
          </a:p>
          <a:p>
            <a:pPr eaLnBrk="1" hangingPunct="1"/>
            <a:r>
              <a:rPr lang="es-ES" altLang="es-MX">
                <a:solidFill>
                  <a:srgbClr val="0033CC"/>
                </a:solidFill>
                <a:latin typeface="Arial" panose="020B0604020202020204" pitchFamily="34" charset="0"/>
              </a:rPr>
              <a:t>	6.4.4. Los movimientos eclesiales y nuevas comunidades</a:t>
            </a:r>
          </a:p>
          <a:p>
            <a:pPr eaLnBrk="1" hangingPunct="1"/>
            <a:r>
              <a:rPr lang="es-ES" altLang="es-MX">
                <a:solidFill>
                  <a:srgbClr val="0033CC"/>
                </a:solidFill>
                <a:latin typeface="Arial" panose="020B0604020202020204" pitchFamily="34" charset="0"/>
              </a:rPr>
              <a:t>	6.4.5. Los Seminarios y casa de formación religiosa</a:t>
            </a:r>
          </a:p>
          <a:p>
            <a:pPr eaLnBrk="1" hangingPunct="1"/>
            <a:r>
              <a:rPr lang="es-ES" altLang="es-MX">
                <a:solidFill>
                  <a:srgbClr val="0033CC"/>
                </a:solidFill>
                <a:latin typeface="Arial" panose="020B0604020202020204" pitchFamily="34" charset="0"/>
              </a:rPr>
              <a:t>	6.4.6. La Educación Católica</a:t>
            </a:r>
          </a:p>
          <a:p>
            <a:pPr eaLnBrk="1" hangingPunct="1"/>
            <a:r>
              <a:rPr lang="es-ES" altLang="es-MX">
                <a:solidFill>
                  <a:srgbClr val="0033CC"/>
                </a:solidFill>
                <a:latin typeface="Arial" panose="020B0604020202020204" pitchFamily="34" charset="0"/>
              </a:rPr>
              <a:t>		6.4.6.1. Los centros educativos católicos</a:t>
            </a:r>
          </a:p>
          <a:p>
            <a:pPr eaLnBrk="1" hangingPunct="1"/>
            <a:r>
              <a:rPr lang="es-ES" altLang="es-MX">
                <a:solidFill>
                  <a:srgbClr val="0033CC"/>
                </a:solidFill>
                <a:latin typeface="Arial" panose="020B0604020202020204" pitchFamily="34" charset="0"/>
              </a:rPr>
              <a:t>		6.4.6.2. Las universidades y centros superiores de 				educación católica</a:t>
            </a:r>
          </a:p>
          <a:p>
            <a:pPr eaLnBrk="1" hangingPunct="1">
              <a:spcBef>
                <a:spcPct val="50000"/>
              </a:spcBef>
            </a:pPr>
            <a:endParaRPr lang="es-ES" altLang="es-MX">
              <a:latin typeface="Arial" panose="020B0604020202020204"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4"/>
          <p:cNvSpPr txBox="1">
            <a:spLocks noChangeArrowheads="1"/>
          </p:cNvSpPr>
          <p:nvPr/>
        </p:nvSpPr>
        <p:spPr bwMode="auto">
          <a:xfrm>
            <a:off x="684213" y="549275"/>
            <a:ext cx="763270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rgbClr val="FF0000"/>
                </a:solidFill>
                <a:latin typeface="Arial" panose="020B0604020202020204" pitchFamily="34" charset="0"/>
              </a:rPr>
              <a:t>TERCERA PARTE</a:t>
            </a:r>
            <a:br>
              <a:rPr lang="es-ES" altLang="es-MX" sz="2400" b="1">
                <a:solidFill>
                  <a:srgbClr val="FF0000"/>
                </a:solidFill>
                <a:latin typeface="Arial" panose="020B0604020202020204" pitchFamily="34" charset="0"/>
              </a:rPr>
            </a:br>
            <a:r>
              <a:rPr lang="es-ES" altLang="es-MX" sz="2400" b="1">
                <a:solidFill>
                  <a:srgbClr val="FF0000"/>
                </a:solidFill>
                <a:latin typeface="Arial" panose="020B0604020202020204" pitchFamily="34" charset="0"/>
              </a:rPr>
              <a:t>LA VIDA DE JESUCRISTO PARA NUESTROS PUEBLOS</a:t>
            </a:r>
          </a:p>
          <a:p>
            <a:pPr algn="ctr" eaLnBrk="1" hangingPunct="1"/>
            <a:endParaRPr lang="es-ES" altLang="es-MX" sz="2400" b="1">
              <a:solidFill>
                <a:srgbClr val="FF0000"/>
              </a:solidFill>
              <a:latin typeface="Arial" panose="020B0604020202020204" pitchFamily="34" charset="0"/>
            </a:endParaRPr>
          </a:p>
          <a:p>
            <a:pPr eaLnBrk="1" hangingPunct="1"/>
            <a:r>
              <a:rPr lang="es-ES" altLang="es-MX" sz="2400" b="1">
                <a:solidFill>
                  <a:srgbClr val="FF0000"/>
                </a:solidFill>
                <a:latin typeface="Arial" panose="020B0604020202020204" pitchFamily="34" charset="0"/>
              </a:rPr>
              <a:t>Capítulo 7 	LA MISIÓN DE LOS DISCÍPULOS AL			 SERVICIO DE LA VIDA PLENA</a:t>
            </a:r>
          </a:p>
          <a:p>
            <a:pPr eaLnBrk="1" hangingPunct="1"/>
            <a:endParaRPr lang="es-ES" altLang="es-MX" sz="2400">
              <a:solidFill>
                <a:srgbClr val="FF0000"/>
              </a:solidFill>
              <a:latin typeface="Arial" panose="020B0604020202020204" pitchFamily="34" charset="0"/>
            </a:endParaRPr>
          </a:p>
          <a:p>
            <a:pPr eaLnBrk="1" hangingPunct="1"/>
            <a:r>
              <a:rPr lang="es-ES" altLang="es-MX" sz="2400">
                <a:solidFill>
                  <a:srgbClr val="FF0000"/>
                </a:solidFill>
                <a:latin typeface="Arial" panose="020B0604020202020204" pitchFamily="34" charset="0"/>
              </a:rPr>
              <a:t>7.1. Vivir y comunicar la vida nueva en Cristo a 			nuestros pueblos</a:t>
            </a:r>
          </a:p>
          <a:p>
            <a:pPr eaLnBrk="1" hangingPunct="1"/>
            <a:r>
              <a:rPr lang="es-ES" altLang="es-MX" sz="2400">
                <a:solidFill>
                  <a:srgbClr val="FF0000"/>
                </a:solidFill>
                <a:latin typeface="Arial" panose="020B0604020202020204" pitchFamily="34" charset="0"/>
              </a:rPr>
              <a:t>	7.1.1. Jesús al servicio de la vida</a:t>
            </a:r>
          </a:p>
          <a:p>
            <a:pPr eaLnBrk="1" hangingPunct="1"/>
            <a:r>
              <a:rPr lang="es-ES" altLang="es-MX" sz="2400">
                <a:solidFill>
                  <a:srgbClr val="FF0000"/>
                </a:solidFill>
                <a:latin typeface="Arial" panose="020B0604020202020204" pitchFamily="34" charset="0"/>
              </a:rPr>
              <a:t>	7.1.2. Variadas dimensiones de la vida en 			Cristo</a:t>
            </a:r>
          </a:p>
          <a:p>
            <a:pPr eaLnBrk="1" hangingPunct="1"/>
            <a:r>
              <a:rPr lang="es-ES" altLang="es-MX" sz="2400">
                <a:solidFill>
                  <a:srgbClr val="FF0000"/>
                </a:solidFill>
                <a:latin typeface="Arial" panose="020B0604020202020204" pitchFamily="34" charset="0"/>
              </a:rPr>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4"/>
          <p:cNvSpPr txBox="1">
            <a:spLocks noChangeArrowheads="1"/>
          </p:cNvSpPr>
          <p:nvPr/>
        </p:nvSpPr>
        <p:spPr bwMode="auto">
          <a:xfrm>
            <a:off x="684213" y="404813"/>
            <a:ext cx="8064500" cy="629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2400" b="1">
                <a:solidFill>
                  <a:srgbClr val="FF0000"/>
                </a:solidFill>
                <a:latin typeface="Arial" panose="020B0604020202020204" pitchFamily="34" charset="0"/>
              </a:rPr>
              <a:t>7.1.3. Al servicio de una vida plena para todos</a:t>
            </a:r>
          </a:p>
          <a:p>
            <a:pPr algn="ctr" eaLnBrk="1" hangingPunct="1"/>
            <a:r>
              <a:rPr lang="es-ES" altLang="es-MX" sz="2400" b="1">
                <a:solidFill>
                  <a:srgbClr val="FF0000"/>
                </a:solidFill>
                <a:latin typeface="Arial" panose="020B0604020202020204" pitchFamily="34" charset="0"/>
              </a:rPr>
              <a:t>358.</a:t>
            </a:r>
            <a:r>
              <a:rPr lang="es-ES" altLang="es-MX" sz="2400">
                <a:solidFill>
                  <a:srgbClr val="FF0000"/>
                </a:solidFill>
                <a:latin typeface="Arial" panose="020B0604020202020204" pitchFamily="34" charset="0"/>
              </a:rPr>
              <a:t> Pero, las condiciones de vida de muchos abandonados, excluidos e ignorados en su miseria y su dolor, contradicen este proyecto del Padre e interpelan a los creyentes a un </a:t>
            </a:r>
            <a:r>
              <a:rPr lang="es-ES" altLang="es-MX" sz="2400" u="sng">
                <a:solidFill>
                  <a:srgbClr val="FF0000"/>
                </a:solidFill>
                <a:latin typeface="Arial" panose="020B0604020202020204" pitchFamily="34" charset="0"/>
              </a:rPr>
              <a:t>mayor compromiso a favor de la cultura de la vida</a:t>
            </a:r>
            <a:r>
              <a:rPr lang="es-ES" altLang="es-MX" sz="2400">
                <a:solidFill>
                  <a:srgbClr val="FF0000"/>
                </a:solidFill>
                <a:latin typeface="Arial" panose="020B0604020202020204" pitchFamily="34" charset="0"/>
              </a:rPr>
              <a:t>. El Reino de vida que Cristo vino a traer es incompatible con esas situaciones inhumanas. Si pretendemos cerrar los ojos ante estas realidades no somos defensores de la vida del Reino y nos situamos en el camino de la muerte… Hay que subrayar “la inseparable relación entre amor a Dios y amor al prójimo” (Deus Caritas Est, 16), que invita a todos a suprimir las graves desigualdades sociales y las enormes diferencias en el acceso a los bienes. Tanto la preocupación por desarrollar estructuras más justas como por transmitir los valores sociales del Evangelio, se sitúan en este contexto de </a:t>
            </a:r>
            <a:r>
              <a:rPr lang="es-ES" altLang="es-MX" sz="2400" u="sng">
                <a:solidFill>
                  <a:srgbClr val="FF0000"/>
                </a:solidFill>
                <a:latin typeface="Arial" panose="020B0604020202020204" pitchFamily="34" charset="0"/>
              </a:rPr>
              <a:t>servicio fraterno a la vida digna</a:t>
            </a:r>
            <a:r>
              <a:rPr lang="es-ES" altLang="es-MX" sz="2400">
                <a:solidFill>
                  <a:srgbClr val="FF0000"/>
                </a:solidFill>
                <a:latin typeface="Arial" panose="020B0604020202020204" pitchFamily="34" charset="0"/>
              </a:rPr>
              <a:t>.</a:t>
            </a:r>
            <a:endParaRPr lang="es-ES" altLang="es-MX" sz="2400">
              <a:latin typeface="Arial" panose="020B0604020202020204"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4"/>
          <p:cNvSpPr txBox="1">
            <a:spLocks noChangeArrowheads="1"/>
          </p:cNvSpPr>
          <p:nvPr/>
        </p:nvSpPr>
        <p:spPr bwMode="auto">
          <a:xfrm>
            <a:off x="827088" y="620713"/>
            <a:ext cx="7416800"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spcBef>
                <a:spcPct val="50000"/>
              </a:spcBef>
            </a:pPr>
            <a:r>
              <a:rPr lang="es-ES" altLang="es-MX" sz="2400" b="1">
                <a:solidFill>
                  <a:srgbClr val="FF0000"/>
                </a:solidFill>
                <a:latin typeface="Arial" panose="020B0604020202020204" pitchFamily="34" charset="0"/>
              </a:rPr>
              <a:t>359.</a:t>
            </a:r>
            <a:r>
              <a:rPr lang="es-ES" altLang="es-MX" sz="2400">
                <a:solidFill>
                  <a:srgbClr val="FF0000"/>
                </a:solidFill>
                <a:latin typeface="Arial" panose="020B0604020202020204" pitchFamily="34" charset="0"/>
              </a:rPr>
              <a:t> Descubrimos, así, una ley profunda de la realidad: </a:t>
            </a:r>
            <a:r>
              <a:rPr lang="es-ES" altLang="es-MX" sz="2400" u="sng">
                <a:solidFill>
                  <a:srgbClr val="FF0000"/>
                </a:solidFill>
                <a:latin typeface="Arial" panose="020B0604020202020204" pitchFamily="34" charset="0"/>
              </a:rPr>
              <a:t>la vida sólo se desarrolla plenamente en la comunión fraterna y justa</a:t>
            </a:r>
            <a:r>
              <a:rPr lang="es-ES" altLang="es-MX" sz="2400">
                <a:solidFill>
                  <a:srgbClr val="FF0000"/>
                </a:solidFill>
                <a:latin typeface="Arial" panose="020B0604020202020204" pitchFamily="34" charset="0"/>
              </a:rPr>
              <a:t>. Porque "Dios en Cristo no redime solamente la persona individual, sino también las relaciones sociales entre los seres humanos. Ante diversas situaciones que manifiestan la ruptura entre hermanos, nos apremia que la fe católica de nuestros pueblos latinoamericanos y caribeños se manifieste en una vida más digna para todos. El rico magisterio social de la Iglesia nos indica que no podemos concebir una oferta de vida en Cristo sin un dinamismo de liberación integral, de humanización, de reconciliación y de inserción social.</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4"/>
          <p:cNvSpPr txBox="1">
            <a:spLocks noChangeArrowheads="1"/>
          </p:cNvSpPr>
          <p:nvPr/>
        </p:nvSpPr>
        <p:spPr bwMode="auto">
          <a:xfrm>
            <a:off x="323850" y="260350"/>
            <a:ext cx="8424863"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rgbClr val="FF0000"/>
                </a:solidFill>
                <a:latin typeface="Arial" panose="020B0604020202020204" pitchFamily="34" charset="0"/>
              </a:rPr>
              <a:t>7.1.4. Una misión para comunicar vida</a:t>
            </a:r>
          </a:p>
          <a:p>
            <a:pPr algn="ctr" eaLnBrk="1" hangingPunct="1"/>
            <a:endParaRPr lang="es-ES" altLang="es-MX" sz="2400" b="1">
              <a:solidFill>
                <a:srgbClr val="FF0000"/>
              </a:solidFill>
              <a:latin typeface="Arial" panose="020B0604020202020204" pitchFamily="34" charset="0"/>
            </a:endParaRPr>
          </a:p>
          <a:p>
            <a:pPr algn="ctr" eaLnBrk="1" hangingPunct="1"/>
            <a:r>
              <a:rPr lang="es-ES" altLang="es-MX" sz="2400" b="1">
                <a:solidFill>
                  <a:srgbClr val="FF0000"/>
                </a:solidFill>
                <a:latin typeface="Arial" panose="020B0604020202020204" pitchFamily="34" charset="0"/>
              </a:rPr>
              <a:t>360.</a:t>
            </a:r>
            <a:r>
              <a:rPr lang="es-ES" altLang="es-MX" sz="2400">
                <a:solidFill>
                  <a:srgbClr val="FF0000"/>
                </a:solidFill>
                <a:latin typeface="Arial" panose="020B0604020202020204" pitchFamily="34" charset="0"/>
              </a:rPr>
              <a:t> </a:t>
            </a:r>
            <a:r>
              <a:rPr lang="es-ES" altLang="es-MX" sz="2400" u="sng">
                <a:solidFill>
                  <a:srgbClr val="FF0000"/>
                </a:solidFill>
                <a:latin typeface="Arial" panose="020B0604020202020204" pitchFamily="34" charset="0"/>
              </a:rPr>
              <a:t>La vida se acrecienta dándola</a:t>
            </a:r>
            <a:r>
              <a:rPr lang="es-ES" altLang="es-MX" sz="2400">
                <a:solidFill>
                  <a:srgbClr val="FF0000"/>
                </a:solidFill>
                <a:latin typeface="Arial" panose="020B0604020202020204" pitchFamily="34" charset="0"/>
              </a:rPr>
              <a:t> y se debilita en el aislamiento y la comodidad. De hecho, los que más disfrutan de la vida son los que dejan la seguridad de la orilla y se apasionan en la misión de comunicar vida a los demás. El Evangelio nos ayuda a descubrir que un cuidado enfermizo de la propia vida atenta contra la calidad humana y cristiana de esa misma vida. Se vive mucho mejor cuando tenemos libertad interior para darlo todo: "Quien aprecie su vida terrena, la perderá"' (Jn 12, 25). Aquí descubrimos otra ley profunda de la realidad: que </a:t>
            </a:r>
            <a:r>
              <a:rPr lang="es-ES" altLang="es-MX" sz="2400" u="sng">
                <a:solidFill>
                  <a:srgbClr val="FF0000"/>
                </a:solidFill>
                <a:latin typeface="Arial" panose="020B0604020202020204" pitchFamily="34" charset="0"/>
              </a:rPr>
              <a:t>la vida se alcanza y madura a medida que se la entrega para dar vida a los otros</a:t>
            </a:r>
            <a:r>
              <a:rPr lang="es-ES" altLang="es-MX" sz="2400">
                <a:solidFill>
                  <a:srgbClr val="FF0000"/>
                </a:solidFill>
                <a:latin typeface="Arial" panose="020B0604020202020204" pitchFamily="34" charset="0"/>
              </a:rPr>
              <a:t>. Eso es en definitiva la misión.</a:t>
            </a:r>
          </a:p>
          <a:p>
            <a:pPr algn="ctr" eaLnBrk="1" hangingPunct="1"/>
            <a:endParaRPr lang="es-ES" altLang="es-MX" sz="2400">
              <a:solidFill>
                <a:srgbClr val="FF0000"/>
              </a:solidFill>
              <a:latin typeface="Arial" panose="020B0604020202020204" pitchFamily="34"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4"/>
          <p:cNvSpPr txBox="1">
            <a:spLocks noChangeArrowheads="1"/>
          </p:cNvSpPr>
          <p:nvPr/>
        </p:nvSpPr>
        <p:spPr bwMode="auto">
          <a:xfrm>
            <a:off x="611188" y="549275"/>
            <a:ext cx="7848600" cy="465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400" b="1">
              <a:solidFill>
                <a:srgbClr val="FF0000"/>
              </a:solidFill>
              <a:latin typeface="Arial" panose="020B0604020202020204" pitchFamily="34" charset="0"/>
            </a:endParaRPr>
          </a:p>
          <a:p>
            <a:pPr algn="ctr" eaLnBrk="1" hangingPunct="1"/>
            <a:r>
              <a:rPr lang="es-ES" altLang="es-MX" sz="2400" b="1">
                <a:solidFill>
                  <a:srgbClr val="FF0000"/>
                </a:solidFill>
                <a:latin typeface="Arial" panose="020B0604020202020204" pitchFamily="34" charset="0"/>
              </a:rPr>
              <a:t>361.</a:t>
            </a:r>
            <a:r>
              <a:rPr lang="es-ES" altLang="es-MX" sz="2400">
                <a:solidFill>
                  <a:srgbClr val="FF0000"/>
                </a:solidFill>
                <a:latin typeface="Arial" panose="020B0604020202020204" pitchFamily="34" charset="0"/>
              </a:rPr>
              <a:t> El proyecto de Jesús es instaurar el Reino de su Padre... Se trata del </a:t>
            </a:r>
            <a:r>
              <a:rPr lang="es-ES" altLang="es-MX" sz="2400" u="sng">
                <a:solidFill>
                  <a:srgbClr val="FF0000"/>
                </a:solidFill>
                <a:latin typeface="Arial" panose="020B0604020202020204" pitchFamily="34" charset="0"/>
              </a:rPr>
              <a:t>Reino de la vida</a:t>
            </a:r>
            <a:r>
              <a:rPr lang="es-ES" altLang="es-MX" sz="2400">
                <a:solidFill>
                  <a:srgbClr val="FF0000"/>
                </a:solidFill>
                <a:latin typeface="Arial" panose="020B0604020202020204" pitchFamily="34" charset="0"/>
              </a:rPr>
              <a:t>. Porque la propuesta de Jesucristo a nuestros pueblos, el contenido fundamental de esta misión, es la oferta de </a:t>
            </a:r>
            <a:r>
              <a:rPr lang="es-ES" altLang="es-MX" sz="2400" u="sng">
                <a:solidFill>
                  <a:srgbClr val="FF0000"/>
                </a:solidFill>
                <a:latin typeface="Arial" panose="020B0604020202020204" pitchFamily="34" charset="0"/>
              </a:rPr>
              <a:t>una vida plena para todos</a:t>
            </a:r>
            <a:r>
              <a:rPr lang="es-ES" altLang="es-MX" sz="2400">
                <a:solidFill>
                  <a:srgbClr val="FF0000"/>
                </a:solidFill>
                <a:latin typeface="Arial" panose="020B0604020202020204" pitchFamily="34" charset="0"/>
              </a:rPr>
              <a:t>. Por eso, la doctrina, las normas, las orientaciones éticas, y toda la actividad misionera de la Iglesia, debe dejar transparentar esta atractiva oferta de una vida más digna, en Cristo, para cada hombre y para cada mujer de América Latina y de El Caribe.</a:t>
            </a:r>
          </a:p>
          <a:p>
            <a:pPr eaLnBrk="1" hangingPunct="1">
              <a:spcBef>
                <a:spcPct val="50000"/>
              </a:spcBef>
            </a:pPr>
            <a:endParaRPr lang="es-ES" altLang="es-MX" sz="2400">
              <a:latin typeface="Arial" panose="020B0604020202020204"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4"/>
          <p:cNvSpPr txBox="1">
            <a:spLocks noChangeArrowheads="1"/>
          </p:cNvSpPr>
          <p:nvPr/>
        </p:nvSpPr>
        <p:spPr bwMode="auto">
          <a:xfrm>
            <a:off x="827088" y="549275"/>
            <a:ext cx="7777162" cy="593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rgbClr val="FF0000"/>
                </a:solidFill>
                <a:latin typeface="Arial" panose="020B0604020202020204" pitchFamily="34" charset="0"/>
              </a:rPr>
              <a:t>363.</a:t>
            </a:r>
            <a:r>
              <a:rPr lang="es-ES" altLang="es-MX" sz="2400">
                <a:solidFill>
                  <a:srgbClr val="FF0000"/>
                </a:solidFill>
                <a:latin typeface="Arial" panose="020B0604020202020204" pitchFamily="34" charset="0"/>
              </a:rPr>
              <a:t> La fuerza de este anuncio de vida será fecunda si lo hacemos con	el </a:t>
            </a:r>
            <a:r>
              <a:rPr lang="es-ES" altLang="es-MX" sz="2400" u="sng">
                <a:solidFill>
                  <a:srgbClr val="FF0000"/>
                </a:solidFill>
                <a:latin typeface="Arial" panose="020B0604020202020204" pitchFamily="34" charset="0"/>
              </a:rPr>
              <a:t>estilo adecuado</a:t>
            </a:r>
            <a:r>
              <a:rPr lang="es-ES" altLang="es-MX" sz="2400">
                <a:solidFill>
                  <a:srgbClr val="FF0000"/>
                </a:solidFill>
                <a:latin typeface="Arial" panose="020B0604020202020204" pitchFamily="34" charset="0"/>
              </a:rPr>
              <a:t>, con las actitudes del Maestro, teniendo siempre a la Eucaristía como fuente y cumbre de toda actividad misionera. Invocamos al Espíritu Santo para poder dar un testimonio de </a:t>
            </a:r>
            <a:r>
              <a:rPr lang="es-ES" altLang="es-MX" sz="2400" u="sng">
                <a:solidFill>
                  <a:srgbClr val="FF0000"/>
                </a:solidFill>
                <a:latin typeface="Arial" panose="020B0604020202020204" pitchFamily="34" charset="0"/>
              </a:rPr>
              <a:t>proximidad que entraña cercanía afectuosa, escucha, humildad, solidaridad, compasión, diálogo, reconciliación, compromiso con la justicia social y capacidad de compartir</a:t>
            </a:r>
            <a:r>
              <a:rPr lang="es-ES" altLang="es-MX" sz="2400">
                <a:solidFill>
                  <a:srgbClr val="FF0000"/>
                </a:solidFill>
                <a:latin typeface="Arial" panose="020B0604020202020204" pitchFamily="34" charset="0"/>
              </a:rPr>
              <a:t>, como Jesús lo hizo. El sigue convocando, sigue invitando, sigue ofreciendo incesantemente una vida digna y plena para todos. Nosotros somos ahora, en América Latina y El Caribe, sus discípulos y discípulas, llamados a navegar mar adentro para una pesca abundante. Se trata de salir de nuestra conciencia aislada y de lanzarnos, con valentía y confianza (parresía), a la misión de toda la Iglesia.</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4"/>
          <p:cNvSpPr txBox="1">
            <a:spLocks noChangeArrowheads="1"/>
          </p:cNvSpPr>
          <p:nvPr/>
        </p:nvSpPr>
        <p:spPr bwMode="auto">
          <a:xfrm>
            <a:off x="539750" y="404813"/>
            <a:ext cx="8135938" cy="593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rgbClr val="FF0000"/>
                </a:solidFill>
                <a:latin typeface="Arial" panose="020B0604020202020204" pitchFamily="34" charset="0"/>
              </a:rPr>
              <a:t>364.</a:t>
            </a:r>
            <a:r>
              <a:rPr lang="es-ES" altLang="es-MX" sz="2400">
                <a:solidFill>
                  <a:srgbClr val="FF0000"/>
                </a:solidFill>
                <a:latin typeface="Arial" panose="020B0604020202020204" pitchFamily="34" charset="0"/>
              </a:rPr>
              <a:t> Detenemos la </a:t>
            </a:r>
            <a:r>
              <a:rPr lang="es-ES" altLang="es-MX" sz="2400" u="sng">
                <a:solidFill>
                  <a:srgbClr val="FF0000"/>
                </a:solidFill>
                <a:latin typeface="Arial" panose="020B0604020202020204" pitchFamily="34" charset="0"/>
              </a:rPr>
              <a:t>mirada en María</a:t>
            </a:r>
            <a:r>
              <a:rPr lang="es-ES" altLang="es-MX" sz="2400">
                <a:solidFill>
                  <a:srgbClr val="FF0000"/>
                </a:solidFill>
                <a:latin typeface="Arial" panose="020B0604020202020204" pitchFamily="34" charset="0"/>
              </a:rPr>
              <a:t> y reconocemos en ella una imagen perfecta de la discípula misionera. Ella nos exhorta a hacer lo que Jesús nos diga (cf. Jn 2, 5) para que Él pueda derramar su vida en América Latina y El Caribe. Junto con ella, queremos estar atentos una vez más a la escucha del Maestro, y, en torno a ella, volvemos a recibir con estremecimiento el mandato misionero de su hijo: Vayan y hagan discípulos a todos los pueblos (Mt 28, 19). Lo escuchamos como comunidad de discípulos misioneros, que hemos experimentado el encuentro vivo con Él y queremos compartir todos los días con los demás esa alegría incomparable.</a:t>
            </a:r>
          </a:p>
          <a:p>
            <a:pPr eaLnBrk="1" hangingPunct="1"/>
            <a:endParaRPr lang="es-ES" altLang="es-MX" sz="2400">
              <a:solidFill>
                <a:srgbClr val="FF0000"/>
              </a:solidFill>
              <a:latin typeface="Arial" panose="020B0604020202020204" pitchFamily="34" charset="0"/>
            </a:endParaRPr>
          </a:p>
          <a:p>
            <a:pPr eaLnBrk="1" hangingPunct="1"/>
            <a:r>
              <a:rPr lang="es-ES" altLang="es-MX" sz="2400" b="1">
                <a:solidFill>
                  <a:srgbClr val="FF0000"/>
                </a:solidFill>
                <a:latin typeface="Arial" panose="020B0604020202020204" pitchFamily="34" charset="0"/>
              </a:rPr>
              <a:t>7.2. Conversión pastoral y renovación misionera de 		las comunidades</a:t>
            </a:r>
          </a:p>
          <a:p>
            <a:pPr eaLnBrk="1" hangingPunct="1"/>
            <a:r>
              <a:rPr lang="es-ES" altLang="es-MX" sz="2400" b="1">
                <a:solidFill>
                  <a:srgbClr val="FF0000"/>
                </a:solidFill>
                <a:latin typeface="Arial" panose="020B0604020202020204" pitchFamily="34" charset="0"/>
              </a:rPr>
              <a:t>7.3. Nuestro compromiso con la misión “ad gentes”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4"/>
          <p:cNvSpPr txBox="1">
            <a:spLocks noChangeArrowheads="1"/>
          </p:cNvSpPr>
          <p:nvPr/>
        </p:nvSpPr>
        <p:spPr bwMode="auto">
          <a:xfrm>
            <a:off x="611188" y="620713"/>
            <a:ext cx="7921625" cy="3938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spcBef>
                <a:spcPct val="50000"/>
              </a:spcBef>
            </a:pPr>
            <a:endParaRPr lang="es-ES" altLang="es-MX">
              <a:latin typeface="Arial" panose="020B0604020202020204" pitchFamily="34" charset="0"/>
            </a:endParaRPr>
          </a:p>
          <a:p>
            <a:pPr algn="ctr" eaLnBrk="1" hangingPunct="1">
              <a:spcBef>
                <a:spcPct val="50000"/>
              </a:spcBef>
            </a:pPr>
            <a:endParaRPr lang="es-ES" altLang="es-MX">
              <a:latin typeface="Arial" panose="020B0604020202020204" pitchFamily="34" charset="0"/>
            </a:endParaRPr>
          </a:p>
          <a:p>
            <a:pPr algn="ctr" eaLnBrk="1" hangingPunct="1">
              <a:spcBef>
                <a:spcPct val="50000"/>
              </a:spcBef>
            </a:pPr>
            <a:r>
              <a:rPr lang="es-ES" altLang="es-MX" sz="3600" u="sng">
                <a:solidFill>
                  <a:schemeClr val="accent2"/>
                </a:solidFill>
                <a:latin typeface="Arial" panose="020B0604020202020204" pitchFamily="34" charset="0"/>
              </a:rPr>
              <a:t>Cuatro ejes fundamentales</a:t>
            </a:r>
            <a:r>
              <a:rPr lang="es-ES" altLang="es-MX" sz="3600">
                <a:solidFill>
                  <a:schemeClr val="accent2"/>
                </a:solidFill>
                <a:latin typeface="Arial" panose="020B0604020202020204" pitchFamily="34" charset="0"/>
              </a:rPr>
              <a:t>: 1) discípulos; 2) misioneros; 3) ofrecer vida en Cristo; 4) nuestros pueblos.</a:t>
            </a:r>
          </a:p>
          <a:p>
            <a:pPr algn="ctr" eaLnBrk="1" hangingPunct="1">
              <a:spcBef>
                <a:spcPct val="50000"/>
              </a:spcBef>
            </a:pPr>
            <a:endParaRPr lang="es-ES" altLang="es-MX" sz="3600">
              <a:solidFill>
                <a:schemeClr val="accent2"/>
              </a:solidFill>
              <a:latin typeface="Arial" panose="020B0604020202020204" pitchFamily="34" charset="0"/>
            </a:endParaRPr>
          </a:p>
          <a:p>
            <a:pPr algn="ctr" eaLnBrk="1" hangingPunct="1">
              <a:spcBef>
                <a:spcPct val="50000"/>
              </a:spcBef>
            </a:pPr>
            <a:r>
              <a:rPr lang="es-ES" altLang="es-MX">
                <a:latin typeface="Arial" panose="020B0604020202020204" pitchFamily="34" charset="0"/>
              </a:rPr>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4"/>
          <p:cNvSpPr txBox="1">
            <a:spLocks noChangeArrowheads="1"/>
          </p:cNvSpPr>
          <p:nvPr/>
        </p:nvSpPr>
        <p:spPr bwMode="auto">
          <a:xfrm>
            <a:off x="827088" y="620713"/>
            <a:ext cx="7561262" cy="5148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b="1">
                <a:solidFill>
                  <a:srgbClr val="FF0000"/>
                </a:solidFill>
                <a:latin typeface="Arial" panose="020B0604020202020204" pitchFamily="34" charset="0"/>
              </a:rPr>
              <a:t>Capítulo 8 	   REINO DE DIOS Y PROMOCIÓN DE LA DIGNIDAD HUMANA</a:t>
            </a:r>
            <a:endParaRPr lang="es-ES" altLang="es-MX" sz="2800">
              <a:solidFill>
                <a:srgbClr val="FF0000"/>
              </a:solidFill>
              <a:latin typeface="Arial" panose="020B0604020202020204" pitchFamily="34" charset="0"/>
            </a:endParaRPr>
          </a:p>
          <a:p>
            <a:pPr eaLnBrk="1" hangingPunct="1"/>
            <a:endParaRPr lang="es-ES" altLang="es-MX" sz="2800">
              <a:solidFill>
                <a:srgbClr val="FF0000"/>
              </a:solidFill>
              <a:latin typeface="Arial" panose="020B0604020202020204" pitchFamily="34" charset="0"/>
            </a:endParaRPr>
          </a:p>
          <a:p>
            <a:pPr algn="ctr" eaLnBrk="1" hangingPunct="1"/>
            <a:r>
              <a:rPr lang="es-ES" altLang="es-MX" sz="2800">
                <a:solidFill>
                  <a:srgbClr val="FF0000"/>
                </a:solidFill>
                <a:latin typeface="Arial" panose="020B0604020202020204" pitchFamily="34" charset="0"/>
              </a:rPr>
              <a:t>8.1. Reino de Dios, justicia social y caridad cristiana</a:t>
            </a:r>
          </a:p>
          <a:p>
            <a:pPr algn="ctr" eaLnBrk="1" hangingPunct="1"/>
            <a:r>
              <a:rPr lang="es-ES" altLang="es-MX" sz="2400" b="1">
                <a:solidFill>
                  <a:schemeClr val="accent2"/>
                </a:solidFill>
                <a:latin typeface="Arial" panose="020B0604020202020204" pitchFamily="34" charset="0"/>
              </a:rPr>
              <a:t>382.</a:t>
            </a:r>
            <a:r>
              <a:rPr lang="es-ES" altLang="es-MX" sz="2400">
                <a:solidFill>
                  <a:schemeClr val="accent2"/>
                </a:solidFill>
                <a:latin typeface="Arial" panose="020B0604020202020204" pitchFamily="34" charset="0"/>
              </a:rPr>
              <a:t> "El plazo se ha cumplido. El Reino de Dios está llegando. Conviértanse y crean en el Evangelio" (Mc 1, 15). La voz del Señor nos sigue llamando como discípulos misioneros y nos interpela a orientar toda nuestra vida desde la realidad transformadora del Reino de Dios que se hace presente en Jesús. </a:t>
            </a:r>
            <a:r>
              <a:rPr lang="es-ES" altLang="es-MX" sz="2400" u="sng">
                <a:solidFill>
                  <a:schemeClr val="accent2"/>
                </a:solidFill>
                <a:latin typeface="Arial" panose="020B0604020202020204" pitchFamily="34" charset="0"/>
              </a:rPr>
              <a:t>Acogemos con mucha alegría esta buena noticia</a:t>
            </a:r>
            <a:r>
              <a:rPr lang="es-ES" altLang="es-MX" sz="2400">
                <a:solidFill>
                  <a:schemeClr val="accent2"/>
                </a:solidFill>
                <a:latin typeface="Arial" panose="020B0604020202020204" pitchFamily="34" charset="0"/>
              </a:rPr>
              <a:t>. </a:t>
            </a:r>
          </a:p>
          <a:p>
            <a:pPr algn="ctr" eaLnBrk="1" hangingPunct="1"/>
            <a:endParaRPr lang="es-ES" altLang="es-MX" sz="2400">
              <a:solidFill>
                <a:schemeClr val="accent2"/>
              </a:solidFill>
              <a:latin typeface="Arial" panose="020B0604020202020204"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4"/>
          <p:cNvSpPr txBox="1">
            <a:spLocks noChangeArrowheads="1"/>
          </p:cNvSpPr>
          <p:nvPr/>
        </p:nvSpPr>
        <p:spPr bwMode="auto">
          <a:xfrm>
            <a:off x="755650" y="549275"/>
            <a:ext cx="7632700" cy="538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400">
              <a:solidFill>
                <a:schemeClr val="accent2"/>
              </a:solidFill>
              <a:latin typeface="Arial" panose="020B0604020202020204" pitchFamily="34" charset="0"/>
            </a:endParaRPr>
          </a:p>
          <a:p>
            <a:pPr algn="ctr" eaLnBrk="1" hangingPunct="1"/>
            <a:r>
              <a:rPr lang="es-ES" altLang="es-MX" sz="2400">
                <a:solidFill>
                  <a:schemeClr val="accent2"/>
                </a:solidFill>
                <a:latin typeface="Arial" panose="020B0604020202020204" pitchFamily="34" charset="0"/>
              </a:rPr>
              <a:t>Dios amor es Padre de todos los hombres y mujeres de todos los pueblos y razas. Jesucristo es el Reino de Dios que procura desplegar toda su fuerza transformadora en nuestra Iglesia y en nuestras sociedades. En Él, Dios nos ha elegido para que seamos sus hijos con el mismo origen y destino, con la misma dignidad, con los mismos derechos y deberes vividos en el mandamiento supremo del amor. El Espíritu ha puesto este germen del Reino en nuestro Bautismo y lo hace crecer por la gracia de la conversión permanente gracias a la Palabra y los sacramentos.</a:t>
            </a:r>
          </a:p>
          <a:p>
            <a:pPr eaLnBrk="1" hangingPunct="1">
              <a:spcBef>
                <a:spcPct val="50000"/>
              </a:spcBef>
            </a:pPr>
            <a:endParaRPr lang="es-ES" altLang="es-MX" sz="2400">
              <a:latin typeface="Arial" panose="020B0604020202020204"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4"/>
          <p:cNvSpPr txBox="1">
            <a:spLocks noChangeArrowheads="1"/>
          </p:cNvSpPr>
          <p:nvPr/>
        </p:nvSpPr>
        <p:spPr bwMode="auto">
          <a:xfrm>
            <a:off x="755650" y="692150"/>
            <a:ext cx="7777163" cy="41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400" b="1">
              <a:solidFill>
                <a:schemeClr val="accent2"/>
              </a:solidFill>
              <a:latin typeface="Arial" panose="020B0604020202020204" pitchFamily="34" charset="0"/>
            </a:endParaRPr>
          </a:p>
          <a:p>
            <a:pPr algn="ctr" eaLnBrk="1" hangingPunct="1"/>
            <a:r>
              <a:rPr lang="es-ES" altLang="es-MX" sz="2400" b="1">
                <a:solidFill>
                  <a:schemeClr val="accent2"/>
                </a:solidFill>
                <a:latin typeface="Arial" panose="020B0604020202020204" pitchFamily="34" charset="0"/>
              </a:rPr>
              <a:t>383.</a:t>
            </a:r>
            <a:r>
              <a:rPr lang="es-ES" altLang="es-MX" sz="2400">
                <a:solidFill>
                  <a:schemeClr val="accent2"/>
                </a:solidFill>
                <a:latin typeface="Arial" panose="020B0604020202020204" pitchFamily="34" charset="0"/>
              </a:rPr>
              <a:t> Señales evidentes de la presencia del Reino son: </a:t>
            </a:r>
            <a:r>
              <a:rPr lang="es-ES" altLang="es-MX" sz="2400" u="sng">
                <a:solidFill>
                  <a:schemeClr val="accent2"/>
                </a:solidFill>
                <a:latin typeface="Arial" panose="020B0604020202020204" pitchFamily="34" charset="0"/>
              </a:rPr>
              <a:t>la vivencia personal y comunitaria de las bienaventuranzas, la evangelización de los pobres, el conocimiento y cumplimiento de la voluntad del Padre, el martirio por la fe, el acceso de todos a los bienes de la creación, el perdón mutuo, sincero y fraterno, aceptando y respetando la riqueza de la pluralidad, y la lucha para no sucumbir a la tentación</a:t>
            </a:r>
            <a:r>
              <a:rPr lang="es-ES" altLang="es-MX" sz="2400">
                <a:solidFill>
                  <a:schemeClr val="accent2"/>
                </a:solidFill>
                <a:latin typeface="Arial" panose="020B0604020202020204" pitchFamily="34" charset="0"/>
              </a:rPr>
              <a:t> y no ser esclavos del mal.</a:t>
            </a:r>
          </a:p>
          <a:p>
            <a:pPr algn="ctr" eaLnBrk="1" hangingPunct="1"/>
            <a:endParaRPr lang="es-ES" altLang="es-MX" sz="2400">
              <a:solidFill>
                <a:schemeClr val="accent2"/>
              </a:solidFill>
              <a:latin typeface="Arial" panose="020B0604020202020204" pitchFamily="34" charset="0"/>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4"/>
          <p:cNvSpPr txBox="1">
            <a:spLocks noChangeArrowheads="1"/>
          </p:cNvSpPr>
          <p:nvPr/>
        </p:nvSpPr>
        <p:spPr bwMode="auto">
          <a:xfrm>
            <a:off x="468313" y="476250"/>
            <a:ext cx="8135937" cy="538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chemeClr val="accent2"/>
                </a:solidFill>
                <a:latin typeface="Arial" panose="020B0604020202020204" pitchFamily="34" charset="0"/>
              </a:rPr>
              <a:t>384.</a:t>
            </a:r>
            <a:r>
              <a:rPr lang="es-ES" altLang="es-MX" sz="2400">
                <a:solidFill>
                  <a:schemeClr val="accent2"/>
                </a:solidFill>
                <a:latin typeface="Arial" panose="020B0604020202020204" pitchFamily="34" charset="0"/>
              </a:rPr>
              <a:t> Ser discípulos y misioneros de Jesucristo para que nuestros pueblos, en El, tengan vida, nos lleva a asumir evangélicamente y desde la perspectiva del Reino </a:t>
            </a:r>
            <a:r>
              <a:rPr lang="es-ES" altLang="es-MX" sz="2400" u="sng">
                <a:solidFill>
                  <a:schemeClr val="accent2"/>
                </a:solidFill>
                <a:latin typeface="Arial" panose="020B0604020202020204" pitchFamily="34" charset="0"/>
              </a:rPr>
              <a:t>las tareas prioritarias que contribuyen a la dignificación de todo ser humano</a:t>
            </a:r>
            <a:r>
              <a:rPr lang="es-ES" altLang="es-MX" sz="2400">
                <a:solidFill>
                  <a:schemeClr val="accent2"/>
                </a:solidFill>
                <a:latin typeface="Arial" panose="020B0604020202020204" pitchFamily="34" charset="0"/>
              </a:rPr>
              <a:t>, y a trabajar junto con los demás ciudadanos e instituciones en bien del ser humano. </a:t>
            </a:r>
            <a:r>
              <a:rPr lang="es-ES" altLang="es-MX" sz="2400" u="sng">
                <a:solidFill>
                  <a:schemeClr val="accent2"/>
                </a:solidFill>
                <a:latin typeface="Arial" panose="020B0604020202020204" pitchFamily="34" charset="0"/>
              </a:rPr>
              <a:t>El amor de misericordia para con todos los que ven vulnerada su vida en cualquiera de sus dimensiones</a:t>
            </a:r>
            <a:r>
              <a:rPr lang="es-ES" altLang="es-MX" sz="2400">
                <a:solidFill>
                  <a:schemeClr val="accent2"/>
                </a:solidFill>
                <a:latin typeface="Arial" panose="020B0604020202020204" pitchFamily="34" charset="0"/>
              </a:rPr>
              <a:t>, como bien nos muestra el Señor en todos sus gestos de misericordia, requiere que socorramos las necesidades urgentes, al mismo tiempo que colaboremos con otros organismos o instituciones para organizar estructuras más justas en los ámbitos nacionales e internacionales...</a:t>
            </a:r>
          </a:p>
          <a:p>
            <a:pPr eaLnBrk="1" hangingPunct="1">
              <a:spcBef>
                <a:spcPct val="50000"/>
              </a:spcBef>
            </a:pPr>
            <a:endParaRPr lang="es-ES" altLang="es-MX" sz="2400">
              <a:latin typeface="Arial" panose="020B0604020202020204"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4"/>
          <p:cNvSpPr txBox="1">
            <a:spLocks noChangeArrowheads="1"/>
          </p:cNvSpPr>
          <p:nvPr/>
        </p:nvSpPr>
        <p:spPr bwMode="auto">
          <a:xfrm>
            <a:off x="900113" y="620713"/>
            <a:ext cx="7559675"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400" b="1">
              <a:solidFill>
                <a:schemeClr val="accent2"/>
              </a:solidFill>
              <a:latin typeface="Arial" panose="020B0604020202020204" pitchFamily="34" charset="0"/>
            </a:endParaRPr>
          </a:p>
          <a:p>
            <a:pPr algn="ctr" eaLnBrk="1" hangingPunct="1"/>
            <a:r>
              <a:rPr lang="es-ES" altLang="es-MX" sz="2400" b="1">
                <a:solidFill>
                  <a:schemeClr val="accent2"/>
                </a:solidFill>
                <a:latin typeface="Arial" panose="020B0604020202020204" pitchFamily="34" charset="0"/>
              </a:rPr>
              <a:t>385.</a:t>
            </a:r>
            <a:r>
              <a:rPr lang="es-ES" altLang="es-MX" sz="2400">
                <a:solidFill>
                  <a:schemeClr val="accent2"/>
                </a:solidFill>
                <a:latin typeface="Arial" panose="020B0604020202020204" pitchFamily="34" charset="0"/>
              </a:rPr>
              <a:t> La misericordia siempre será necesaria, pero no debe contribuir a crear círculos viciosos que sean funcionales a un sistema económico inicuo. Se requiere que </a:t>
            </a:r>
            <a:r>
              <a:rPr lang="es-ES" altLang="es-MX" sz="2400" u="sng">
                <a:solidFill>
                  <a:schemeClr val="accent2"/>
                </a:solidFill>
                <a:latin typeface="Arial" panose="020B0604020202020204" pitchFamily="34" charset="0"/>
              </a:rPr>
              <a:t>las obras de misericordia estén acompañadas por la búsqueda de una verdadera justicia social</a:t>
            </a:r>
            <a:r>
              <a:rPr lang="es-ES" altLang="es-MX" sz="2400">
                <a:solidFill>
                  <a:schemeClr val="accent2"/>
                </a:solidFill>
                <a:latin typeface="Arial" panose="020B0604020202020204" pitchFamily="34" charset="0"/>
              </a:rPr>
              <a:t>, que vaya elevando el nivel de vida de los ciudadanos, promoviéndolos comos sujetos de su propio desarrollo…</a:t>
            </a:r>
          </a:p>
          <a:p>
            <a:pPr algn="ctr" eaLnBrk="1" hangingPunct="1"/>
            <a:endParaRPr lang="es-ES" altLang="es-MX" sz="2400">
              <a:solidFill>
                <a:schemeClr val="accent2"/>
              </a:solidFill>
              <a:latin typeface="Arial" panose="020B0604020202020204"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4"/>
          <p:cNvSpPr txBox="1">
            <a:spLocks noChangeArrowheads="1"/>
          </p:cNvSpPr>
          <p:nvPr/>
        </p:nvSpPr>
        <p:spPr bwMode="auto">
          <a:xfrm>
            <a:off x="827088" y="549275"/>
            <a:ext cx="7561262" cy="465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400" b="1">
              <a:solidFill>
                <a:schemeClr val="accent2"/>
              </a:solidFill>
              <a:latin typeface="Arial" panose="020B0604020202020204" pitchFamily="34" charset="0"/>
            </a:endParaRPr>
          </a:p>
          <a:p>
            <a:pPr algn="ctr" eaLnBrk="1" hangingPunct="1"/>
            <a:endParaRPr lang="es-ES" altLang="es-MX" sz="2400" b="1">
              <a:solidFill>
                <a:schemeClr val="accent2"/>
              </a:solidFill>
              <a:latin typeface="Arial" panose="020B0604020202020204" pitchFamily="34" charset="0"/>
            </a:endParaRPr>
          </a:p>
          <a:p>
            <a:pPr algn="ctr" eaLnBrk="1" hangingPunct="1"/>
            <a:r>
              <a:rPr lang="es-ES" altLang="es-MX" sz="2400" b="1">
                <a:solidFill>
                  <a:schemeClr val="accent2"/>
                </a:solidFill>
                <a:latin typeface="Arial" panose="020B0604020202020204" pitchFamily="34" charset="0"/>
              </a:rPr>
              <a:t>386.</a:t>
            </a:r>
            <a:r>
              <a:rPr lang="es-ES" altLang="es-MX" sz="2400">
                <a:solidFill>
                  <a:schemeClr val="accent2"/>
                </a:solidFill>
                <a:latin typeface="Arial" panose="020B0604020202020204" pitchFamily="34" charset="0"/>
              </a:rPr>
              <a:t> La Iglesia tiene, como misión propia y específica, comunicar la vida de Jesucristo a todas las personas, anunciando la Palabra, administrando los Sacramentos y practicando la caridad. Es oportuno recordar que </a:t>
            </a:r>
            <a:r>
              <a:rPr lang="es-ES" altLang="es-MX" sz="2400" u="sng">
                <a:solidFill>
                  <a:schemeClr val="accent2"/>
                </a:solidFill>
                <a:latin typeface="Arial" panose="020B0604020202020204" pitchFamily="34" charset="0"/>
              </a:rPr>
              <a:t>el amor se muestra en las obras más que en las palabras</a:t>
            </a:r>
            <a:r>
              <a:rPr lang="es-ES" altLang="es-MX" sz="2400">
                <a:solidFill>
                  <a:schemeClr val="accent2"/>
                </a:solidFill>
                <a:latin typeface="Arial" panose="020B0604020202020204" pitchFamily="34" charset="0"/>
              </a:rPr>
              <a:t>, y esto vale también para nuestras palabras en esta V Conferencia... Decía san Alberto Hurtado: “En nuestras obras, nuestro pueblo sabe que comprendemos su dolor”.</a:t>
            </a:r>
          </a:p>
          <a:p>
            <a:pPr eaLnBrk="1" hangingPunct="1">
              <a:spcBef>
                <a:spcPct val="50000"/>
              </a:spcBef>
            </a:pPr>
            <a:endParaRPr lang="es-ES" altLang="es-MX" sz="2400">
              <a:latin typeface="Arial" panose="020B0604020202020204"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4"/>
          <p:cNvSpPr txBox="1">
            <a:spLocks noChangeArrowheads="1"/>
          </p:cNvSpPr>
          <p:nvPr/>
        </p:nvSpPr>
        <p:spPr bwMode="auto">
          <a:xfrm>
            <a:off x="755650" y="549275"/>
            <a:ext cx="7777163"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400" b="1">
              <a:solidFill>
                <a:srgbClr val="FF0000"/>
              </a:solidFill>
              <a:latin typeface="Arial" panose="020B0604020202020204" pitchFamily="34" charset="0"/>
            </a:endParaRPr>
          </a:p>
          <a:p>
            <a:pPr algn="ctr" eaLnBrk="1" hangingPunct="1"/>
            <a:r>
              <a:rPr lang="es-ES" altLang="es-MX" sz="2400" b="1">
                <a:solidFill>
                  <a:srgbClr val="FF0000"/>
                </a:solidFill>
                <a:latin typeface="Arial" panose="020B0604020202020204" pitchFamily="34" charset="0"/>
              </a:rPr>
              <a:t>8.2. La dignidad humana</a:t>
            </a:r>
          </a:p>
          <a:p>
            <a:pPr algn="ctr" eaLnBrk="1" hangingPunct="1"/>
            <a:endParaRPr lang="es-ES" altLang="es-MX" sz="2400" b="1">
              <a:solidFill>
                <a:srgbClr val="FF0000"/>
              </a:solidFill>
              <a:latin typeface="Arial" panose="020B0604020202020204" pitchFamily="34" charset="0"/>
            </a:endParaRPr>
          </a:p>
          <a:p>
            <a:pPr algn="ctr" eaLnBrk="1" hangingPunct="1"/>
            <a:r>
              <a:rPr lang="es-ES" altLang="es-MX" sz="2400" b="1">
                <a:solidFill>
                  <a:schemeClr val="accent2"/>
                </a:solidFill>
                <a:latin typeface="Arial" panose="020B0604020202020204" pitchFamily="34" charset="0"/>
              </a:rPr>
              <a:t>387.</a:t>
            </a:r>
            <a:r>
              <a:rPr lang="es-ES" altLang="es-MX" sz="2400">
                <a:solidFill>
                  <a:schemeClr val="accent2"/>
                </a:solidFill>
                <a:latin typeface="Arial" panose="020B0604020202020204" pitchFamily="34" charset="0"/>
              </a:rPr>
              <a:t> La cultura actual tiende a proponer estilos de ser y de vivir contrarios a la naturaleza y dignidad del ser humano. El impacto dominante de </a:t>
            </a:r>
            <a:r>
              <a:rPr lang="es-ES" altLang="es-MX" sz="2400" u="sng">
                <a:solidFill>
                  <a:schemeClr val="accent2"/>
                </a:solidFill>
                <a:latin typeface="Arial" panose="020B0604020202020204" pitchFamily="34" charset="0"/>
              </a:rPr>
              <a:t>los ídolos del poder, la riqueza y el placer efímero</a:t>
            </a:r>
            <a:r>
              <a:rPr lang="es-ES" altLang="es-MX" sz="2400">
                <a:solidFill>
                  <a:schemeClr val="accent2"/>
                </a:solidFill>
                <a:latin typeface="Arial" panose="020B0604020202020204" pitchFamily="34" charset="0"/>
              </a:rPr>
              <a:t> se han transformado, por encima del valor de la persona, en la norma máxima de funcionamiento y el criterio decisivo en la organización social. Ante esta realidad, anunciamos, una vez más, </a:t>
            </a:r>
            <a:r>
              <a:rPr lang="es-ES" altLang="es-MX" sz="2400" u="sng">
                <a:solidFill>
                  <a:schemeClr val="accent2"/>
                </a:solidFill>
                <a:latin typeface="Arial" panose="020B0604020202020204" pitchFamily="34" charset="0"/>
              </a:rPr>
              <a:t>el valor supremo de cada </a:t>
            </a:r>
            <a:r>
              <a:rPr lang="es-ES" altLang="es-MX" sz="2400">
                <a:solidFill>
                  <a:schemeClr val="accent2"/>
                </a:solidFill>
                <a:latin typeface="Arial" panose="020B0604020202020204" pitchFamily="34" charset="0"/>
              </a:rPr>
              <a:t>hombre y de cada mujer… </a:t>
            </a:r>
          </a:p>
          <a:p>
            <a:pPr algn="ctr" eaLnBrk="1" hangingPunct="1"/>
            <a:endParaRPr lang="es-ES" altLang="es-MX" sz="2400">
              <a:solidFill>
                <a:schemeClr val="accent2"/>
              </a:solidFill>
              <a:latin typeface="Arial" panose="020B0604020202020204" pitchFamily="34" charset="0"/>
            </a:endParaRPr>
          </a:p>
          <a:p>
            <a:pPr algn="ctr" eaLnBrk="1" hangingPunct="1"/>
            <a:endParaRPr lang="es-ES" altLang="es-MX" sz="2400">
              <a:solidFill>
                <a:schemeClr val="accent2"/>
              </a:solidFill>
              <a:latin typeface="Arial" panose="020B0604020202020204" pitchFamily="34"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4"/>
          <p:cNvSpPr txBox="1">
            <a:spLocks noChangeArrowheads="1"/>
          </p:cNvSpPr>
          <p:nvPr/>
        </p:nvSpPr>
        <p:spPr bwMode="auto">
          <a:xfrm>
            <a:off x="611188" y="549275"/>
            <a:ext cx="7993062" cy="538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400" b="1">
              <a:solidFill>
                <a:schemeClr val="accent2"/>
              </a:solidFill>
              <a:latin typeface="Arial" panose="020B0604020202020204" pitchFamily="34" charset="0"/>
            </a:endParaRPr>
          </a:p>
          <a:p>
            <a:pPr algn="ctr" eaLnBrk="1" hangingPunct="1"/>
            <a:r>
              <a:rPr lang="es-ES" altLang="es-MX" sz="2400" b="1">
                <a:solidFill>
                  <a:schemeClr val="accent2"/>
                </a:solidFill>
                <a:latin typeface="Arial" panose="020B0604020202020204" pitchFamily="34" charset="0"/>
              </a:rPr>
              <a:t>388.</a:t>
            </a:r>
            <a:r>
              <a:rPr lang="es-ES" altLang="es-MX" sz="2400">
                <a:solidFill>
                  <a:schemeClr val="accent2"/>
                </a:solidFill>
                <a:latin typeface="Arial" panose="020B0604020202020204" pitchFamily="34" charset="0"/>
              </a:rPr>
              <a:t> Proclamamos que </a:t>
            </a:r>
            <a:r>
              <a:rPr lang="es-ES" altLang="es-MX" sz="2400" u="sng">
                <a:solidFill>
                  <a:schemeClr val="accent2"/>
                </a:solidFill>
                <a:latin typeface="Arial" panose="020B0604020202020204" pitchFamily="34" charset="0"/>
              </a:rPr>
              <a:t>todo ser humano existe pura y simplemente por el amor de Dios</a:t>
            </a:r>
            <a:r>
              <a:rPr lang="es-ES" altLang="es-MX" sz="2400">
                <a:solidFill>
                  <a:schemeClr val="accent2"/>
                </a:solidFill>
                <a:latin typeface="Arial" panose="020B0604020202020204" pitchFamily="34" charset="0"/>
              </a:rPr>
              <a:t> que lo creó, y por el amor de Dios que lo conserva en cada instante. La creación del varón y la mujer, a su imagen y semejanza, es un acontecimiento divino de vida, y su fuente es el amor fiel del Señor. Luego, sólo </a:t>
            </a:r>
            <a:r>
              <a:rPr lang="es-ES" altLang="es-MX" sz="2400" u="sng">
                <a:solidFill>
                  <a:schemeClr val="accent2"/>
                </a:solidFill>
                <a:latin typeface="Arial" panose="020B0604020202020204" pitchFamily="34" charset="0"/>
              </a:rPr>
              <a:t>el Señor es el autor y el dueño de la vida</a:t>
            </a:r>
            <a:r>
              <a:rPr lang="es-ES" altLang="es-MX" sz="2400">
                <a:solidFill>
                  <a:schemeClr val="accent2"/>
                </a:solidFill>
                <a:latin typeface="Arial" panose="020B0604020202020204" pitchFamily="34" charset="0"/>
              </a:rPr>
              <a:t>, y </a:t>
            </a:r>
            <a:r>
              <a:rPr lang="es-ES" altLang="es-MX" sz="2400" u="sng">
                <a:solidFill>
                  <a:schemeClr val="accent2"/>
                </a:solidFill>
                <a:latin typeface="Arial" panose="020B0604020202020204" pitchFamily="34" charset="0"/>
              </a:rPr>
              <a:t>el ser humano, su imagen viviente, es siempre sagrado</a:t>
            </a:r>
            <a:r>
              <a:rPr lang="es-ES" altLang="es-MX" sz="2400">
                <a:solidFill>
                  <a:schemeClr val="accent2"/>
                </a:solidFill>
                <a:latin typeface="Arial" panose="020B0604020202020204" pitchFamily="34" charset="0"/>
              </a:rPr>
              <a:t>, desde su concepción, en todas las etapas de la existencia, hasta su muerte natural y después de la muerte. La mirada cristiana sobre el ser humano permite percibir su valor que trasciende todo el universo… </a:t>
            </a:r>
          </a:p>
          <a:p>
            <a:pPr eaLnBrk="1" hangingPunct="1">
              <a:spcBef>
                <a:spcPct val="50000"/>
              </a:spcBef>
            </a:pPr>
            <a:endParaRPr lang="es-ES" altLang="es-MX" sz="2400">
              <a:latin typeface="Arial" panose="020B0604020202020204"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4"/>
          <p:cNvSpPr txBox="1">
            <a:spLocks noChangeArrowheads="1"/>
          </p:cNvSpPr>
          <p:nvPr/>
        </p:nvSpPr>
        <p:spPr bwMode="auto">
          <a:xfrm>
            <a:off x="827088" y="620713"/>
            <a:ext cx="7705725" cy="5389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b="1">
                <a:solidFill>
                  <a:srgbClr val="FF0000"/>
                </a:solidFill>
                <a:latin typeface="Arial" panose="020B0604020202020204" pitchFamily="34" charset="0"/>
              </a:rPr>
              <a:t>8.3. La opción preferencial por los pobres y excluidos</a:t>
            </a:r>
          </a:p>
          <a:p>
            <a:pPr algn="ctr" eaLnBrk="1" hangingPunct="1"/>
            <a:endParaRPr lang="es-ES" altLang="es-MX" sz="2800" b="1">
              <a:solidFill>
                <a:srgbClr val="FF0000"/>
              </a:solidFill>
              <a:latin typeface="Arial" panose="020B0604020202020204" pitchFamily="34" charset="0"/>
            </a:endParaRPr>
          </a:p>
          <a:p>
            <a:pPr algn="ctr" eaLnBrk="1" hangingPunct="1"/>
            <a:r>
              <a:rPr lang="es-ES" altLang="es-MX" sz="2400" b="1">
                <a:solidFill>
                  <a:schemeClr val="accent2"/>
                </a:solidFill>
                <a:latin typeface="Arial" panose="020B0604020202020204" pitchFamily="34" charset="0"/>
              </a:rPr>
              <a:t>391</a:t>
            </a:r>
            <a:r>
              <a:rPr lang="es-ES" altLang="es-MX" sz="2400">
                <a:solidFill>
                  <a:schemeClr val="accent2"/>
                </a:solidFill>
                <a:latin typeface="Arial" panose="020B0604020202020204" pitchFamily="34" charset="0"/>
              </a:rPr>
              <a:t> ... La opción preferencial por los pobres es </a:t>
            </a:r>
            <a:r>
              <a:rPr lang="es-ES" altLang="es-MX" sz="2400" u="sng">
                <a:solidFill>
                  <a:schemeClr val="accent2"/>
                </a:solidFill>
                <a:latin typeface="Arial" panose="020B0604020202020204" pitchFamily="34" charset="0"/>
              </a:rPr>
              <a:t>uno de los rasgos</a:t>
            </a:r>
            <a:r>
              <a:rPr lang="es-ES" altLang="es-MX" sz="2400">
                <a:solidFill>
                  <a:schemeClr val="accent2"/>
                </a:solidFill>
                <a:latin typeface="Arial" panose="020B0604020202020204" pitchFamily="34" charset="0"/>
              </a:rPr>
              <a:t> que marca la fisonomía de la Iglesia latinoamericana y caribeña. </a:t>
            </a:r>
          </a:p>
          <a:p>
            <a:pPr algn="ctr" eaLnBrk="1" hangingPunct="1"/>
            <a:r>
              <a:rPr lang="es-ES" altLang="es-MX" sz="2400" b="1">
                <a:solidFill>
                  <a:schemeClr val="accent2"/>
                </a:solidFill>
                <a:latin typeface="Arial" panose="020B0604020202020204" pitchFamily="34" charset="0"/>
              </a:rPr>
              <a:t>392.</a:t>
            </a:r>
            <a:r>
              <a:rPr lang="es-ES" altLang="es-MX" sz="2400">
                <a:solidFill>
                  <a:schemeClr val="accent2"/>
                </a:solidFill>
                <a:latin typeface="Arial" panose="020B0604020202020204" pitchFamily="34" charset="0"/>
              </a:rPr>
              <a:t> Nuestra fe proclama que Jesucristo es el rostro humano de Dios y el rostro divino del hombre. Por eso "la opción preferencial por los pobres </a:t>
            </a:r>
            <a:r>
              <a:rPr lang="es-ES" altLang="es-MX" sz="2400" u="sng">
                <a:solidFill>
                  <a:schemeClr val="accent2"/>
                </a:solidFill>
                <a:latin typeface="Arial" panose="020B0604020202020204" pitchFamily="34" charset="0"/>
              </a:rPr>
              <a:t>está implícita en la fe cristológica </a:t>
            </a:r>
            <a:r>
              <a:rPr lang="es-ES" altLang="es-MX" sz="2400">
                <a:solidFill>
                  <a:schemeClr val="accent2"/>
                </a:solidFill>
                <a:latin typeface="Arial" panose="020B0604020202020204" pitchFamily="34" charset="0"/>
              </a:rPr>
              <a:t>en aquel Dios que se ha hecho pobre por nosotros, para enriquecernos con su pobreza. Esta opción nace de nuestra fe en Jesucristo, el Dios hecho hombre, que se ha hecho nuestro hermano. Ella, sin embargo, no es ni exclusiva, ni excluyente.</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 Box 4"/>
          <p:cNvSpPr txBox="1">
            <a:spLocks noChangeArrowheads="1"/>
          </p:cNvSpPr>
          <p:nvPr/>
        </p:nvSpPr>
        <p:spPr bwMode="auto">
          <a:xfrm>
            <a:off x="611188" y="549275"/>
            <a:ext cx="7848600" cy="593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chemeClr val="accent2"/>
                </a:solidFill>
                <a:latin typeface="Arial" panose="020B0604020202020204" pitchFamily="34" charset="0"/>
              </a:rPr>
              <a:t>393.</a:t>
            </a:r>
            <a:r>
              <a:rPr lang="es-ES" altLang="es-MX" sz="2400">
                <a:solidFill>
                  <a:schemeClr val="accent2"/>
                </a:solidFill>
                <a:latin typeface="Arial" panose="020B0604020202020204" pitchFamily="34" charset="0"/>
              </a:rPr>
              <a:t> Si esta opción está implícita en la fe cristológica, los cristianos, como discípulos y misioneros, estamos llamados </a:t>
            </a:r>
            <a:r>
              <a:rPr lang="es-ES" altLang="es-MX" sz="2400" u="sng">
                <a:solidFill>
                  <a:schemeClr val="accent2"/>
                </a:solidFill>
                <a:latin typeface="Arial" panose="020B0604020202020204" pitchFamily="34" charset="0"/>
              </a:rPr>
              <a:t>a contemplar, en los rostros sufrientes de nuestros hermanos, el rostro de Cristo</a:t>
            </a:r>
            <a:r>
              <a:rPr lang="es-ES" altLang="es-MX" sz="2400">
                <a:solidFill>
                  <a:schemeClr val="accent2"/>
                </a:solidFill>
                <a:latin typeface="Arial" panose="020B0604020202020204" pitchFamily="34" charset="0"/>
              </a:rPr>
              <a:t> que nos llama a servirlo en ellos… </a:t>
            </a:r>
          </a:p>
          <a:p>
            <a:pPr algn="ctr" eaLnBrk="1" hangingPunct="1"/>
            <a:r>
              <a:rPr lang="es-ES" altLang="es-MX" sz="2400" b="1">
                <a:solidFill>
                  <a:schemeClr val="accent2"/>
                </a:solidFill>
                <a:latin typeface="Arial" panose="020B0604020202020204" pitchFamily="34" charset="0"/>
              </a:rPr>
              <a:t>394.</a:t>
            </a:r>
            <a:r>
              <a:rPr lang="es-ES" altLang="es-MX" sz="2400">
                <a:solidFill>
                  <a:schemeClr val="accent2"/>
                </a:solidFill>
                <a:latin typeface="Arial" panose="020B0604020202020204" pitchFamily="34" charset="0"/>
              </a:rPr>
              <a:t> De nuestra fe en Cristo, </a:t>
            </a:r>
            <a:r>
              <a:rPr lang="es-ES" altLang="es-MX" sz="2400" u="sng">
                <a:solidFill>
                  <a:schemeClr val="accent2"/>
                </a:solidFill>
                <a:latin typeface="Arial" panose="020B0604020202020204" pitchFamily="34" charset="0"/>
              </a:rPr>
              <a:t>brota también la solidaridad</a:t>
            </a:r>
            <a:r>
              <a:rPr lang="es-ES" altLang="es-MX" sz="2400">
                <a:solidFill>
                  <a:schemeClr val="accent2"/>
                </a:solidFill>
                <a:latin typeface="Arial" panose="020B0604020202020204" pitchFamily="34" charset="0"/>
              </a:rPr>
              <a:t> como actitud permanente de encuentro, hermandad y servicio, que ha de manifestarse en opciones y gestos visibles, principalmente en la defensa de la vida y de los derechos de los más vulnerables y excluidos, y en el permanente acompañamiento en sus esfuerzos por ser sujetos de cambio y transformación de su situación. El servicio de caridad de la Iglesia entre los pobres "es un ámbito que caracteriza de manera decisiva la vida cristiana, el estilo eclesial y la programación pastoral” (NMI 49).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4"/>
          <p:cNvSpPr txBox="1">
            <a:spLocks noChangeArrowheads="1"/>
          </p:cNvSpPr>
          <p:nvPr/>
        </p:nvSpPr>
        <p:spPr bwMode="auto">
          <a:xfrm>
            <a:off x="755650" y="620713"/>
            <a:ext cx="7561263" cy="500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spcBef>
                <a:spcPct val="50000"/>
              </a:spcBef>
            </a:pPr>
            <a:endParaRPr lang="es-ES" altLang="es-MX" sz="2800">
              <a:solidFill>
                <a:schemeClr val="accent2"/>
              </a:solidFill>
              <a:latin typeface="Arial" panose="020B0604020202020204" pitchFamily="34" charset="0"/>
            </a:endParaRPr>
          </a:p>
          <a:p>
            <a:pPr algn="ctr" eaLnBrk="1" hangingPunct="1">
              <a:spcBef>
                <a:spcPct val="50000"/>
              </a:spcBef>
            </a:pPr>
            <a:r>
              <a:rPr lang="es-ES" altLang="es-MX" sz="2800" u="sng">
                <a:solidFill>
                  <a:schemeClr val="accent2"/>
                </a:solidFill>
                <a:latin typeface="Arial" panose="020B0604020202020204" pitchFamily="34" charset="0"/>
              </a:rPr>
              <a:t>Seis preocupaciones pastorales</a:t>
            </a:r>
            <a:r>
              <a:rPr lang="es-ES" altLang="es-MX" sz="2800">
                <a:solidFill>
                  <a:schemeClr val="accent2"/>
                </a:solidFill>
                <a:latin typeface="Arial" panose="020B0604020202020204" pitchFamily="34" charset="0"/>
              </a:rPr>
              <a:t>: 1) Concretar la animación bíblica de toda la pastoral; 2) Llevar a su plenitud la vida del pueblo en la participación de la Eucaristía dominical; 3) Renovar todas las estructuras para que sean esencialmente misioneras; 4)  Reafirmar la opción preferencial pobres excluidos; 5) Crecer en un estilo de cercanía cordial al pueblo; 6) Estimular el compromiso de todos en la vida pública.</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ext Box 4"/>
          <p:cNvSpPr txBox="1">
            <a:spLocks noChangeArrowheads="1"/>
          </p:cNvSpPr>
          <p:nvPr/>
        </p:nvSpPr>
        <p:spPr bwMode="auto">
          <a:xfrm>
            <a:off x="611188" y="620713"/>
            <a:ext cx="7848600"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chemeClr val="accent2"/>
                </a:solidFill>
                <a:latin typeface="Arial" panose="020B0604020202020204" pitchFamily="34" charset="0"/>
              </a:rPr>
              <a:t>397.</a:t>
            </a:r>
            <a:r>
              <a:rPr lang="es-ES" altLang="es-MX" sz="2400">
                <a:solidFill>
                  <a:schemeClr val="accent2"/>
                </a:solidFill>
                <a:latin typeface="Arial" panose="020B0604020202020204" pitchFamily="34" charset="0"/>
              </a:rPr>
              <a:t> En esta época, suele suceder que </a:t>
            </a:r>
            <a:r>
              <a:rPr lang="es-ES" altLang="es-MX" sz="2400" u="sng">
                <a:solidFill>
                  <a:schemeClr val="accent2"/>
                </a:solidFill>
                <a:latin typeface="Arial" panose="020B0604020202020204" pitchFamily="34" charset="0"/>
              </a:rPr>
              <a:t>defendemos demasiado nuestros espacios de privacidad y disfrute</a:t>
            </a:r>
            <a:r>
              <a:rPr lang="es-ES" altLang="es-MX" sz="2400">
                <a:solidFill>
                  <a:schemeClr val="accent2"/>
                </a:solidFill>
                <a:latin typeface="Arial" panose="020B0604020202020204" pitchFamily="34" charset="0"/>
              </a:rPr>
              <a:t>, y nos dejamos contagiar fácilmente por el </a:t>
            </a:r>
            <a:r>
              <a:rPr lang="es-ES" altLang="es-MX" sz="2400" u="sng">
                <a:solidFill>
                  <a:schemeClr val="accent2"/>
                </a:solidFill>
                <a:latin typeface="Arial" panose="020B0604020202020204" pitchFamily="34" charset="0"/>
              </a:rPr>
              <a:t>consumismo individualista</a:t>
            </a:r>
            <a:r>
              <a:rPr lang="es-ES" altLang="es-MX" sz="2400">
                <a:solidFill>
                  <a:schemeClr val="accent2"/>
                </a:solidFill>
                <a:latin typeface="Arial" panose="020B0604020202020204" pitchFamily="34" charset="0"/>
              </a:rPr>
              <a:t>. Por eso, nuestra opción por los pobres corre el riesgo de quedarse en un plano teórico o meramente emotivo, sin verdadera incidencia en nuestros comportamientos y en nuestras decisiones. Es necesaria una actitud permanente que se manifieste en opciones y gestos concretos y evite toda actitud paternalista. Se nos pide dedicar tiempo a los pobres, prestarles una amable atención, escucharlos con interés, acompañarlos en los momentos más difíciles, eligiéndolos para compartir horas, semanas o años de nuestra vida, y buscando, desde ellos, la transformación de su situación...</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 Box 4"/>
          <p:cNvSpPr txBox="1">
            <a:spLocks noChangeArrowheads="1"/>
          </p:cNvSpPr>
          <p:nvPr/>
        </p:nvSpPr>
        <p:spPr bwMode="auto">
          <a:xfrm>
            <a:off x="611188" y="620713"/>
            <a:ext cx="7848600" cy="5478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chemeClr val="accent2"/>
                </a:solidFill>
                <a:latin typeface="Arial" panose="020B0604020202020204" pitchFamily="34" charset="0"/>
              </a:rPr>
              <a:t>398.</a:t>
            </a:r>
            <a:r>
              <a:rPr lang="es-ES" altLang="es-MX" sz="2400">
                <a:solidFill>
                  <a:schemeClr val="accent2"/>
                </a:solidFill>
                <a:latin typeface="Arial" panose="020B0604020202020204" pitchFamily="34" charset="0"/>
              </a:rPr>
              <a:t> Sólo la cercanía que nos hace amigos nos permite </a:t>
            </a:r>
            <a:r>
              <a:rPr lang="es-ES" altLang="es-MX" sz="2400" u="sng">
                <a:solidFill>
                  <a:schemeClr val="accent2"/>
                </a:solidFill>
                <a:latin typeface="Arial" panose="020B0604020202020204" pitchFamily="34" charset="0"/>
              </a:rPr>
              <a:t>apreciar profundamente los valores de los pobres de hoy</a:t>
            </a:r>
            <a:r>
              <a:rPr lang="es-ES" altLang="es-MX" sz="2400">
                <a:solidFill>
                  <a:schemeClr val="accent2"/>
                </a:solidFill>
                <a:latin typeface="Arial" panose="020B0604020202020204" pitchFamily="34" charset="0"/>
              </a:rPr>
              <a:t>, sus legítimos anhelos y su modo propio de vivir la fe. La opción por los pobres debe conducirnos </a:t>
            </a:r>
            <a:r>
              <a:rPr lang="es-ES" altLang="es-MX" sz="2400" u="sng">
                <a:solidFill>
                  <a:schemeClr val="accent2"/>
                </a:solidFill>
                <a:latin typeface="Arial" panose="020B0604020202020204" pitchFamily="34" charset="0"/>
              </a:rPr>
              <a:t>a la amistad con los pobres</a:t>
            </a:r>
            <a:r>
              <a:rPr lang="es-ES" altLang="es-MX" sz="2400">
                <a:solidFill>
                  <a:schemeClr val="accent2"/>
                </a:solidFill>
                <a:latin typeface="Arial" panose="020B0604020202020204" pitchFamily="34" charset="0"/>
              </a:rPr>
              <a:t>. Día a día, los pobres se hacen </a:t>
            </a:r>
            <a:r>
              <a:rPr lang="es-ES" altLang="es-MX" sz="2400" u="sng">
                <a:solidFill>
                  <a:schemeClr val="accent2"/>
                </a:solidFill>
                <a:latin typeface="Arial" panose="020B0604020202020204" pitchFamily="34" charset="0"/>
              </a:rPr>
              <a:t>sujetos de la evangelización y de la promoción humana integral</a:t>
            </a:r>
            <a:r>
              <a:rPr lang="es-ES" altLang="es-MX" sz="2400">
                <a:solidFill>
                  <a:schemeClr val="accent2"/>
                </a:solidFill>
                <a:latin typeface="Arial" panose="020B0604020202020204" pitchFamily="34" charset="0"/>
              </a:rPr>
              <a:t>: educan a sus hijos en la fe, viven una constante solidaridad entre parientes y vecinos, buscan constantemente a Dios y dan vida al peregrinar de la Iglesia. A la luz del Evangelio reconocemos su inmensa dignidad y su valor sagrado a los ojos de Cristo, pobre como ellos y excluido entre ellos. Desde esta experiencia creyente, compartiremos con ellos la defensa de sus derechos.</a:t>
            </a:r>
          </a:p>
          <a:p>
            <a:pPr eaLnBrk="1" hangingPunct="1"/>
            <a:endParaRPr lang="es-ES" altLang="es-MX">
              <a:latin typeface="Arial" panose="020B0604020202020204"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ext Box 4"/>
          <p:cNvSpPr txBox="1">
            <a:spLocks noChangeArrowheads="1"/>
          </p:cNvSpPr>
          <p:nvPr/>
        </p:nvSpPr>
        <p:spPr bwMode="auto">
          <a:xfrm>
            <a:off x="755650" y="333375"/>
            <a:ext cx="7632700" cy="629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rgbClr val="FF0000"/>
                </a:solidFill>
                <a:latin typeface="Arial" panose="020B0604020202020204" pitchFamily="34" charset="0"/>
              </a:rPr>
              <a:t>8.4. Una renovada pastoral social para la promoción humana integral</a:t>
            </a:r>
          </a:p>
          <a:p>
            <a:pPr algn="ctr" eaLnBrk="1" hangingPunct="1"/>
            <a:r>
              <a:rPr lang="es-ES" altLang="es-MX" sz="2400" b="1">
                <a:solidFill>
                  <a:schemeClr val="accent2"/>
                </a:solidFill>
                <a:latin typeface="Arial" panose="020B0604020202020204" pitchFamily="34" charset="0"/>
              </a:rPr>
              <a:t>399.</a:t>
            </a:r>
            <a:r>
              <a:rPr lang="es-ES" altLang="es-MX" sz="2400">
                <a:solidFill>
                  <a:schemeClr val="accent2"/>
                </a:solidFill>
                <a:latin typeface="Arial" panose="020B0604020202020204" pitchFamily="34" charset="0"/>
              </a:rPr>
              <a:t> …la verdadera promoción humana no puede reducirse a aspectos particulares: "</a:t>
            </a:r>
            <a:r>
              <a:rPr lang="es-ES" altLang="es-MX" sz="2400" u="sng">
                <a:solidFill>
                  <a:schemeClr val="accent2"/>
                </a:solidFill>
                <a:latin typeface="Arial" panose="020B0604020202020204" pitchFamily="34" charset="0"/>
              </a:rPr>
              <a:t>Debe ser integral, es decir, promover a todos los hombres y a todo el hombre</a:t>
            </a:r>
            <a:r>
              <a:rPr lang="es-ES" altLang="es-MX" sz="2400">
                <a:solidFill>
                  <a:schemeClr val="accent2"/>
                </a:solidFill>
                <a:latin typeface="Arial" panose="020B0604020202020204" pitchFamily="34" charset="0"/>
              </a:rPr>
              <a:t>", desde la vida nueva en Cristo que transforma a la persona de tal manera que la hace sujeto de su propio desarrollo. Para la Iglesia, el servicio de la caridad, igual que el anuncio de la Palabra y la celebración de los Sacramentos, es expresión irrenunciable de la propia esencia.</a:t>
            </a:r>
          </a:p>
          <a:p>
            <a:pPr algn="ctr" eaLnBrk="1" hangingPunct="1"/>
            <a:r>
              <a:rPr lang="es-ES" altLang="es-MX" sz="2400" b="1">
                <a:solidFill>
                  <a:srgbClr val="FF0000"/>
                </a:solidFill>
                <a:latin typeface="Arial" panose="020B0604020202020204" pitchFamily="34" charset="0"/>
              </a:rPr>
              <a:t>8.5. Globalización de la solidaridad y justicia internacional</a:t>
            </a:r>
          </a:p>
          <a:p>
            <a:pPr algn="ctr" eaLnBrk="1" hangingPunct="1"/>
            <a:r>
              <a:rPr lang="es-ES" altLang="es-MX" sz="2400" b="1">
                <a:solidFill>
                  <a:srgbClr val="FF0000"/>
                </a:solidFill>
                <a:latin typeface="Arial" panose="020B0604020202020204" pitchFamily="34" charset="0"/>
              </a:rPr>
              <a:t>8.6. Rostros sufrientes que nos duelen</a:t>
            </a:r>
          </a:p>
          <a:p>
            <a:pPr algn="ctr" eaLnBrk="1" hangingPunct="1"/>
            <a:r>
              <a:rPr lang="es-ES" altLang="es-MX" sz="2400" b="1">
                <a:solidFill>
                  <a:srgbClr val="FF0000"/>
                </a:solidFill>
                <a:latin typeface="Arial" panose="020B0604020202020204" pitchFamily="34" charset="0"/>
              </a:rPr>
              <a:t>	8.6.1. Personas que viven en la calle en las grandes urbes</a:t>
            </a:r>
          </a:p>
          <a:p>
            <a:pPr algn="ctr" eaLnBrk="1" hangingPunct="1"/>
            <a:r>
              <a:rPr lang="es-ES" altLang="es-MX" sz="2400" b="1">
                <a:solidFill>
                  <a:srgbClr val="FF0000"/>
                </a:solidFill>
                <a:latin typeface="Arial" panose="020B0604020202020204" pitchFamily="34" charset="0"/>
              </a:rPr>
              <a:t>	8.6.2. Migrantes</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4"/>
          <p:cNvSpPr txBox="1">
            <a:spLocks noChangeArrowheads="1"/>
          </p:cNvSpPr>
          <p:nvPr/>
        </p:nvSpPr>
        <p:spPr bwMode="auto">
          <a:xfrm>
            <a:off x="755650" y="692150"/>
            <a:ext cx="7488238" cy="483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400" b="1">
              <a:solidFill>
                <a:srgbClr val="FF0000"/>
              </a:solidFill>
              <a:latin typeface="Arial" panose="020B0604020202020204" pitchFamily="34" charset="0"/>
            </a:endParaRPr>
          </a:p>
          <a:p>
            <a:pPr algn="ctr" eaLnBrk="1" hangingPunct="1"/>
            <a:r>
              <a:rPr lang="es-ES" altLang="es-MX" sz="2400" b="1">
                <a:solidFill>
                  <a:srgbClr val="FF0000"/>
                </a:solidFill>
                <a:latin typeface="Arial" panose="020B0604020202020204" pitchFamily="34" charset="0"/>
              </a:rPr>
              <a:t>8.6.3. Enfermos</a:t>
            </a:r>
          </a:p>
          <a:p>
            <a:pPr algn="ctr" eaLnBrk="1" hangingPunct="1"/>
            <a:endParaRPr lang="es-ES" altLang="es-MX" sz="2400" b="1">
              <a:solidFill>
                <a:srgbClr val="FF0000"/>
              </a:solidFill>
              <a:latin typeface="Arial" panose="020B0604020202020204" pitchFamily="34" charset="0"/>
            </a:endParaRPr>
          </a:p>
          <a:p>
            <a:pPr algn="ctr" eaLnBrk="1" hangingPunct="1"/>
            <a:r>
              <a:rPr lang="es-ES" altLang="es-MX" sz="2400" b="1">
                <a:solidFill>
                  <a:schemeClr val="accent2"/>
                </a:solidFill>
                <a:latin typeface="Arial" panose="020B0604020202020204" pitchFamily="34" charset="0"/>
              </a:rPr>
              <a:t>417.</a:t>
            </a:r>
            <a:r>
              <a:rPr lang="es-ES" altLang="es-MX" sz="2400">
                <a:solidFill>
                  <a:schemeClr val="accent2"/>
                </a:solidFill>
                <a:latin typeface="Arial" panose="020B0604020202020204" pitchFamily="34" charset="0"/>
              </a:rPr>
              <a:t> La Iglesia ha hecho una opción por la vida. Esta nos proyecta necesariamente hacia </a:t>
            </a:r>
            <a:r>
              <a:rPr lang="es-ES" altLang="es-MX" sz="2400" u="sng">
                <a:solidFill>
                  <a:schemeClr val="accent2"/>
                </a:solidFill>
                <a:latin typeface="Arial" panose="020B0604020202020204" pitchFamily="34" charset="0"/>
              </a:rPr>
              <a:t>las periferias más hondas de la existencia</a:t>
            </a:r>
            <a:r>
              <a:rPr lang="es-ES" altLang="es-MX" sz="2400">
                <a:solidFill>
                  <a:schemeClr val="accent2"/>
                </a:solidFill>
                <a:latin typeface="Arial" panose="020B0604020202020204" pitchFamily="34" charset="0"/>
              </a:rPr>
              <a:t>: el nacer y el morir, el niño y el anciano, el sano y el enfermo. San Ireneo nos dice que “la gloria de Dios es el hombre viviente", aun el débil, el recién concebido, el gastado por los años y el enfermo. Cristo envió a sus apóstoles a predicar el Reino de Dios y a curar a los enfermos, verdaderas catedrales del encuentro con el Señor Jesús.</a:t>
            </a:r>
          </a:p>
          <a:p>
            <a:pPr algn="ctr" eaLnBrk="1" hangingPunct="1"/>
            <a:endParaRPr lang="es-ES" altLang="es-MX" sz="2400">
              <a:solidFill>
                <a:schemeClr val="accent2"/>
              </a:solidFill>
              <a:latin typeface="Arial" panose="020B0604020202020204"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ext Box 4"/>
          <p:cNvSpPr txBox="1">
            <a:spLocks noChangeArrowheads="1"/>
          </p:cNvSpPr>
          <p:nvPr/>
        </p:nvSpPr>
        <p:spPr bwMode="auto">
          <a:xfrm>
            <a:off x="684213" y="620713"/>
            <a:ext cx="7848600" cy="4291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400" b="1">
              <a:solidFill>
                <a:schemeClr val="accent2"/>
              </a:solidFill>
              <a:latin typeface="Arial" panose="020B0604020202020204" pitchFamily="34" charset="0"/>
            </a:endParaRPr>
          </a:p>
          <a:p>
            <a:pPr algn="ctr" eaLnBrk="1" hangingPunct="1"/>
            <a:endParaRPr lang="es-ES" altLang="es-MX" sz="2400" b="1">
              <a:solidFill>
                <a:schemeClr val="accent2"/>
              </a:solidFill>
              <a:latin typeface="Arial" panose="020B0604020202020204" pitchFamily="34" charset="0"/>
            </a:endParaRPr>
          </a:p>
          <a:p>
            <a:pPr algn="ctr" eaLnBrk="1" hangingPunct="1"/>
            <a:r>
              <a:rPr lang="es-ES" altLang="es-MX" sz="2400" b="1">
                <a:solidFill>
                  <a:schemeClr val="accent2"/>
                </a:solidFill>
                <a:latin typeface="Arial" panose="020B0604020202020204" pitchFamily="34" charset="0"/>
              </a:rPr>
              <a:t>418.</a:t>
            </a:r>
            <a:r>
              <a:rPr lang="es-ES" altLang="es-MX" sz="2400">
                <a:solidFill>
                  <a:schemeClr val="accent2"/>
                </a:solidFill>
                <a:latin typeface="Arial" panose="020B0604020202020204" pitchFamily="34" charset="0"/>
              </a:rPr>
              <a:t> Desde el inicio de la evangelización, se ha cumplido este doble mandato. El combate a la enfermedad tiene como finalidad lograr la armonía física, psíquica, social y espiritual </a:t>
            </a:r>
            <a:r>
              <a:rPr lang="es-ES" altLang="es-MX" sz="2400" u="sng">
                <a:solidFill>
                  <a:schemeClr val="accent2"/>
                </a:solidFill>
                <a:latin typeface="Arial" panose="020B0604020202020204" pitchFamily="34" charset="0"/>
              </a:rPr>
              <a:t>para el cumplimiento de la misión recibida</a:t>
            </a:r>
            <a:r>
              <a:rPr lang="es-ES" altLang="es-MX" sz="2400">
                <a:solidFill>
                  <a:schemeClr val="accent2"/>
                </a:solidFill>
                <a:latin typeface="Arial" panose="020B0604020202020204" pitchFamily="34" charset="0"/>
              </a:rPr>
              <a:t>. </a:t>
            </a:r>
            <a:r>
              <a:rPr lang="es-ES" altLang="es-MX" sz="2400" u="sng">
                <a:solidFill>
                  <a:schemeClr val="accent2"/>
                </a:solidFill>
                <a:latin typeface="Arial" panose="020B0604020202020204" pitchFamily="34" charset="0"/>
              </a:rPr>
              <a:t>La Pastoral de la Salud es la respuesta a los grandes interrogantes de la vida, como son el sufrimiento y la muerte, a la luz de la muerte y resurrección del Señor</a:t>
            </a:r>
            <a:r>
              <a:rPr lang="es-ES" altLang="es-MX" sz="2400">
                <a:solidFill>
                  <a:schemeClr val="accent2"/>
                </a:solidFill>
                <a:latin typeface="Arial" panose="020B0604020202020204" pitchFamily="34" charset="0"/>
              </a:rPr>
              <a:t>.</a:t>
            </a:r>
          </a:p>
          <a:p>
            <a:pPr eaLnBrk="1" hangingPunct="1">
              <a:spcBef>
                <a:spcPct val="50000"/>
              </a:spcBef>
            </a:pPr>
            <a:endParaRPr lang="es-ES" altLang="es-MX" sz="2400">
              <a:latin typeface="Arial" panose="020B0604020202020204"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ext Box 4"/>
          <p:cNvSpPr txBox="1">
            <a:spLocks noChangeArrowheads="1"/>
          </p:cNvSpPr>
          <p:nvPr/>
        </p:nvSpPr>
        <p:spPr bwMode="auto">
          <a:xfrm>
            <a:off x="755650" y="549275"/>
            <a:ext cx="7416800"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chemeClr val="accent2"/>
                </a:solidFill>
                <a:latin typeface="Arial" panose="020B0604020202020204" pitchFamily="34" charset="0"/>
              </a:rPr>
              <a:t>419.</a:t>
            </a:r>
            <a:r>
              <a:rPr lang="es-ES" altLang="es-MX" sz="2400">
                <a:solidFill>
                  <a:schemeClr val="accent2"/>
                </a:solidFill>
                <a:latin typeface="Arial" panose="020B0604020202020204" pitchFamily="34" charset="0"/>
              </a:rPr>
              <a:t> La salud es un tema que mueve grandes intereses en el mundo, pero que no proporcionan una finalidad que la trascienda. En la cultura actual no cabe la muerte y, ante su realidad, se trata de ocultarla. Abriéndola a su dimensión espiritual y trascendente, </a:t>
            </a:r>
            <a:r>
              <a:rPr lang="es-ES" altLang="es-MX" sz="2400" u="sng">
                <a:solidFill>
                  <a:schemeClr val="accent2"/>
                </a:solidFill>
                <a:latin typeface="Arial" panose="020B0604020202020204" pitchFamily="34" charset="0"/>
              </a:rPr>
              <a:t>la Pastoral de la Salud se transforma en el anuncio de la muerte y resurrección del Señor, única verdadera salud</a:t>
            </a:r>
            <a:r>
              <a:rPr lang="es-ES" altLang="es-MX" sz="2400">
                <a:solidFill>
                  <a:schemeClr val="accent2"/>
                </a:solidFill>
                <a:latin typeface="Arial" panose="020B0604020202020204" pitchFamily="34" charset="0"/>
              </a:rPr>
              <a:t>. Ella aúna, en la economía sacramental del amor de Cristo, el amor de muchos "buenos samaritanos", presbíteros, diáconos, religiosas, laicos y profesionales de la salud. Las 32.116 instituciones católicas dedicadas a la Pastoral de la Salud en América Latina representan un recurso para la evangelización que se debe aprovechar.</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4"/>
          <p:cNvSpPr txBox="1">
            <a:spLocks noChangeArrowheads="1"/>
          </p:cNvSpPr>
          <p:nvPr/>
        </p:nvSpPr>
        <p:spPr bwMode="auto">
          <a:xfrm>
            <a:off x="684213" y="692150"/>
            <a:ext cx="7632700" cy="538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chemeClr val="accent2"/>
                </a:solidFill>
                <a:latin typeface="Arial" panose="020B0604020202020204" pitchFamily="34" charset="0"/>
              </a:rPr>
              <a:t>420.</a:t>
            </a:r>
            <a:r>
              <a:rPr lang="es-ES" altLang="es-MX" sz="2400">
                <a:solidFill>
                  <a:schemeClr val="accent2"/>
                </a:solidFill>
                <a:latin typeface="Arial" panose="020B0604020202020204" pitchFamily="34" charset="0"/>
              </a:rPr>
              <a:t> En las visitas a los enfermos en los centros de salud, en la compañía silenciosa al enfermo, en el cariñoso trato, en la delicada atención a los requerimientos de la enfermedad, se manifiesta, a través de los profesionales y voluntarios discípulos del Señor, </a:t>
            </a:r>
            <a:r>
              <a:rPr lang="es-ES" altLang="es-MX" sz="2400" u="sng">
                <a:solidFill>
                  <a:schemeClr val="accent2"/>
                </a:solidFill>
                <a:latin typeface="Arial" panose="020B0604020202020204" pitchFamily="34" charset="0"/>
              </a:rPr>
              <a:t>la maternidad de la Iglesia que arropa con su ternura, fortalece el corazón y</a:t>
            </a:r>
            <a:r>
              <a:rPr lang="es-ES" altLang="es-MX" sz="2400">
                <a:solidFill>
                  <a:schemeClr val="accent2"/>
                </a:solidFill>
                <a:latin typeface="Arial" panose="020B0604020202020204" pitchFamily="34" charset="0"/>
              </a:rPr>
              <a:t>, en el caso del moribundo, </a:t>
            </a:r>
            <a:r>
              <a:rPr lang="es-ES" altLang="es-MX" sz="2400" u="sng">
                <a:solidFill>
                  <a:schemeClr val="accent2"/>
                </a:solidFill>
                <a:latin typeface="Arial" panose="020B0604020202020204" pitchFamily="34" charset="0"/>
              </a:rPr>
              <a:t>lo acompaña en el tránsito definitivo</a:t>
            </a:r>
            <a:r>
              <a:rPr lang="es-ES" altLang="es-MX" sz="2400">
                <a:solidFill>
                  <a:schemeClr val="accent2"/>
                </a:solidFill>
                <a:latin typeface="Arial" panose="020B0604020202020204" pitchFamily="34" charset="0"/>
              </a:rPr>
              <a:t>. El enfermo recibe con amor la Palabra, el perdón, el Sacramento de la Unción y los gestos de caridad de los hermanos. El sufrimiento humano es una experiencia especial de la cruz y de la resurrección del Señor.</a:t>
            </a:r>
          </a:p>
          <a:p>
            <a:pPr eaLnBrk="1" hangingPunct="1">
              <a:spcBef>
                <a:spcPct val="50000"/>
              </a:spcBef>
            </a:pPr>
            <a:endParaRPr lang="es-ES" altLang="es-MX" sz="2400">
              <a:latin typeface="Arial" panose="020B0604020202020204"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ext Box 4"/>
          <p:cNvSpPr txBox="1">
            <a:spLocks noChangeArrowheads="1"/>
          </p:cNvSpPr>
          <p:nvPr/>
        </p:nvSpPr>
        <p:spPr bwMode="auto">
          <a:xfrm>
            <a:off x="684213" y="404813"/>
            <a:ext cx="7704137" cy="629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chemeClr val="accent2"/>
                </a:solidFill>
                <a:latin typeface="Arial" panose="020B0604020202020204" pitchFamily="34" charset="0"/>
              </a:rPr>
              <a:t>421.</a:t>
            </a:r>
            <a:r>
              <a:rPr lang="es-ES" altLang="es-MX" sz="2400">
                <a:solidFill>
                  <a:schemeClr val="accent2"/>
                </a:solidFill>
                <a:latin typeface="Arial" panose="020B0604020202020204" pitchFamily="34" charset="0"/>
              </a:rPr>
              <a:t> Se debe, por tanto, </a:t>
            </a:r>
            <a:r>
              <a:rPr lang="es-ES" altLang="es-MX" sz="2400" u="sng">
                <a:solidFill>
                  <a:schemeClr val="accent2"/>
                </a:solidFill>
                <a:latin typeface="Arial" panose="020B0604020202020204" pitchFamily="34" charset="0"/>
              </a:rPr>
              <a:t>alentar en las Iglesias particulares la Pastoral de la Salud</a:t>
            </a:r>
            <a:r>
              <a:rPr lang="es-ES" altLang="es-MX" sz="2400">
                <a:solidFill>
                  <a:schemeClr val="accent2"/>
                </a:solidFill>
                <a:latin typeface="Arial" panose="020B0604020202020204" pitchFamily="34" charset="0"/>
              </a:rPr>
              <a:t> que incluya distintos campos de atención. Consideramos de gran prioridad fomentar una pastoral con personas que viven con el VIH Sida, en su amplio contexto y en sus significaciones pastorales: que promueva el acompañamiento comprensivo, misericordioso y la defensa de los derechos de las personas infectadas; que implemente la información, promueva la educación y la prevención, con criterios éticos, principalmente entre las nuevas generaciones, para que despierte la conciencia de todos a contener esta pandemia. Desde esta V Conferencia, pedimos a los gobiernos el acceso gratuito y universal de los medicamentos para el Sida y las dosis oportunas.</a:t>
            </a:r>
          </a:p>
          <a:p>
            <a:pPr algn="ctr" eaLnBrk="1" hangingPunct="1"/>
            <a:r>
              <a:rPr lang="es-ES" altLang="es-MX" sz="2400">
                <a:solidFill>
                  <a:schemeClr val="accent2"/>
                </a:solidFill>
                <a:latin typeface="Arial" panose="020B0604020202020204" pitchFamily="34" charset="0"/>
              </a:rPr>
              <a:t>	</a:t>
            </a:r>
            <a:r>
              <a:rPr lang="es-ES" altLang="es-MX" sz="2400" b="1">
                <a:solidFill>
                  <a:srgbClr val="FF0000"/>
                </a:solidFill>
                <a:latin typeface="Arial" panose="020B0604020202020204" pitchFamily="34" charset="0"/>
              </a:rPr>
              <a:t>8.6.4. Adictos dependientes</a:t>
            </a:r>
          </a:p>
          <a:p>
            <a:pPr algn="ctr" eaLnBrk="1" hangingPunct="1"/>
            <a:r>
              <a:rPr lang="es-ES" altLang="es-MX" sz="2400" b="1">
                <a:solidFill>
                  <a:srgbClr val="FF0000"/>
                </a:solidFill>
                <a:latin typeface="Arial" panose="020B0604020202020204" pitchFamily="34" charset="0"/>
              </a:rPr>
              <a:t>	8.6.5. Detenidos en la cárcel</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4"/>
          <p:cNvSpPr txBox="1">
            <a:spLocks noChangeArrowheads="1"/>
          </p:cNvSpPr>
          <p:nvPr/>
        </p:nvSpPr>
        <p:spPr bwMode="auto">
          <a:xfrm>
            <a:off x="684213" y="692150"/>
            <a:ext cx="7704137" cy="607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2800" b="1">
                <a:solidFill>
                  <a:srgbClr val="FF0000"/>
                </a:solidFill>
                <a:latin typeface="Arial" panose="020B0604020202020204" pitchFamily="34" charset="0"/>
              </a:rPr>
              <a:t>Capítulo 9 	FAMILIAS, PERSONAS Y VIDA</a:t>
            </a:r>
          </a:p>
          <a:p>
            <a:pPr eaLnBrk="1" hangingPunct="1"/>
            <a:endParaRPr lang="es-ES" altLang="es-MX" sz="2800">
              <a:solidFill>
                <a:srgbClr val="FF0000"/>
              </a:solidFill>
              <a:latin typeface="Arial" panose="020B0604020202020204" pitchFamily="34" charset="0"/>
            </a:endParaRPr>
          </a:p>
          <a:p>
            <a:pPr eaLnBrk="1" hangingPunct="1"/>
            <a:r>
              <a:rPr lang="es-ES" altLang="es-MX" sz="2800">
                <a:solidFill>
                  <a:srgbClr val="FF0000"/>
                </a:solidFill>
                <a:latin typeface="Arial" panose="020B0604020202020204" pitchFamily="34" charset="0"/>
              </a:rPr>
              <a:t>9.1. El matrimonio y la familia</a:t>
            </a:r>
          </a:p>
          <a:p>
            <a:pPr eaLnBrk="1" hangingPunct="1"/>
            <a:r>
              <a:rPr lang="es-ES" altLang="es-MX" sz="2800">
                <a:solidFill>
                  <a:srgbClr val="FF0000"/>
                </a:solidFill>
                <a:latin typeface="Arial" panose="020B0604020202020204" pitchFamily="34" charset="0"/>
              </a:rPr>
              <a:t>9.2. Los niños</a:t>
            </a:r>
          </a:p>
          <a:p>
            <a:pPr eaLnBrk="1" hangingPunct="1"/>
            <a:r>
              <a:rPr lang="es-ES" altLang="es-MX" sz="2800">
                <a:solidFill>
                  <a:srgbClr val="FF0000"/>
                </a:solidFill>
                <a:latin typeface="Arial" panose="020B0604020202020204" pitchFamily="34" charset="0"/>
              </a:rPr>
              <a:t>9.3. Los adolescentes y jóvenes</a:t>
            </a:r>
          </a:p>
          <a:p>
            <a:pPr eaLnBrk="1" hangingPunct="1"/>
            <a:endParaRPr lang="es-ES" altLang="es-MX" sz="2800">
              <a:solidFill>
                <a:srgbClr val="FF0000"/>
              </a:solidFill>
              <a:latin typeface="Arial" panose="020B0604020202020204" pitchFamily="34" charset="0"/>
            </a:endParaRPr>
          </a:p>
          <a:p>
            <a:pPr algn="ctr" eaLnBrk="1" hangingPunct="1"/>
            <a:r>
              <a:rPr lang="es-ES" altLang="es-MX" sz="2800" b="1">
                <a:solidFill>
                  <a:srgbClr val="FF0000"/>
                </a:solidFill>
                <a:latin typeface="Arial" panose="020B0604020202020204" pitchFamily="34" charset="0"/>
              </a:rPr>
              <a:t>9.4. El bien de los ancianos</a:t>
            </a:r>
          </a:p>
          <a:p>
            <a:pPr eaLnBrk="1" hangingPunct="1"/>
            <a:r>
              <a:rPr lang="es-ES" altLang="es-MX" sz="2800">
                <a:solidFill>
                  <a:srgbClr val="FF0000"/>
                </a:solidFill>
                <a:latin typeface="Arial" panose="020B0604020202020204" pitchFamily="34" charset="0"/>
              </a:rPr>
              <a:t>447. El acontecimiento de la presentación en el templo (cf. Lc 2, 41-50) nos pone ante </a:t>
            </a:r>
            <a:r>
              <a:rPr lang="es-ES" altLang="es-MX" sz="2800" u="sng">
                <a:solidFill>
                  <a:srgbClr val="FF0000"/>
                </a:solidFill>
                <a:latin typeface="Arial" panose="020B0604020202020204" pitchFamily="34" charset="0"/>
              </a:rPr>
              <a:t>encuentro de generaciones: los niños y los ancianos</a:t>
            </a:r>
            <a:r>
              <a:rPr lang="es-ES" altLang="es-MX" sz="2800">
                <a:solidFill>
                  <a:srgbClr val="FF0000"/>
                </a:solidFill>
                <a:latin typeface="Arial" panose="020B0604020202020204" pitchFamily="34" charset="0"/>
              </a:rPr>
              <a:t>. El niño que se asoma a la vida, asumiendo y cumpliendo la Ley, y los ancianos, que la festejan con el gozo del Espíritu Santo. </a:t>
            </a:r>
            <a:endParaRPr lang="es-ES" altLang="es-MX">
              <a:latin typeface="Arial" panose="020B0604020202020204"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ext Box 4"/>
          <p:cNvSpPr txBox="1">
            <a:spLocks noChangeArrowheads="1"/>
          </p:cNvSpPr>
          <p:nvPr/>
        </p:nvSpPr>
        <p:spPr bwMode="auto">
          <a:xfrm>
            <a:off x="684213" y="692150"/>
            <a:ext cx="7848600" cy="521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a:solidFill>
                  <a:srgbClr val="FF0000"/>
                </a:solidFill>
                <a:latin typeface="Arial" panose="020B0604020202020204" pitchFamily="34" charset="0"/>
              </a:rPr>
              <a:t>Niños y ancianos construyen el futuro de los pueblos. Los niños porque llevarán adelante la historia, los ancianos porque transmiten la experiencia y la sabiduría de sus vidas.</a:t>
            </a:r>
          </a:p>
          <a:p>
            <a:pPr algn="ctr" eaLnBrk="1" hangingPunct="1"/>
            <a:endParaRPr lang="es-ES" altLang="es-MX" sz="2800">
              <a:solidFill>
                <a:srgbClr val="FF0000"/>
              </a:solidFill>
              <a:latin typeface="Arial" panose="020B0604020202020204" pitchFamily="34" charset="0"/>
            </a:endParaRPr>
          </a:p>
          <a:p>
            <a:pPr algn="ctr" eaLnBrk="1" hangingPunct="1"/>
            <a:r>
              <a:rPr lang="es-ES" altLang="es-MX" sz="2800" b="1">
                <a:solidFill>
                  <a:srgbClr val="FF0000"/>
                </a:solidFill>
                <a:latin typeface="Arial" panose="020B0604020202020204" pitchFamily="34" charset="0"/>
              </a:rPr>
              <a:t>448.</a:t>
            </a:r>
            <a:r>
              <a:rPr lang="es-ES" altLang="es-MX" sz="2800">
                <a:solidFill>
                  <a:srgbClr val="FF0000"/>
                </a:solidFill>
                <a:latin typeface="Arial" panose="020B0604020202020204" pitchFamily="34" charset="0"/>
              </a:rPr>
              <a:t> El respeto y gratitud de los ancianos debe ser testimoniado en primer lugar por su propia familia. La Palabra de Dios nos interpela de muchas maneras a </a:t>
            </a:r>
            <a:r>
              <a:rPr lang="es-ES" altLang="es-MX" sz="2800" u="sng">
                <a:solidFill>
                  <a:srgbClr val="FF0000"/>
                </a:solidFill>
                <a:latin typeface="Arial" panose="020B0604020202020204" pitchFamily="34" charset="0"/>
              </a:rPr>
              <a:t>respetar y valorar a nuestros mayores y ancianos</a:t>
            </a:r>
            <a:r>
              <a:rPr lang="es-ES" altLang="es-MX" sz="2800">
                <a:solidFill>
                  <a:srgbClr val="FF0000"/>
                </a:solidFill>
                <a:latin typeface="Arial" panose="020B0604020202020204" pitchFamily="34" charset="0"/>
              </a:rPr>
              <a:t>. Incluso nos invita </a:t>
            </a:r>
            <a:r>
              <a:rPr lang="es-ES" altLang="es-MX" sz="2800" u="sng">
                <a:solidFill>
                  <a:srgbClr val="FF0000"/>
                </a:solidFill>
                <a:latin typeface="Arial" panose="020B0604020202020204" pitchFamily="34" charset="0"/>
              </a:rPr>
              <a:t>a aprender de ellos con gratitud</a:t>
            </a:r>
            <a:r>
              <a:rPr lang="es-ES" altLang="es-MX" sz="2800">
                <a:solidFill>
                  <a:srgbClr val="FF0000"/>
                </a:solidFill>
                <a:latin typeface="Arial" panose="020B0604020202020204" pitchFamily="34" charset="0"/>
              </a:rPr>
              <a:t>, y a </a:t>
            </a:r>
            <a:r>
              <a:rPr lang="es-ES" altLang="es-MX" sz="2800" u="sng">
                <a:solidFill>
                  <a:srgbClr val="FF0000"/>
                </a:solidFill>
                <a:latin typeface="Arial" panose="020B0604020202020204" pitchFamily="34" charset="0"/>
              </a:rPr>
              <a:t>acompañarlos en su soledad y fragilidad</a:t>
            </a:r>
            <a:r>
              <a:rPr lang="es-ES" altLang="es-MX" sz="2800">
                <a:solidFill>
                  <a:srgbClr val="FF0000"/>
                </a:solidFill>
                <a:latin typeface="Arial" panose="020B0604020202020204" pitchFamily="34" charset="0"/>
              </a:rPr>
              <a:t>. </a:t>
            </a:r>
            <a:endParaRPr lang="es-ES" altLang="es-MX">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4"/>
          <p:cNvSpPr txBox="1">
            <a:spLocks noChangeArrowheads="1"/>
          </p:cNvSpPr>
          <p:nvPr/>
        </p:nvSpPr>
        <p:spPr bwMode="auto">
          <a:xfrm>
            <a:off x="611188" y="620713"/>
            <a:ext cx="7921625" cy="56435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b="1">
                <a:solidFill>
                  <a:srgbClr val="FF0000"/>
                </a:solidFill>
                <a:latin typeface="Arial" panose="020B0604020202020204" pitchFamily="34" charset="0"/>
              </a:rPr>
              <a:t>EJES  PASTORALES  FUNDAMENTALES</a:t>
            </a:r>
          </a:p>
          <a:p>
            <a:pPr algn="ctr" eaLnBrk="1" hangingPunct="1"/>
            <a:r>
              <a:rPr lang="es-ES" altLang="es-MX" sz="2800" b="1">
                <a:solidFill>
                  <a:srgbClr val="FF0000"/>
                </a:solidFill>
                <a:latin typeface="Arial" panose="020B0604020202020204" pitchFamily="34" charset="0"/>
              </a:rPr>
              <a:t> </a:t>
            </a:r>
            <a:endParaRPr lang="es-ES" altLang="es-MX" sz="2800">
              <a:solidFill>
                <a:srgbClr val="FF0000"/>
              </a:solidFill>
              <a:latin typeface="Arial" panose="020B0604020202020204" pitchFamily="34" charset="0"/>
            </a:endParaRPr>
          </a:p>
          <a:p>
            <a:pPr algn="ctr" eaLnBrk="1" hangingPunct="1"/>
            <a:r>
              <a:rPr lang="es-ES" altLang="es-MX" sz="2800">
                <a:solidFill>
                  <a:srgbClr val="FF0000"/>
                </a:solidFill>
                <a:latin typeface="Arial" panose="020B0604020202020204" pitchFamily="34" charset="0"/>
              </a:rPr>
              <a:t>El primer eje "</a:t>
            </a:r>
            <a:r>
              <a:rPr lang="es-ES" altLang="es-MX" sz="2800" b="1">
                <a:solidFill>
                  <a:srgbClr val="FF0000"/>
                </a:solidFill>
                <a:latin typeface="Arial" panose="020B0604020202020204" pitchFamily="34" charset="0"/>
              </a:rPr>
              <a:t>discípulos</a:t>
            </a:r>
            <a:r>
              <a:rPr lang="es-ES" altLang="es-MX" sz="2800">
                <a:solidFill>
                  <a:srgbClr val="FF0000"/>
                </a:solidFill>
                <a:latin typeface="Arial" panose="020B0604020202020204" pitchFamily="34" charset="0"/>
              </a:rPr>
              <a:t>" (= 250 veces), quiere destacar la necesidad de que cada uno se encuentre personalmente con Jesucristo y lo siga. Eso supone la oración personal, la lectura orante de la Palabra y, sobre todo, que Él sea el centro de nuestras vidas. Este documento ha querido remarcar que todos somos discípulos y que siempre somos discípulos. Los verdaderos misioneros que cambien el mundo deben ser discípulos de Jesucristo y necesitan una espiritualidad sólida y una adecuada formación.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ext Box 4"/>
          <p:cNvSpPr txBox="1">
            <a:spLocks noChangeArrowheads="1"/>
          </p:cNvSpPr>
          <p:nvPr/>
        </p:nvSpPr>
        <p:spPr bwMode="auto">
          <a:xfrm>
            <a:off x="755650" y="549275"/>
            <a:ext cx="7848600"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endParaRPr lang="es-ES" altLang="es-MX" sz="2800">
              <a:solidFill>
                <a:srgbClr val="FF0000"/>
              </a:solidFill>
              <a:latin typeface="Arial" panose="020B0604020202020204" pitchFamily="34" charset="0"/>
            </a:endParaRPr>
          </a:p>
          <a:p>
            <a:pPr algn="ctr" eaLnBrk="1" hangingPunct="1"/>
            <a:endParaRPr lang="es-ES" altLang="es-MX" sz="2800">
              <a:solidFill>
                <a:srgbClr val="FF0000"/>
              </a:solidFill>
              <a:latin typeface="Arial" panose="020B0604020202020204" pitchFamily="34" charset="0"/>
            </a:endParaRPr>
          </a:p>
          <a:p>
            <a:pPr algn="ctr" eaLnBrk="1" hangingPunct="1"/>
            <a:r>
              <a:rPr lang="es-ES" altLang="es-MX" sz="2800">
                <a:solidFill>
                  <a:srgbClr val="FF0000"/>
                </a:solidFill>
                <a:latin typeface="Arial" panose="020B0604020202020204" pitchFamily="34" charset="0"/>
              </a:rPr>
              <a:t>La frase de Jesús: “A los pobres los tienen siempre con ustedes y pueden socorrerlos cuando quieran" (Mc 14, 7), bien puede entenderse de ellos, porque forman parte de cada familia, pueblo y nación. Sin embargo, a menudo, son </a:t>
            </a:r>
            <a:r>
              <a:rPr lang="es-ES" altLang="es-MX" sz="2800" u="sng">
                <a:solidFill>
                  <a:srgbClr val="FF0000"/>
                </a:solidFill>
                <a:latin typeface="Arial" panose="020B0604020202020204" pitchFamily="34" charset="0"/>
              </a:rPr>
              <a:t>olvidados o descuidados</a:t>
            </a:r>
            <a:r>
              <a:rPr lang="es-ES" altLang="es-MX" sz="2800">
                <a:solidFill>
                  <a:srgbClr val="FF0000"/>
                </a:solidFill>
                <a:latin typeface="Arial" panose="020B0604020202020204" pitchFamily="34" charset="0"/>
              </a:rPr>
              <a:t> por la sociedad y hasta por sus propios familiares.</a:t>
            </a:r>
          </a:p>
          <a:p>
            <a:pPr algn="ctr" eaLnBrk="1" hangingPunct="1"/>
            <a:endParaRPr lang="es-ES" altLang="es-MX" sz="2800">
              <a:solidFill>
                <a:srgbClr val="FF0000"/>
              </a:solidFill>
              <a:latin typeface="Arial" panose="020B0604020202020204" pitchFamily="34" charset="0"/>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ext Box 4"/>
          <p:cNvSpPr txBox="1">
            <a:spLocks noChangeArrowheads="1"/>
          </p:cNvSpPr>
          <p:nvPr/>
        </p:nvSpPr>
        <p:spPr bwMode="auto">
          <a:xfrm>
            <a:off x="539750" y="333375"/>
            <a:ext cx="8135938" cy="593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400" b="1">
                <a:solidFill>
                  <a:schemeClr val="accent2"/>
                </a:solidFill>
                <a:latin typeface="Arial" panose="020B0604020202020204" pitchFamily="34" charset="0"/>
              </a:rPr>
              <a:t>449.</a:t>
            </a:r>
            <a:r>
              <a:rPr lang="es-ES" altLang="es-MX" sz="2400">
                <a:solidFill>
                  <a:schemeClr val="accent2"/>
                </a:solidFill>
                <a:latin typeface="Arial" panose="020B0604020202020204" pitchFamily="34" charset="0"/>
              </a:rPr>
              <a:t> Muchos de nuestros mayores han gastado su vida por el bien de su familia y de la comunidad, desde su lugar y vocación. </a:t>
            </a:r>
            <a:r>
              <a:rPr lang="es-ES" altLang="es-MX" sz="2400" u="sng">
                <a:solidFill>
                  <a:schemeClr val="accent2"/>
                </a:solidFill>
                <a:latin typeface="Arial" panose="020B0604020202020204" pitchFamily="34" charset="0"/>
              </a:rPr>
              <a:t>Muchos son verdaderos discípulos misioneros</a:t>
            </a:r>
            <a:r>
              <a:rPr lang="es-ES" altLang="es-MX" sz="2400">
                <a:solidFill>
                  <a:schemeClr val="accent2"/>
                </a:solidFill>
                <a:latin typeface="Arial" panose="020B0604020202020204" pitchFamily="34" charset="0"/>
              </a:rPr>
              <a:t> de Jesús por su testimonio y sus obras. Merecen ser reconocidos como hijos e hijas de Dios, llamados a compartir la plenitud del amor, y a ser queridos, en particular, por la cruz de sus dolencias, la capacidad disminuida o la soledad. La familia no debe mirar sólo las dificultades que trae el convivir con ellos o el atenderlos. La sociedad no puede considerarlos como un peso o una carga. Es lamentable que en algunos países no haya </a:t>
            </a:r>
            <a:r>
              <a:rPr lang="es-ES" altLang="es-MX" sz="2400" u="sng">
                <a:solidFill>
                  <a:schemeClr val="accent2"/>
                </a:solidFill>
                <a:latin typeface="Arial" panose="020B0604020202020204" pitchFamily="34" charset="0"/>
              </a:rPr>
              <a:t>políticas sociales</a:t>
            </a:r>
            <a:r>
              <a:rPr lang="es-ES" altLang="es-MX" sz="2400">
                <a:solidFill>
                  <a:schemeClr val="accent2"/>
                </a:solidFill>
                <a:latin typeface="Arial" panose="020B0604020202020204" pitchFamily="34" charset="0"/>
              </a:rPr>
              <a:t> que se ocupen suficientemente de los mayores ya jubilados, pensionados, enfermos o abandonados. Por tanto, exhortamos a elaborar diseños de políticas sociales justas y solidarias que atiendan estas necesidades.</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4"/>
          <p:cNvSpPr txBox="1">
            <a:spLocks noChangeArrowheads="1"/>
          </p:cNvSpPr>
          <p:nvPr/>
        </p:nvSpPr>
        <p:spPr bwMode="auto">
          <a:xfrm>
            <a:off x="611188" y="476250"/>
            <a:ext cx="7993062" cy="5946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b="1">
                <a:solidFill>
                  <a:schemeClr val="accent2"/>
                </a:solidFill>
                <a:latin typeface="Arial" panose="020B0604020202020204" pitchFamily="34" charset="0"/>
              </a:rPr>
              <a:t>450.</a:t>
            </a:r>
            <a:r>
              <a:rPr lang="es-ES" altLang="es-MX" sz="2800">
                <a:solidFill>
                  <a:schemeClr val="accent2"/>
                </a:solidFill>
                <a:latin typeface="Arial" panose="020B0604020202020204" pitchFamily="34" charset="0"/>
              </a:rPr>
              <a:t> La Iglesia se siente comprometida a procurar </a:t>
            </a:r>
            <a:r>
              <a:rPr lang="es-ES" altLang="es-MX" sz="2800" u="sng">
                <a:solidFill>
                  <a:schemeClr val="accent2"/>
                </a:solidFill>
                <a:latin typeface="Arial" panose="020B0604020202020204" pitchFamily="34" charset="0"/>
              </a:rPr>
              <a:t>la atención humana integral de todas las personas mayores</a:t>
            </a:r>
            <a:r>
              <a:rPr lang="es-ES" altLang="es-MX" sz="2800">
                <a:solidFill>
                  <a:schemeClr val="accent2"/>
                </a:solidFill>
                <a:latin typeface="Arial" panose="020B0604020202020204" pitchFamily="34" charset="0"/>
              </a:rPr>
              <a:t>, también </a:t>
            </a:r>
            <a:r>
              <a:rPr lang="es-ES" altLang="es-MX" sz="2800" u="sng">
                <a:solidFill>
                  <a:schemeClr val="accent2"/>
                </a:solidFill>
                <a:latin typeface="Arial" panose="020B0604020202020204" pitchFamily="34" charset="0"/>
              </a:rPr>
              <a:t>ayudándoles a vivir el seguimiento de Cristo</a:t>
            </a:r>
            <a:r>
              <a:rPr lang="es-ES" altLang="es-MX" sz="2800">
                <a:solidFill>
                  <a:schemeClr val="accent2"/>
                </a:solidFill>
                <a:latin typeface="Arial" panose="020B0604020202020204" pitchFamily="34" charset="0"/>
              </a:rPr>
              <a:t> en su actual condición, e incorporándolos lo más posible a la misión evangelizadora. Por ello, mientras agradece el trabajo que ya vienen realizando religiosas, religiosos y voluntarios, quiere renovar sus estructuras pastorales, y preparar aun más agentes, a fin de ampliar este valioso servicio de amor.</a:t>
            </a:r>
          </a:p>
          <a:p>
            <a:pPr algn="ctr" eaLnBrk="1" hangingPunct="1"/>
            <a:endParaRPr lang="es-ES" altLang="es-MX" sz="2800">
              <a:solidFill>
                <a:schemeClr val="accent2"/>
              </a:solidFill>
              <a:latin typeface="Arial" panose="020B0604020202020204" pitchFamily="34" charset="0"/>
            </a:endParaRPr>
          </a:p>
          <a:p>
            <a:pPr algn="ctr" eaLnBrk="1" hangingPunct="1"/>
            <a:r>
              <a:rPr lang="es-ES" altLang="es-MX" sz="2400">
                <a:solidFill>
                  <a:srgbClr val="FF0000"/>
                </a:solidFill>
                <a:latin typeface="Arial" panose="020B0604020202020204" pitchFamily="34" charset="0"/>
              </a:rPr>
              <a:t>9.5. La dignidad y participación de las mujeres</a:t>
            </a:r>
          </a:p>
          <a:p>
            <a:pPr algn="ctr" eaLnBrk="1" hangingPunct="1"/>
            <a:r>
              <a:rPr lang="es-ES" altLang="es-MX" sz="2400">
                <a:solidFill>
                  <a:srgbClr val="FF0000"/>
                </a:solidFill>
                <a:latin typeface="Arial" panose="020B0604020202020204" pitchFamily="34" charset="0"/>
              </a:rPr>
              <a:t>9.6. La responsabilidad del varón y padre de familia</a:t>
            </a:r>
            <a:endParaRPr lang="es-ES" altLang="es-MX">
              <a:solidFill>
                <a:srgbClr val="FF0000"/>
              </a:solidFill>
              <a:latin typeface="Arial" panose="020B0604020202020204"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ext Box 4"/>
          <p:cNvSpPr txBox="1">
            <a:spLocks noChangeArrowheads="1"/>
          </p:cNvSpPr>
          <p:nvPr/>
        </p:nvSpPr>
        <p:spPr bwMode="auto">
          <a:xfrm>
            <a:off x="900113" y="620713"/>
            <a:ext cx="7632700" cy="4910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3200" b="1">
                <a:solidFill>
                  <a:srgbClr val="FF0000"/>
                </a:solidFill>
                <a:latin typeface="Arial" panose="020B0604020202020204" pitchFamily="34" charset="0"/>
              </a:rPr>
              <a:t>9.7. La cultura de la vida: </a:t>
            </a:r>
          </a:p>
          <a:p>
            <a:pPr eaLnBrk="1" hangingPunct="1"/>
            <a:r>
              <a:rPr lang="es-ES" altLang="es-MX" sz="3200" b="1">
                <a:solidFill>
                  <a:srgbClr val="FF0000"/>
                </a:solidFill>
                <a:latin typeface="Arial" panose="020B0604020202020204" pitchFamily="34" charset="0"/>
              </a:rPr>
              <a:t>	su proclamación y su defensa</a:t>
            </a:r>
          </a:p>
          <a:p>
            <a:pPr algn="ctr" eaLnBrk="1" hangingPunct="1"/>
            <a:endParaRPr lang="es-ES" altLang="es-MX" sz="2800" b="1">
              <a:solidFill>
                <a:schemeClr val="accent2"/>
              </a:solidFill>
              <a:latin typeface="Arial" panose="020B0604020202020204" pitchFamily="34" charset="0"/>
            </a:endParaRPr>
          </a:p>
          <a:p>
            <a:pPr algn="ctr" eaLnBrk="1" hangingPunct="1"/>
            <a:r>
              <a:rPr lang="es-ES" altLang="es-MX" sz="2800" b="1">
                <a:solidFill>
                  <a:schemeClr val="accent2"/>
                </a:solidFill>
                <a:latin typeface="Arial" panose="020B0604020202020204" pitchFamily="34" charset="0"/>
              </a:rPr>
              <a:t>464.</a:t>
            </a:r>
            <a:r>
              <a:rPr lang="es-ES" altLang="es-MX" sz="2800">
                <a:solidFill>
                  <a:schemeClr val="accent2"/>
                </a:solidFill>
                <a:latin typeface="Arial" panose="020B0604020202020204" pitchFamily="34" charset="0"/>
              </a:rPr>
              <a:t> El ser humano, creado a imagen y semejanza de Dios, también posee una altísima dignidad que no podemos pisotear y que estamos llamados a respetar y a promover. La </a:t>
            </a:r>
            <a:r>
              <a:rPr lang="es-ES" altLang="es-MX" sz="2800" u="sng">
                <a:solidFill>
                  <a:schemeClr val="accent2"/>
                </a:solidFill>
                <a:latin typeface="Arial" panose="020B0604020202020204" pitchFamily="34" charset="0"/>
              </a:rPr>
              <a:t>vida es regalo gratuito de Dios, don y tarea que debemos cuidar desde la concepción, en todas sus etapas, y hasta la muerte natural</a:t>
            </a:r>
            <a:r>
              <a:rPr lang="es-ES" altLang="es-MX" sz="2800">
                <a:solidFill>
                  <a:schemeClr val="accent2"/>
                </a:solidFill>
                <a:latin typeface="Arial" panose="020B0604020202020204" pitchFamily="34" charset="0"/>
              </a:rPr>
              <a:t>, sin relativismos.</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Text Box 4"/>
          <p:cNvSpPr txBox="1">
            <a:spLocks noChangeArrowheads="1"/>
          </p:cNvSpPr>
          <p:nvPr/>
        </p:nvSpPr>
        <p:spPr bwMode="auto">
          <a:xfrm>
            <a:off x="468313" y="476250"/>
            <a:ext cx="8135937" cy="521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b="1">
                <a:solidFill>
                  <a:schemeClr val="accent2"/>
                </a:solidFill>
                <a:latin typeface="Arial" panose="020B0604020202020204" pitchFamily="34" charset="0"/>
              </a:rPr>
              <a:t>467.</a:t>
            </a:r>
            <a:r>
              <a:rPr lang="es-ES" altLang="es-MX" sz="2800">
                <a:solidFill>
                  <a:schemeClr val="accent2"/>
                </a:solidFill>
                <a:latin typeface="Arial" panose="020B0604020202020204" pitchFamily="34" charset="0"/>
              </a:rPr>
              <a:t> Asistimos hoy a </a:t>
            </a:r>
            <a:r>
              <a:rPr lang="es-ES" altLang="es-MX" sz="2800" u="sng">
                <a:solidFill>
                  <a:schemeClr val="accent2"/>
                </a:solidFill>
                <a:latin typeface="Arial" panose="020B0604020202020204" pitchFamily="34" charset="0"/>
              </a:rPr>
              <a:t>retos nuevos</a:t>
            </a:r>
            <a:r>
              <a:rPr lang="es-ES" altLang="es-MX" sz="2800">
                <a:solidFill>
                  <a:schemeClr val="accent2"/>
                </a:solidFill>
                <a:latin typeface="Arial" panose="020B0604020202020204" pitchFamily="34" charset="0"/>
              </a:rPr>
              <a:t> que nos piden </a:t>
            </a:r>
            <a:r>
              <a:rPr lang="es-ES" altLang="es-MX" sz="2800" u="sng">
                <a:solidFill>
                  <a:schemeClr val="accent2"/>
                </a:solidFill>
                <a:latin typeface="Arial" panose="020B0604020202020204" pitchFamily="34" charset="0"/>
              </a:rPr>
              <a:t>ser voz de los que no tienen voz</a:t>
            </a:r>
            <a:r>
              <a:rPr lang="es-ES" altLang="es-MX" sz="2800">
                <a:solidFill>
                  <a:schemeClr val="accent2"/>
                </a:solidFill>
                <a:latin typeface="Arial" panose="020B0604020202020204" pitchFamily="34" charset="0"/>
              </a:rPr>
              <a:t>. El niño que está creciendo en el seno materno y las personas que se encuentran en el ocaso de sus vidas, son un </a:t>
            </a:r>
            <a:r>
              <a:rPr lang="es-ES" altLang="es-MX" sz="2800" u="sng">
                <a:solidFill>
                  <a:schemeClr val="accent2"/>
                </a:solidFill>
                <a:latin typeface="Arial" panose="020B0604020202020204" pitchFamily="34" charset="0"/>
              </a:rPr>
              <a:t>reclamo de vida digna que grita al cielo</a:t>
            </a:r>
            <a:r>
              <a:rPr lang="es-ES" altLang="es-MX" sz="2800">
                <a:solidFill>
                  <a:schemeClr val="accent2"/>
                </a:solidFill>
                <a:latin typeface="Arial" panose="020B0604020202020204" pitchFamily="34" charset="0"/>
              </a:rPr>
              <a:t> y que no puede dejar de estremecernos. La liberalización y banalización de las prácticas abortivas son crímenes abominables, al igual que la eutanasia, la manipulación genética y embrionaria, ensayos médicos contrarios a la ética, pena capital, y tantas otras maneras de atentar contra la dignidad y la vida del ser humano. </a:t>
            </a:r>
            <a:endParaRPr lang="es-ES" altLang="es-MX" sz="2800">
              <a:latin typeface="Arial" panose="020B0604020202020204"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Text Box 4"/>
          <p:cNvSpPr txBox="1">
            <a:spLocks noChangeArrowheads="1"/>
          </p:cNvSpPr>
          <p:nvPr/>
        </p:nvSpPr>
        <p:spPr bwMode="auto">
          <a:xfrm>
            <a:off x="684213" y="620713"/>
            <a:ext cx="7704137" cy="477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a:solidFill>
                  <a:schemeClr val="accent2"/>
                </a:solidFill>
                <a:latin typeface="Arial" panose="020B0604020202020204" pitchFamily="34" charset="0"/>
              </a:rPr>
              <a:t>Si queremos sostener un fundamento sólido e inviolable para los derechos humanos, es indispensable reconocer que </a:t>
            </a:r>
            <a:r>
              <a:rPr lang="es-ES" altLang="es-MX" sz="2800" u="sng">
                <a:solidFill>
                  <a:schemeClr val="accent2"/>
                </a:solidFill>
                <a:latin typeface="Arial" panose="020B0604020202020204" pitchFamily="34" charset="0"/>
              </a:rPr>
              <a:t>la vida humana debe ser defendida siempre</a:t>
            </a:r>
            <a:r>
              <a:rPr lang="es-ES" altLang="es-MX" sz="2800">
                <a:solidFill>
                  <a:schemeClr val="accent2"/>
                </a:solidFill>
                <a:latin typeface="Arial" panose="020B0604020202020204" pitchFamily="34" charset="0"/>
              </a:rPr>
              <a:t>, desde el momento mismo de la fecundación. De otra manera, las circunstancias y conveniencias de los poderosos siempre encontrarán excusas para maltratar a las personas.</a:t>
            </a:r>
          </a:p>
          <a:p>
            <a:pPr algn="ctr" eaLnBrk="1" hangingPunct="1"/>
            <a:endParaRPr lang="es-ES" altLang="es-MX" sz="2800">
              <a:solidFill>
                <a:schemeClr val="accent2"/>
              </a:solidFill>
              <a:latin typeface="Arial" panose="020B0604020202020204" pitchFamily="34" charset="0"/>
            </a:endParaRPr>
          </a:p>
          <a:p>
            <a:pPr eaLnBrk="1" hangingPunct="1"/>
            <a:endParaRPr lang="es-ES" altLang="es-MX" sz="2800">
              <a:latin typeface="Arial" panose="020B0604020202020204" pitchFamily="34" charset="0"/>
            </a:endParaRPr>
          </a:p>
          <a:p>
            <a:pPr eaLnBrk="1" hangingPunct="1">
              <a:spcBef>
                <a:spcPct val="50000"/>
              </a:spcBef>
            </a:pPr>
            <a:endParaRPr lang="es-ES" altLang="es-MX">
              <a:latin typeface="Arial" panose="020B0604020202020204"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Text Box 4"/>
          <p:cNvSpPr txBox="1">
            <a:spLocks noChangeArrowheads="1"/>
          </p:cNvSpPr>
          <p:nvPr/>
        </p:nvSpPr>
        <p:spPr bwMode="auto">
          <a:xfrm>
            <a:off x="684213" y="549275"/>
            <a:ext cx="7632700" cy="607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b="1">
                <a:solidFill>
                  <a:schemeClr val="accent2"/>
                </a:solidFill>
                <a:latin typeface="Arial" panose="020B0604020202020204" pitchFamily="34" charset="0"/>
              </a:rPr>
              <a:t>468.</a:t>
            </a:r>
            <a:r>
              <a:rPr lang="es-ES" altLang="es-MX" sz="2800">
                <a:solidFill>
                  <a:schemeClr val="accent2"/>
                </a:solidFill>
                <a:latin typeface="Arial" panose="020B0604020202020204" pitchFamily="34" charset="0"/>
              </a:rPr>
              <a:t> Los anhelos de vida, de paz, de fraternidad y de felicidad no encuentran respuesta en medio de los ídolos del lucro y la eficacia, la insensibilidad ante el sufrimiento ajeno, los ataques a la vida intrauterina, la mortalidad infantil, el deterioro de algunos hospitales, y todas las modalidades de violencia sobre niños, jóvenes, hombres y mujeres. Esto subraya la importancia de </a:t>
            </a:r>
            <a:r>
              <a:rPr lang="es-ES" altLang="es-MX" sz="2800" u="sng">
                <a:solidFill>
                  <a:schemeClr val="accent2"/>
                </a:solidFill>
                <a:latin typeface="Arial" panose="020B0604020202020204" pitchFamily="34" charset="0"/>
              </a:rPr>
              <a:t>la lucha por la vida, la dignidad y la integridad de la persona humana</a:t>
            </a:r>
            <a:r>
              <a:rPr lang="es-ES" altLang="es-MX" sz="2800">
                <a:solidFill>
                  <a:schemeClr val="accent2"/>
                </a:solidFill>
                <a:latin typeface="Arial" panose="020B0604020202020204" pitchFamily="34" charset="0"/>
              </a:rPr>
              <a:t>. La defensa fundamental de la dignidad y de estos valores comienza en la familia.</a:t>
            </a:r>
          </a:p>
          <a:p>
            <a:pPr algn="ctr" eaLnBrk="1" hangingPunct="1"/>
            <a:r>
              <a:rPr lang="es-ES" altLang="es-MX" sz="2800" b="1">
                <a:solidFill>
                  <a:srgbClr val="FF0000"/>
                </a:solidFill>
                <a:latin typeface="Arial" panose="020B0604020202020204" pitchFamily="34" charset="0"/>
              </a:rPr>
              <a:t>9.8. El cuidado del medio ambiente</a:t>
            </a:r>
            <a:endParaRPr lang="es-ES" altLang="es-MX">
              <a:latin typeface="Arial" panose="020B0604020202020204" pitchFamily="34" charset="0"/>
            </a:endParaRP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Text Box 4"/>
          <p:cNvSpPr txBox="1">
            <a:spLocks noChangeArrowheads="1"/>
          </p:cNvSpPr>
          <p:nvPr/>
        </p:nvSpPr>
        <p:spPr bwMode="auto">
          <a:xfrm>
            <a:off x="684213" y="549275"/>
            <a:ext cx="7632700" cy="607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eaLnBrk="1" hangingPunct="1"/>
            <a:r>
              <a:rPr lang="es-ES" altLang="es-MX" sz="2800" b="1">
                <a:solidFill>
                  <a:srgbClr val="FF0000"/>
                </a:solidFill>
                <a:latin typeface="Arial" panose="020B0604020202020204" pitchFamily="34" charset="0"/>
              </a:rPr>
              <a:t>Cap.10 </a:t>
            </a:r>
            <a:r>
              <a:rPr lang="es-ES" altLang="es-MX" sz="2400" b="1">
                <a:solidFill>
                  <a:srgbClr val="FF0000"/>
                </a:solidFill>
                <a:latin typeface="Arial" panose="020B0604020202020204" pitchFamily="34" charset="0"/>
              </a:rPr>
              <a:t>NUESTROS PUEBLOS Y LA CULTURA</a:t>
            </a:r>
            <a:endParaRPr lang="es-ES" altLang="es-MX" sz="2400">
              <a:solidFill>
                <a:srgbClr val="FF0000"/>
              </a:solidFill>
              <a:latin typeface="Arial" panose="020B0604020202020204" pitchFamily="34" charset="0"/>
            </a:endParaRPr>
          </a:p>
          <a:p>
            <a:pPr eaLnBrk="1" hangingPunct="1"/>
            <a:r>
              <a:rPr lang="es-ES" altLang="es-MX" sz="2800">
                <a:solidFill>
                  <a:schemeClr val="accent2"/>
                </a:solidFill>
                <a:latin typeface="Arial" panose="020B0604020202020204" pitchFamily="34" charset="0"/>
              </a:rPr>
              <a:t>10.1. La cultura y su evangelización</a:t>
            </a:r>
          </a:p>
          <a:p>
            <a:pPr eaLnBrk="1" hangingPunct="1"/>
            <a:r>
              <a:rPr lang="es-ES" altLang="es-MX" sz="2800">
                <a:solidFill>
                  <a:schemeClr val="accent2"/>
                </a:solidFill>
                <a:latin typeface="Arial" panose="020B0604020202020204" pitchFamily="34" charset="0"/>
              </a:rPr>
              <a:t>10.2. La educación como bien público</a:t>
            </a:r>
          </a:p>
          <a:p>
            <a:pPr eaLnBrk="1" hangingPunct="1"/>
            <a:r>
              <a:rPr lang="es-ES" altLang="es-MX" sz="2800">
                <a:solidFill>
                  <a:schemeClr val="accent2"/>
                </a:solidFill>
                <a:latin typeface="Arial" panose="020B0604020202020204" pitchFamily="34" charset="0"/>
              </a:rPr>
              <a:t>10.3. Pastoral de la Comunicación Social</a:t>
            </a:r>
          </a:p>
          <a:p>
            <a:pPr eaLnBrk="1" hangingPunct="1"/>
            <a:r>
              <a:rPr lang="es-ES" altLang="es-MX" sz="2800">
                <a:solidFill>
                  <a:schemeClr val="accent2"/>
                </a:solidFill>
                <a:latin typeface="Arial" panose="020B0604020202020204" pitchFamily="34" charset="0"/>
              </a:rPr>
              <a:t>10.4. Nuevos aerópagos y centros de decisión</a:t>
            </a:r>
          </a:p>
          <a:p>
            <a:pPr eaLnBrk="1" hangingPunct="1"/>
            <a:r>
              <a:rPr lang="es-ES" altLang="es-MX" sz="2800">
                <a:solidFill>
                  <a:schemeClr val="accent2"/>
                </a:solidFill>
                <a:latin typeface="Arial" panose="020B0604020202020204" pitchFamily="34" charset="0"/>
              </a:rPr>
              <a:t>10.5. Discípulos y misioneros en la vida			pública</a:t>
            </a:r>
          </a:p>
          <a:p>
            <a:pPr eaLnBrk="1" hangingPunct="1"/>
            <a:r>
              <a:rPr lang="es-ES" altLang="es-MX" sz="2800">
                <a:solidFill>
                  <a:schemeClr val="accent2"/>
                </a:solidFill>
                <a:latin typeface="Arial" panose="020B0604020202020204" pitchFamily="34" charset="0"/>
              </a:rPr>
              <a:t>10.6. La Pastoral Urbana</a:t>
            </a:r>
          </a:p>
          <a:p>
            <a:pPr eaLnBrk="1" hangingPunct="1"/>
            <a:r>
              <a:rPr lang="es-ES" altLang="es-MX" sz="2800">
                <a:solidFill>
                  <a:schemeClr val="accent2"/>
                </a:solidFill>
                <a:latin typeface="Arial" panose="020B0604020202020204" pitchFamily="34" charset="0"/>
              </a:rPr>
              <a:t>10.7. Al servicio de la unidad y de la 		fraternidad de nuestros pueblos</a:t>
            </a:r>
          </a:p>
          <a:p>
            <a:pPr eaLnBrk="1" hangingPunct="1"/>
            <a:r>
              <a:rPr lang="es-ES" altLang="es-MX" sz="2800">
                <a:solidFill>
                  <a:schemeClr val="accent2"/>
                </a:solidFill>
                <a:latin typeface="Arial" panose="020B0604020202020204" pitchFamily="34" charset="0"/>
              </a:rPr>
              <a:t>10.8. La integración de los indígenas y afro-	americanos</a:t>
            </a:r>
          </a:p>
          <a:p>
            <a:pPr eaLnBrk="1" hangingPunct="1"/>
            <a:r>
              <a:rPr lang="es-ES" altLang="es-MX" sz="2800">
                <a:solidFill>
                  <a:schemeClr val="accent2"/>
                </a:solidFill>
                <a:latin typeface="Arial" panose="020B0604020202020204" pitchFamily="34" charset="0"/>
              </a:rPr>
              <a:t>10.9. Caminos de reconciliación y solidaridad</a:t>
            </a:r>
            <a:endParaRPr lang="es-ES" altLang="es-MX" sz="2800" b="1">
              <a:solidFill>
                <a:schemeClr val="accent2"/>
              </a:solidFill>
              <a:latin typeface="Arial" panose="020B0604020202020204" pitchFamily="34" charset="0"/>
            </a:endParaRPr>
          </a:p>
          <a:p>
            <a:pPr eaLnBrk="1" hangingPunct="1"/>
            <a:r>
              <a:rPr lang="es-ES" altLang="es-MX" sz="2800" b="1">
                <a:solidFill>
                  <a:srgbClr val="FF0000"/>
                </a:solidFill>
                <a:latin typeface="Arial" panose="020B0604020202020204" pitchFamily="34" charset="0"/>
              </a:rPr>
              <a:t>CONCLUSIÓN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4"/>
          <p:cNvSpPr txBox="1">
            <a:spLocks noChangeArrowheads="1"/>
          </p:cNvSpPr>
          <p:nvPr/>
        </p:nvSpPr>
        <p:spPr bwMode="auto">
          <a:xfrm>
            <a:off x="684213" y="620713"/>
            <a:ext cx="7775575" cy="3935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a:solidFill>
                  <a:srgbClr val="FF0000"/>
                </a:solidFill>
                <a:latin typeface="Arial" panose="020B0604020202020204" pitchFamily="34" charset="0"/>
              </a:rPr>
              <a:t>El segundo eje "</a:t>
            </a:r>
            <a:r>
              <a:rPr lang="es-ES" altLang="es-MX" sz="2800" b="1">
                <a:solidFill>
                  <a:srgbClr val="FF0000"/>
                </a:solidFill>
                <a:latin typeface="Arial" panose="020B0604020202020204" pitchFamily="34" charset="0"/>
              </a:rPr>
              <a:t>misioneros</a:t>
            </a:r>
            <a:r>
              <a:rPr lang="es-ES" altLang="es-MX" sz="2800">
                <a:solidFill>
                  <a:srgbClr val="FF0000"/>
                </a:solidFill>
                <a:latin typeface="Arial" panose="020B0604020202020204" pitchFamily="34" charset="0"/>
              </a:rPr>
              <a:t>" (= 381 veces), quiere destacar que todos somos misioneros y que siempre somos misioneros: "enviados a anunciar el Evangelio del Reino de vida". </a:t>
            </a:r>
          </a:p>
          <a:p>
            <a:pPr algn="ctr" eaLnBrk="1" hangingPunct="1"/>
            <a:r>
              <a:rPr lang="es-ES" altLang="es-MX" sz="2800">
                <a:solidFill>
                  <a:srgbClr val="FF0000"/>
                </a:solidFill>
                <a:latin typeface="Arial" panose="020B0604020202020204" pitchFamily="34" charset="0"/>
              </a:rPr>
              <a:t>En el c. 5, la "comunión y la misión están íntimamente unidas entre sí” (163). Menciona la necesidad de una Misión Continental para “poner a la Iglesia en estado permanente de misión” (551).</a:t>
            </a:r>
            <a:r>
              <a:rPr lang="es-ES" altLang="es-MX">
                <a:latin typeface="Arial" panose="020B0604020202020204" pitchFamily="34" charset="0"/>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755650" y="620713"/>
            <a:ext cx="7777163"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a:solidFill>
                  <a:srgbClr val="FF0000"/>
                </a:solidFill>
                <a:latin typeface="Arial" panose="020B0604020202020204" pitchFamily="34" charset="0"/>
              </a:rPr>
              <a:t>El tercer eje del documento, es "</a:t>
            </a:r>
            <a:r>
              <a:rPr lang="es-ES" altLang="es-MX" sz="2800" b="1">
                <a:solidFill>
                  <a:srgbClr val="FF0000"/>
                </a:solidFill>
                <a:latin typeface="Arial" panose="020B0604020202020204" pitchFamily="34" charset="0"/>
              </a:rPr>
              <a:t>para que tengan vida</a:t>
            </a:r>
            <a:r>
              <a:rPr lang="es-ES" altLang="es-MX" sz="2800">
                <a:solidFill>
                  <a:srgbClr val="FF0000"/>
                </a:solidFill>
                <a:latin typeface="Arial" panose="020B0604020202020204" pitchFamily="34" charset="0"/>
              </a:rPr>
              <a:t>" (vida = 631 veces). El "para que” es sumamente importante, porque indica la finalidad de todo, tanto del discipulado como de la misión. </a:t>
            </a:r>
          </a:p>
          <a:p>
            <a:pPr algn="ctr" eaLnBrk="1" hangingPunct="1"/>
            <a:r>
              <a:rPr lang="es-ES" altLang="es-MX" sz="2800">
                <a:solidFill>
                  <a:srgbClr val="FF0000"/>
                </a:solidFill>
                <a:latin typeface="Arial" panose="020B0604020202020204" pitchFamily="34" charset="0"/>
              </a:rPr>
              <a:t>Este tema ha marcado a fondo todo el documento. Los títulos de las tres partes destacan la "</a:t>
            </a:r>
            <a:r>
              <a:rPr lang="es-ES" altLang="es-MX" sz="2800" u="sng">
                <a:solidFill>
                  <a:srgbClr val="FF0000"/>
                </a:solidFill>
                <a:latin typeface="Arial" panose="020B0604020202020204" pitchFamily="34" charset="0"/>
              </a:rPr>
              <a:t>vida</a:t>
            </a:r>
            <a:r>
              <a:rPr lang="es-ES" altLang="es-MX" sz="2800">
                <a:solidFill>
                  <a:srgbClr val="FF0000"/>
                </a:solidFill>
                <a:latin typeface="Arial" panose="020B0604020202020204" pitchFamily="34" charset="0"/>
              </a:rPr>
              <a:t>". “La vida se alcanza y madura a medida que se la entrega para dar vida a los otros" (360).</a:t>
            </a:r>
            <a:r>
              <a:rPr lang="es-ES" altLang="es-MX">
                <a:latin typeface="Arial" panose="020B0604020202020204" pitchFamily="34"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4"/>
          <p:cNvSpPr txBox="1">
            <a:spLocks noChangeArrowheads="1"/>
          </p:cNvSpPr>
          <p:nvPr/>
        </p:nvSpPr>
        <p:spPr bwMode="auto">
          <a:xfrm>
            <a:off x="755650" y="549275"/>
            <a:ext cx="7632700" cy="607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a:solidFill>
                  <a:schemeClr val="tx1"/>
                </a:solidFill>
                <a:latin typeface="Corbel" panose="020B0503020204020204" pitchFamily="34" charset="0"/>
              </a:defRPr>
            </a:lvl1pPr>
            <a:lvl2pPr marL="742950" indent="-285750">
              <a:defRPr>
                <a:solidFill>
                  <a:schemeClr val="tx1"/>
                </a:solidFill>
                <a:latin typeface="Corbel" panose="020B0503020204020204" pitchFamily="34" charset="0"/>
              </a:defRPr>
            </a:lvl2pPr>
            <a:lvl3pPr marL="1143000" indent="-228600">
              <a:defRPr>
                <a:solidFill>
                  <a:schemeClr val="tx1"/>
                </a:solidFill>
                <a:latin typeface="Corbel" panose="020B0503020204020204" pitchFamily="34" charset="0"/>
              </a:defRPr>
            </a:lvl3pPr>
            <a:lvl4pPr marL="1600200" indent="-228600">
              <a:defRPr>
                <a:solidFill>
                  <a:schemeClr val="tx1"/>
                </a:solidFill>
                <a:latin typeface="Corbel" panose="020B0503020204020204" pitchFamily="34" charset="0"/>
              </a:defRPr>
            </a:lvl4pPr>
            <a:lvl5pPr marL="2057400" indent="-228600">
              <a:defRPr>
                <a:solidFill>
                  <a:schemeClr val="tx1"/>
                </a:solidFill>
                <a:latin typeface="Corbel" panose="020B0503020204020204" pitchFamily="34" charset="0"/>
              </a:defRPr>
            </a:lvl5pPr>
            <a:lvl6pPr marL="2514600" indent="-228600" defTabSz="457200" fontAlgn="base">
              <a:spcBef>
                <a:spcPct val="0"/>
              </a:spcBef>
              <a:spcAft>
                <a:spcPct val="0"/>
              </a:spcAft>
              <a:defRPr>
                <a:solidFill>
                  <a:schemeClr val="tx1"/>
                </a:solidFill>
                <a:latin typeface="Corbel" panose="020B0503020204020204" pitchFamily="34" charset="0"/>
              </a:defRPr>
            </a:lvl6pPr>
            <a:lvl7pPr marL="2971800" indent="-228600" defTabSz="457200" fontAlgn="base">
              <a:spcBef>
                <a:spcPct val="0"/>
              </a:spcBef>
              <a:spcAft>
                <a:spcPct val="0"/>
              </a:spcAft>
              <a:defRPr>
                <a:solidFill>
                  <a:schemeClr val="tx1"/>
                </a:solidFill>
                <a:latin typeface="Corbel" panose="020B0503020204020204" pitchFamily="34" charset="0"/>
              </a:defRPr>
            </a:lvl7pPr>
            <a:lvl8pPr marL="3429000" indent="-228600" defTabSz="457200" fontAlgn="base">
              <a:spcBef>
                <a:spcPct val="0"/>
              </a:spcBef>
              <a:spcAft>
                <a:spcPct val="0"/>
              </a:spcAft>
              <a:defRPr>
                <a:solidFill>
                  <a:schemeClr val="tx1"/>
                </a:solidFill>
                <a:latin typeface="Corbel" panose="020B0503020204020204" pitchFamily="34" charset="0"/>
              </a:defRPr>
            </a:lvl8pPr>
            <a:lvl9pPr marL="3886200" indent="-228600" defTabSz="457200" fontAlgn="base">
              <a:spcBef>
                <a:spcPct val="0"/>
              </a:spcBef>
              <a:spcAft>
                <a:spcPct val="0"/>
              </a:spcAft>
              <a:defRPr>
                <a:solidFill>
                  <a:schemeClr val="tx1"/>
                </a:solidFill>
                <a:latin typeface="Corbel" panose="020B0503020204020204" pitchFamily="34" charset="0"/>
              </a:defRPr>
            </a:lvl9pPr>
          </a:lstStyle>
          <a:p>
            <a:pPr algn="ctr" eaLnBrk="1" hangingPunct="1"/>
            <a:r>
              <a:rPr lang="es-ES" altLang="es-MX" sz="2800">
                <a:solidFill>
                  <a:srgbClr val="FF0000"/>
                </a:solidFill>
                <a:latin typeface="Arial" panose="020B0604020202020204" pitchFamily="34" charset="0"/>
              </a:rPr>
              <a:t>Por último el cuarto eje es "</a:t>
            </a:r>
            <a:r>
              <a:rPr lang="es-ES" altLang="es-MX" sz="2800" b="1">
                <a:solidFill>
                  <a:srgbClr val="FF0000"/>
                </a:solidFill>
                <a:latin typeface="Arial" panose="020B0604020202020204" pitchFamily="34" charset="0"/>
              </a:rPr>
              <a:t>nuestros pueblos</a:t>
            </a:r>
            <a:r>
              <a:rPr lang="es-ES" altLang="es-MX" sz="2800">
                <a:solidFill>
                  <a:srgbClr val="FF0000"/>
                </a:solidFill>
                <a:latin typeface="Arial" panose="020B0604020202020204" pitchFamily="34" charset="0"/>
              </a:rPr>
              <a:t>" (pueblos = 196 veces, cultura = 237, sociedad = 94 veces), es decir, los destinatarios de la misión de la Iglesia. Podría decir "para que las personas tengan vida", pero dice "para que nuestros pueblos tengan vida". Así se quiere mostrar que la actividad evangelizadora no se dirige sólo a individuos aislados, sino que quiere llegar a transformar a nuestros pueblos como realidades colectivas. </a:t>
            </a:r>
          </a:p>
          <a:p>
            <a:pPr algn="ctr" eaLnBrk="1" hangingPunct="1"/>
            <a:r>
              <a:rPr lang="es-ES" altLang="es-MX" sz="2800">
                <a:solidFill>
                  <a:srgbClr val="FF0000"/>
                </a:solidFill>
                <a:latin typeface="Arial" panose="020B0604020202020204" pitchFamily="34" charset="0"/>
              </a:rPr>
              <a:t>Cuando se habla de "cultura" se quiere decir todo lo que caracteriza a un pueblo: su forma propia de sentir, de cantar, de expresarse, de trabajar, de pensar, de rezar, etc. </a:t>
            </a:r>
          </a:p>
        </p:txBody>
      </p:sp>
    </p:spTree>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2504</TotalTime>
  <Words>5668</Words>
  <Application>Microsoft Office PowerPoint</Application>
  <PresentationFormat>On-screen Show (4:3)</PresentationFormat>
  <Paragraphs>242</Paragraphs>
  <Slides>67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67</vt:i4>
      </vt:variant>
    </vt:vector>
  </HeadingPairs>
  <TitlesOfParts>
    <vt:vector size="71" baseType="lpstr">
      <vt:lpstr>Arial</vt:lpstr>
      <vt:lpstr>Arial Black</vt:lpstr>
      <vt:lpstr>Corbel</vt:lpstr>
      <vt:lpstr>Basis</vt:lpstr>
      <vt:lpstr>Documento de Aparecida y Pastoral de la Salud</vt:lpstr>
      <vt:lpstr>aPARECIDA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Documento de Aparecida y Pastoral de la Salud</dc:title>
  <dc:creator>EndUser</dc:creator>
  <cp:lastModifiedBy>Marcelo Halún</cp:lastModifiedBy>
  <cp:revision>20</cp:revision>
  <dcterms:created xsi:type="dcterms:W3CDTF">2008-05-27T00:00:33Z</dcterms:created>
  <dcterms:modified xsi:type="dcterms:W3CDTF">2017-01-28T14:59:37Z</dcterms:modified>
</cp:coreProperties>
</file>