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66" d="100"/>
          <a:sy n="66" d="100"/>
        </p:scale>
        <p:origin x="7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F4D7AE-4FA1-44EB-9471-0A12CDB5A9CD}"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s-ES"/>
        </a:p>
      </dgm:t>
    </dgm:pt>
    <dgm:pt modelId="{1CA0D544-C125-4F55-96AF-6623C91B1512}">
      <dgm:prSet phldrT="[Texto]" custT="1">
        <dgm:style>
          <a:lnRef idx="1">
            <a:schemeClr val="accent3"/>
          </a:lnRef>
          <a:fillRef idx="2">
            <a:schemeClr val="accent3"/>
          </a:fillRef>
          <a:effectRef idx="1">
            <a:schemeClr val="accent3"/>
          </a:effectRef>
          <a:fontRef idx="minor">
            <a:schemeClr val="dk1"/>
          </a:fontRef>
        </dgm:style>
      </dgm:prSet>
      <dgm:spPr/>
      <dgm:t>
        <a:bodyPr/>
        <a:lstStyle/>
        <a:p>
          <a:r>
            <a:rPr lang="es-ES_tradnl" sz="1800" b="1" dirty="0" smtClean="0"/>
            <a:t>Coordinador</a:t>
          </a:r>
          <a:endParaRPr lang="es-ES" sz="1800" b="1" dirty="0"/>
        </a:p>
      </dgm:t>
    </dgm:pt>
    <dgm:pt modelId="{D867237E-A8F6-42BF-BEAB-906D82817E6B}" type="parTrans" cxnId="{839938B4-AF37-4A6D-801B-3E7619092BDC}">
      <dgm:prSet/>
      <dgm:spPr/>
      <dgm:t>
        <a:bodyPr/>
        <a:lstStyle/>
        <a:p>
          <a:endParaRPr lang="es-ES"/>
        </a:p>
      </dgm:t>
    </dgm:pt>
    <dgm:pt modelId="{8BCA087D-7C2B-4059-985E-3FE6CD1AA0F3}" type="sibTrans" cxnId="{839938B4-AF37-4A6D-801B-3E7619092BDC}">
      <dgm:prSet/>
      <dgm:spPr/>
      <dgm:t>
        <a:bodyPr/>
        <a:lstStyle/>
        <a:p>
          <a:endParaRPr lang="es-ES"/>
        </a:p>
      </dgm:t>
    </dgm:pt>
    <dgm:pt modelId="{E3150638-85E1-4B3F-8EA0-3F70843B5A1D}">
      <dgm:prSet phldrT="[Texto]" custT="1">
        <dgm:style>
          <a:lnRef idx="1">
            <a:schemeClr val="accent6"/>
          </a:lnRef>
          <a:fillRef idx="2">
            <a:schemeClr val="accent6"/>
          </a:fillRef>
          <a:effectRef idx="1">
            <a:schemeClr val="accent6"/>
          </a:effectRef>
          <a:fontRef idx="minor">
            <a:schemeClr val="dk1"/>
          </a:fontRef>
        </dgm:style>
      </dgm:prSet>
      <dgm:spPr/>
      <dgm:t>
        <a:bodyPr/>
        <a:lstStyle/>
        <a:p>
          <a:r>
            <a:rPr lang="es-ES_tradnl" sz="1800" b="1" dirty="0" smtClean="0"/>
            <a:t>Secretaria</a:t>
          </a:r>
          <a:endParaRPr lang="es-ES" sz="1800" b="1" dirty="0"/>
        </a:p>
      </dgm:t>
    </dgm:pt>
    <dgm:pt modelId="{24B278B2-B607-4954-8757-D62BB3A8D00B}" type="parTrans" cxnId="{18653556-3960-478C-8454-DB545ACDFD92}">
      <dgm:prSet/>
      <dgm:spPr/>
      <dgm:t>
        <a:bodyPr/>
        <a:lstStyle/>
        <a:p>
          <a:endParaRPr lang="es-ES"/>
        </a:p>
      </dgm:t>
    </dgm:pt>
    <dgm:pt modelId="{ED9EEEAB-5FA7-4D91-B98D-2CF4ACC7C089}" type="sibTrans" cxnId="{18653556-3960-478C-8454-DB545ACDFD92}">
      <dgm:prSet/>
      <dgm:spPr/>
      <dgm:t>
        <a:bodyPr/>
        <a:lstStyle/>
        <a:p>
          <a:endParaRPr lang="es-ES"/>
        </a:p>
      </dgm:t>
    </dgm:pt>
    <dgm:pt modelId="{6E0D5728-9684-41F5-82FD-831C80B1AF7C}">
      <dgm:prSet phldrT="[Texto]">
        <dgm:style>
          <a:lnRef idx="1">
            <a:schemeClr val="accent4"/>
          </a:lnRef>
          <a:fillRef idx="2">
            <a:schemeClr val="accent4"/>
          </a:fillRef>
          <a:effectRef idx="1">
            <a:schemeClr val="accent4"/>
          </a:effectRef>
          <a:fontRef idx="minor">
            <a:schemeClr val="dk1"/>
          </a:fontRef>
        </dgm:style>
      </dgm:prSet>
      <dgm:spPr/>
      <dgm:t>
        <a:bodyPr/>
        <a:lstStyle/>
        <a:p>
          <a:r>
            <a:rPr lang="es-ES_tradnl" b="1" dirty="0" smtClean="0"/>
            <a:t>Representantes de Religiosos (</a:t>
          </a:r>
          <a:r>
            <a:rPr lang="es-ES_tradnl" b="1" dirty="0" err="1" smtClean="0"/>
            <a:t>FREM</a:t>
          </a:r>
          <a:r>
            <a:rPr lang="es-ES_tradnl" b="1" dirty="0" smtClean="0"/>
            <a:t> y </a:t>
          </a:r>
          <a:r>
            <a:rPr lang="es-ES_tradnl" b="1" dirty="0" err="1" smtClean="0"/>
            <a:t>Juaninos</a:t>
          </a:r>
          <a:r>
            <a:rPr lang="es-ES_tradnl" b="1" dirty="0" smtClean="0"/>
            <a:t>), médicos, enfermeras, (MEAC), MESC, albergues, asilos y SANE</a:t>
          </a:r>
          <a:endParaRPr lang="es-ES" b="1" dirty="0"/>
        </a:p>
      </dgm:t>
    </dgm:pt>
    <dgm:pt modelId="{07E9BF08-5084-4111-B912-84D4BACB0A5C}" type="parTrans" cxnId="{AEB9E00A-A8D8-4D79-8A1F-C1894A378A54}">
      <dgm:prSet/>
      <dgm:spPr/>
      <dgm:t>
        <a:bodyPr/>
        <a:lstStyle/>
        <a:p>
          <a:endParaRPr lang="es-ES"/>
        </a:p>
      </dgm:t>
    </dgm:pt>
    <dgm:pt modelId="{FA7237F8-FFB8-4748-A0E6-2CD1D8A45178}" type="sibTrans" cxnId="{AEB9E00A-A8D8-4D79-8A1F-C1894A378A54}">
      <dgm:prSet/>
      <dgm:spPr/>
      <dgm:t>
        <a:bodyPr/>
        <a:lstStyle/>
        <a:p>
          <a:endParaRPr lang="es-ES"/>
        </a:p>
      </dgm:t>
    </dgm:pt>
    <dgm:pt modelId="{D76D52B2-2B69-47FA-AD94-EABDDB316D93}">
      <dgm:prSet phldrT="[Texto]" custT="1">
        <dgm:style>
          <a:lnRef idx="1">
            <a:schemeClr val="accent5"/>
          </a:lnRef>
          <a:fillRef idx="2">
            <a:schemeClr val="accent5"/>
          </a:fillRef>
          <a:effectRef idx="1">
            <a:schemeClr val="accent5"/>
          </a:effectRef>
          <a:fontRef idx="minor">
            <a:schemeClr val="dk1"/>
          </a:fontRef>
        </dgm:style>
      </dgm:prSet>
      <dgm:spPr/>
      <dgm:t>
        <a:bodyPr/>
        <a:lstStyle/>
        <a:p>
          <a:r>
            <a:rPr lang="es-ES_tradnl" sz="1800" b="1" dirty="0" smtClean="0"/>
            <a:t>Agentes de Pastoral de la Salud de las parroquias y de los hospitales</a:t>
          </a:r>
          <a:endParaRPr lang="es-ES" sz="1800" b="1" dirty="0"/>
        </a:p>
      </dgm:t>
    </dgm:pt>
    <dgm:pt modelId="{B9DF4523-50C2-4F7D-9B93-3ABF1CAEF9F1}" type="parTrans" cxnId="{FC25A928-C73C-468B-85F5-F549D879DAE0}">
      <dgm:prSet/>
      <dgm:spPr/>
      <dgm:t>
        <a:bodyPr/>
        <a:lstStyle/>
        <a:p>
          <a:endParaRPr lang="es-ES"/>
        </a:p>
      </dgm:t>
    </dgm:pt>
    <dgm:pt modelId="{474372F3-264C-4984-8B88-A37285E9ECBC}" type="sibTrans" cxnId="{FC25A928-C73C-468B-85F5-F549D879DAE0}">
      <dgm:prSet/>
      <dgm:spPr/>
      <dgm:t>
        <a:bodyPr/>
        <a:lstStyle/>
        <a:p>
          <a:endParaRPr lang="es-ES"/>
        </a:p>
      </dgm:t>
    </dgm:pt>
    <dgm:pt modelId="{714808E6-AAEC-4D92-9632-76A61A8A7ABC}">
      <dgm:prSet custT="1">
        <dgm:style>
          <a:lnRef idx="1">
            <a:schemeClr val="accent2"/>
          </a:lnRef>
          <a:fillRef idx="2">
            <a:schemeClr val="accent2"/>
          </a:fillRef>
          <a:effectRef idx="1">
            <a:schemeClr val="accent2"/>
          </a:effectRef>
          <a:fontRef idx="minor">
            <a:schemeClr val="dk1"/>
          </a:fontRef>
        </dgm:style>
      </dgm:prSet>
      <dgm:spPr/>
      <dgm:t>
        <a:bodyPr/>
        <a:lstStyle/>
        <a:p>
          <a:r>
            <a:rPr lang="es-ES_tradnl" sz="1400" b="1" dirty="0" smtClean="0"/>
            <a:t>Representantes de otras organizaciones o instituciones</a:t>
          </a:r>
          <a:endParaRPr lang="es-ES" sz="1400" b="1" dirty="0"/>
        </a:p>
      </dgm:t>
    </dgm:pt>
    <dgm:pt modelId="{64C2814A-E4B7-4C6A-AD8F-6A067290A97D}" type="parTrans" cxnId="{1DB3EC02-0561-46F6-94B1-FD26611BD3A0}">
      <dgm:prSet/>
      <dgm:spPr/>
      <dgm:t>
        <a:bodyPr/>
        <a:lstStyle/>
        <a:p>
          <a:endParaRPr lang="es-ES"/>
        </a:p>
      </dgm:t>
    </dgm:pt>
    <dgm:pt modelId="{257E1000-54BE-4F4B-91D6-C141F372C57D}" type="sibTrans" cxnId="{1DB3EC02-0561-46F6-94B1-FD26611BD3A0}">
      <dgm:prSet/>
      <dgm:spPr/>
      <dgm:t>
        <a:bodyPr/>
        <a:lstStyle/>
        <a:p>
          <a:endParaRPr lang="es-ES"/>
        </a:p>
      </dgm:t>
    </dgm:pt>
    <dgm:pt modelId="{5563A3C7-4300-45CC-BC8B-F5FCED8F1BCC}" type="pres">
      <dgm:prSet presAssocID="{7AF4D7AE-4FA1-44EB-9471-0A12CDB5A9CD}" presName="Name0" presStyleCnt="0">
        <dgm:presLayoutVars>
          <dgm:dir/>
          <dgm:resizeHandles val="exact"/>
        </dgm:presLayoutVars>
      </dgm:prSet>
      <dgm:spPr/>
      <dgm:t>
        <a:bodyPr/>
        <a:lstStyle/>
        <a:p>
          <a:endParaRPr lang="es-ES"/>
        </a:p>
      </dgm:t>
    </dgm:pt>
    <dgm:pt modelId="{028E9907-D394-4A59-8372-7570F0D21301}" type="pres">
      <dgm:prSet presAssocID="{1CA0D544-C125-4F55-96AF-6623C91B1512}" presName="Name5" presStyleLbl="vennNode1" presStyleIdx="0" presStyleCnt="5">
        <dgm:presLayoutVars>
          <dgm:bulletEnabled val="1"/>
        </dgm:presLayoutVars>
      </dgm:prSet>
      <dgm:spPr/>
      <dgm:t>
        <a:bodyPr/>
        <a:lstStyle/>
        <a:p>
          <a:endParaRPr lang="es-ES"/>
        </a:p>
      </dgm:t>
    </dgm:pt>
    <dgm:pt modelId="{E7973C89-0D0C-476F-9AAF-8910B656BF3D}" type="pres">
      <dgm:prSet presAssocID="{8BCA087D-7C2B-4059-985E-3FE6CD1AA0F3}" presName="space" presStyleCnt="0"/>
      <dgm:spPr/>
    </dgm:pt>
    <dgm:pt modelId="{DF6C9239-45B4-469C-A253-56A5A60D3A13}" type="pres">
      <dgm:prSet presAssocID="{E3150638-85E1-4B3F-8EA0-3F70843B5A1D}" presName="Name5" presStyleLbl="vennNode1" presStyleIdx="1" presStyleCnt="5">
        <dgm:presLayoutVars>
          <dgm:bulletEnabled val="1"/>
        </dgm:presLayoutVars>
      </dgm:prSet>
      <dgm:spPr/>
      <dgm:t>
        <a:bodyPr/>
        <a:lstStyle/>
        <a:p>
          <a:endParaRPr lang="es-ES"/>
        </a:p>
      </dgm:t>
    </dgm:pt>
    <dgm:pt modelId="{8659110A-A142-48C7-BD95-847C382D38D1}" type="pres">
      <dgm:prSet presAssocID="{ED9EEEAB-5FA7-4D91-B98D-2CF4ACC7C089}" presName="space" presStyleCnt="0"/>
      <dgm:spPr/>
    </dgm:pt>
    <dgm:pt modelId="{7894210D-613F-415A-A29F-FF1587FCF324}" type="pres">
      <dgm:prSet presAssocID="{6E0D5728-9684-41F5-82FD-831C80B1AF7C}" presName="Name5" presStyleLbl="vennNode1" presStyleIdx="2" presStyleCnt="5">
        <dgm:presLayoutVars>
          <dgm:bulletEnabled val="1"/>
        </dgm:presLayoutVars>
      </dgm:prSet>
      <dgm:spPr/>
      <dgm:t>
        <a:bodyPr/>
        <a:lstStyle/>
        <a:p>
          <a:endParaRPr lang="es-ES"/>
        </a:p>
      </dgm:t>
    </dgm:pt>
    <dgm:pt modelId="{FB06E62E-FDE6-431E-85C3-67775320DD2B}" type="pres">
      <dgm:prSet presAssocID="{FA7237F8-FFB8-4748-A0E6-2CD1D8A45178}" presName="space" presStyleCnt="0"/>
      <dgm:spPr/>
    </dgm:pt>
    <dgm:pt modelId="{40E91858-831B-49BB-A7A8-FF3194F98B97}" type="pres">
      <dgm:prSet presAssocID="{D76D52B2-2B69-47FA-AD94-EABDDB316D93}" presName="Name5" presStyleLbl="vennNode1" presStyleIdx="3" presStyleCnt="5" custLinFactNeighborX="8807" custLinFactNeighborY="2159">
        <dgm:presLayoutVars>
          <dgm:bulletEnabled val="1"/>
        </dgm:presLayoutVars>
      </dgm:prSet>
      <dgm:spPr/>
      <dgm:t>
        <a:bodyPr/>
        <a:lstStyle/>
        <a:p>
          <a:endParaRPr lang="es-ES"/>
        </a:p>
      </dgm:t>
    </dgm:pt>
    <dgm:pt modelId="{8B0C02F4-FAA9-4D7D-852C-1C7F2D43CA60}" type="pres">
      <dgm:prSet presAssocID="{474372F3-264C-4984-8B88-A37285E9ECBC}" presName="space" presStyleCnt="0"/>
      <dgm:spPr/>
    </dgm:pt>
    <dgm:pt modelId="{3F5A7727-0802-45F7-90D2-AB7DBDA9A58E}" type="pres">
      <dgm:prSet presAssocID="{714808E6-AAEC-4D92-9632-76A61A8A7ABC}" presName="Name5" presStyleLbl="vennNode1" presStyleIdx="4" presStyleCnt="5">
        <dgm:presLayoutVars>
          <dgm:bulletEnabled val="1"/>
        </dgm:presLayoutVars>
      </dgm:prSet>
      <dgm:spPr/>
      <dgm:t>
        <a:bodyPr/>
        <a:lstStyle/>
        <a:p>
          <a:endParaRPr lang="es-ES"/>
        </a:p>
      </dgm:t>
    </dgm:pt>
  </dgm:ptLst>
  <dgm:cxnLst>
    <dgm:cxn modelId="{324DE54E-7273-4BEF-80A4-4C7E1F0A5499}" type="presOf" srcId="{D76D52B2-2B69-47FA-AD94-EABDDB316D93}" destId="{40E91858-831B-49BB-A7A8-FF3194F98B97}" srcOrd="0" destOrd="0" presId="urn:microsoft.com/office/officeart/2005/8/layout/venn3"/>
    <dgm:cxn modelId="{24603D47-0FD5-41FF-9499-95DE5A792274}" type="presOf" srcId="{6E0D5728-9684-41F5-82FD-831C80B1AF7C}" destId="{7894210D-613F-415A-A29F-FF1587FCF324}" srcOrd="0" destOrd="0" presId="urn:microsoft.com/office/officeart/2005/8/layout/venn3"/>
    <dgm:cxn modelId="{DBC66431-1A96-424F-82FB-F8969FBEBAF5}" type="presOf" srcId="{1CA0D544-C125-4F55-96AF-6623C91B1512}" destId="{028E9907-D394-4A59-8372-7570F0D21301}" srcOrd="0" destOrd="0" presId="urn:microsoft.com/office/officeart/2005/8/layout/venn3"/>
    <dgm:cxn modelId="{1DB3EC02-0561-46F6-94B1-FD26611BD3A0}" srcId="{7AF4D7AE-4FA1-44EB-9471-0A12CDB5A9CD}" destId="{714808E6-AAEC-4D92-9632-76A61A8A7ABC}" srcOrd="4" destOrd="0" parTransId="{64C2814A-E4B7-4C6A-AD8F-6A067290A97D}" sibTransId="{257E1000-54BE-4F4B-91D6-C141F372C57D}"/>
    <dgm:cxn modelId="{839938B4-AF37-4A6D-801B-3E7619092BDC}" srcId="{7AF4D7AE-4FA1-44EB-9471-0A12CDB5A9CD}" destId="{1CA0D544-C125-4F55-96AF-6623C91B1512}" srcOrd="0" destOrd="0" parTransId="{D867237E-A8F6-42BF-BEAB-906D82817E6B}" sibTransId="{8BCA087D-7C2B-4059-985E-3FE6CD1AA0F3}"/>
    <dgm:cxn modelId="{18653556-3960-478C-8454-DB545ACDFD92}" srcId="{7AF4D7AE-4FA1-44EB-9471-0A12CDB5A9CD}" destId="{E3150638-85E1-4B3F-8EA0-3F70843B5A1D}" srcOrd="1" destOrd="0" parTransId="{24B278B2-B607-4954-8757-D62BB3A8D00B}" sibTransId="{ED9EEEAB-5FA7-4D91-B98D-2CF4ACC7C089}"/>
    <dgm:cxn modelId="{FC25A928-C73C-468B-85F5-F549D879DAE0}" srcId="{7AF4D7AE-4FA1-44EB-9471-0A12CDB5A9CD}" destId="{D76D52B2-2B69-47FA-AD94-EABDDB316D93}" srcOrd="3" destOrd="0" parTransId="{B9DF4523-50C2-4F7D-9B93-3ABF1CAEF9F1}" sibTransId="{474372F3-264C-4984-8B88-A37285E9ECBC}"/>
    <dgm:cxn modelId="{AEB9E00A-A8D8-4D79-8A1F-C1894A378A54}" srcId="{7AF4D7AE-4FA1-44EB-9471-0A12CDB5A9CD}" destId="{6E0D5728-9684-41F5-82FD-831C80B1AF7C}" srcOrd="2" destOrd="0" parTransId="{07E9BF08-5084-4111-B912-84D4BACB0A5C}" sibTransId="{FA7237F8-FFB8-4748-A0E6-2CD1D8A45178}"/>
    <dgm:cxn modelId="{4252BB56-7387-4CF9-92EE-AD64655CDD8F}" type="presOf" srcId="{714808E6-AAEC-4D92-9632-76A61A8A7ABC}" destId="{3F5A7727-0802-45F7-90D2-AB7DBDA9A58E}" srcOrd="0" destOrd="0" presId="urn:microsoft.com/office/officeart/2005/8/layout/venn3"/>
    <dgm:cxn modelId="{C5BB6D08-652B-41FD-BF35-5EFBF111A488}" type="presOf" srcId="{E3150638-85E1-4B3F-8EA0-3F70843B5A1D}" destId="{DF6C9239-45B4-469C-A253-56A5A60D3A13}" srcOrd="0" destOrd="0" presId="urn:microsoft.com/office/officeart/2005/8/layout/venn3"/>
    <dgm:cxn modelId="{BFDBD784-274C-4EF9-BE8B-CEE8C2F527E6}" type="presOf" srcId="{7AF4D7AE-4FA1-44EB-9471-0A12CDB5A9CD}" destId="{5563A3C7-4300-45CC-BC8B-F5FCED8F1BCC}" srcOrd="0" destOrd="0" presId="urn:microsoft.com/office/officeart/2005/8/layout/venn3"/>
    <dgm:cxn modelId="{46D9D4CF-F89C-404C-8F4F-F57F7A809682}" type="presParOf" srcId="{5563A3C7-4300-45CC-BC8B-F5FCED8F1BCC}" destId="{028E9907-D394-4A59-8372-7570F0D21301}" srcOrd="0" destOrd="0" presId="urn:microsoft.com/office/officeart/2005/8/layout/venn3"/>
    <dgm:cxn modelId="{D899A74C-3B39-4CAA-B95C-D6AAEEA72E98}" type="presParOf" srcId="{5563A3C7-4300-45CC-BC8B-F5FCED8F1BCC}" destId="{E7973C89-0D0C-476F-9AAF-8910B656BF3D}" srcOrd="1" destOrd="0" presId="urn:microsoft.com/office/officeart/2005/8/layout/venn3"/>
    <dgm:cxn modelId="{F2592FFE-BE2D-4CF7-8BE8-726F684BA67C}" type="presParOf" srcId="{5563A3C7-4300-45CC-BC8B-F5FCED8F1BCC}" destId="{DF6C9239-45B4-469C-A253-56A5A60D3A13}" srcOrd="2" destOrd="0" presId="urn:microsoft.com/office/officeart/2005/8/layout/venn3"/>
    <dgm:cxn modelId="{ED46E1E6-DE55-45EC-891A-A2A23252429C}" type="presParOf" srcId="{5563A3C7-4300-45CC-BC8B-F5FCED8F1BCC}" destId="{8659110A-A142-48C7-BD95-847C382D38D1}" srcOrd="3" destOrd="0" presId="urn:microsoft.com/office/officeart/2005/8/layout/venn3"/>
    <dgm:cxn modelId="{2DB27538-0F8C-4F79-B186-43E618803564}" type="presParOf" srcId="{5563A3C7-4300-45CC-BC8B-F5FCED8F1BCC}" destId="{7894210D-613F-415A-A29F-FF1587FCF324}" srcOrd="4" destOrd="0" presId="urn:microsoft.com/office/officeart/2005/8/layout/venn3"/>
    <dgm:cxn modelId="{C64E3C4C-F075-42CF-BAE9-776D604A992B}" type="presParOf" srcId="{5563A3C7-4300-45CC-BC8B-F5FCED8F1BCC}" destId="{FB06E62E-FDE6-431E-85C3-67775320DD2B}" srcOrd="5" destOrd="0" presId="urn:microsoft.com/office/officeart/2005/8/layout/venn3"/>
    <dgm:cxn modelId="{A45CFC5D-A198-4153-A003-B7E47CEBC18A}" type="presParOf" srcId="{5563A3C7-4300-45CC-BC8B-F5FCED8F1BCC}" destId="{40E91858-831B-49BB-A7A8-FF3194F98B97}" srcOrd="6" destOrd="0" presId="urn:microsoft.com/office/officeart/2005/8/layout/venn3"/>
    <dgm:cxn modelId="{D692F7CA-A48E-4B2A-8212-8F57DA6A46FB}" type="presParOf" srcId="{5563A3C7-4300-45CC-BC8B-F5FCED8F1BCC}" destId="{8B0C02F4-FAA9-4D7D-852C-1C7F2D43CA60}" srcOrd="7" destOrd="0" presId="urn:microsoft.com/office/officeart/2005/8/layout/venn3"/>
    <dgm:cxn modelId="{ABF4C9D7-801F-4333-96CF-ACB19579F0AF}" type="presParOf" srcId="{5563A3C7-4300-45CC-BC8B-F5FCED8F1BCC}" destId="{3F5A7727-0802-45F7-90D2-AB7DBDA9A58E}"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62F2E9-A42C-433C-B025-8DF143712891}" type="datetimeFigureOut">
              <a:rPr lang="es-MX" smtClean="0"/>
              <a:t>12/11/2015</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66FDD1-A703-4193-83FA-0FCDDB9CB877}" type="slidenum">
              <a:rPr lang="es-MX" smtClean="0"/>
              <a:t>‹Nº›</a:t>
            </a:fld>
            <a:endParaRPr lang="es-MX"/>
          </a:p>
        </p:txBody>
      </p:sp>
    </p:spTree>
    <p:extLst>
      <p:ext uri="{BB962C8B-B14F-4D97-AF65-F5344CB8AC3E}">
        <p14:creationId xmlns:p14="http://schemas.microsoft.com/office/powerpoint/2010/main" val="2545828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altLang="es-MX" smtClean="0"/>
          </a:p>
        </p:txBody>
      </p:sp>
      <p:sp>
        <p:nvSpPr>
          <p:cNvPr id="1331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36563F-33EB-4364-9F22-45B891D54958}" type="slidenum">
              <a:rPr lang="es-MX" altLang="es-MX" smtClean="0">
                <a:latin typeface="Arial" panose="020B0604020202020204" pitchFamily="34" charset="0"/>
              </a:rPr>
              <a:pPr>
                <a:spcBef>
                  <a:spcPct val="0"/>
                </a:spcBef>
              </a:pPr>
              <a:t>58</a:t>
            </a:fld>
            <a:endParaRPr lang="es-MX" altLang="es-MX" smtClean="0">
              <a:latin typeface="Arial" panose="020B0604020202020204" pitchFamily="34" charset="0"/>
            </a:endParaRPr>
          </a:p>
        </p:txBody>
      </p:sp>
    </p:spTree>
    <p:extLst>
      <p:ext uri="{BB962C8B-B14F-4D97-AF65-F5344CB8AC3E}">
        <p14:creationId xmlns:p14="http://schemas.microsoft.com/office/powerpoint/2010/main" val="21950731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11/12/2015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11/12/2015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smtClean="0"/>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11/12/2015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11/12/2015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smtClean="0"/>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11/12/2015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09800" y="2286000"/>
            <a:ext cx="7772400" cy="1143000"/>
          </a:xfrm>
        </p:spPr>
        <p:txBody>
          <a:bodyPr anchor="ctr"/>
          <a:lstStyle/>
          <a:p>
            <a:r>
              <a:rPr lang="es-ES_tradnl" altLang="es-MX" sz="4400" b="1">
                <a:solidFill>
                  <a:schemeClr val="accent2"/>
                </a:solidFill>
              </a:rPr>
              <a:t>PASTORAL  DE  LA  SALUD</a:t>
            </a:r>
            <a:endParaRPr lang="es-ES_tradnl" altLang="es-MX" sz="4400"/>
          </a:p>
        </p:txBody>
      </p:sp>
      <p:sp>
        <p:nvSpPr>
          <p:cNvPr id="3075" name="Rectangle 3"/>
          <p:cNvSpPr>
            <a:spLocks noGrp="1" noChangeArrowheads="1"/>
          </p:cNvSpPr>
          <p:nvPr>
            <p:ph type="subTitle" idx="1"/>
          </p:nvPr>
        </p:nvSpPr>
        <p:spPr>
          <a:xfrm>
            <a:off x="2895600" y="3886200"/>
            <a:ext cx="6400800" cy="1752600"/>
          </a:xfrm>
        </p:spPr>
        <p:txBody>
          <a:bodyPr/>
          <a:lstStyle/>
          <a:p>
            <a:r>
              <a:rPr lang="es-MX" altLang="es-MX" sz="4400" b="1">
                <a:solidFill>
                  <a:srgbClr val="CC3300"/>
                </a:solidFill>
                <a:cs typeface="Times New Roman" panose="02020603050405020304" pitchFamily="18" charset="0"/>
              </a:rPr>
              <a:t>Ser y quehacer</a:t>
            </a:r>
            <a:r>
              <a:rPr lang="es-MX" altLang="es-MX" sz="3200" b="1">
                <a:cs typeface="Times New Roman" panose="02020603050405020304" pitchFamily="18" charset="0"/>
              </a:rPr>
              <a:t> </a:t>
            </a:r>
            <a:endParaRPr lang="es-ES" altLang="es-MX" sz="3200" b="1">
              <a:cs typeface="Times New Roman" panose="02020603050405020304" pitchFamily="18" charset="0"/>
            </a:endParaRPr>
          </a:p>
        </p:txBody>
      </p:sp>
    </p:spTree>
    <p:extLst>
      <p:ext uri="{BB962C8B-B14F-4D97-AF65-F5344CB8AC3E}">
        <p14:creationId xmlns:p14="http://schemas.microsoft.com/office/powerpoint/2010/main" val="1694062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057400" y="381000"/>
            <a:ext cx="8077200"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MX" altLang="es-MX" sz="3600" b="1">
                <a:solidFill>
                  <a:srgbClr val="FF0000"/>
                </a:solidFill>
                <a:cs typeface="Times New Roman" panose="02020603050405020304" pitchFamily="18" charset="0"/>
              </a:rPr>
              <a:t>La Teología Pastoral</a:t>
            </a:r>
          </a:p>
          <a:p>
            <a:pPr algn="just">
              <a:spcBef>
                <a:spcPct val="50000"/>
              </a:spcBef>
            </a:pPr>
            <a:r>
              <a:rPr lang="es-MX" altLang="es-MX" sz="3200" b="1">
                <a:solidFill>
                  <a:schemeClr val="accent2"/>
                </a:solidFill>
                <a:cs typeface="Times New Roman" panose="02020603050405020304" pitchFamily="18" charset="0"/>
              </a:rPr>
              <a:t>La Iglesia, en su historia bimilenaria, ha comprendido y actuado su misión en formas y con acentuaciones diferentes. Se pudiera decir que la historia orienta la comunidad eclesial privilegiando algunos, y no otros, aspectos humanos y divinos. </a:t>
            </a:r>
          </a:p>
          <a:p>
            <a:pPr algn="just">
              <a:spcBef>
                <a:spcPct val="50000"/>
              </a:spcBef>
            </a:pPr>
            <a:r>
              <a:rPr lang="es-MX" altLang="es-MX" sz="3200" b="1">
                <a:solidFill>
                  <a:schemeClr val="accent2"/>
                </a:solidFill>
                <a:cs typeface="Times New Roman" panose="02020603050405020304" pitchFamily="18" charset="0"/>
              </a:rPr>
              <a:t>Es natural que también hoy la Iglesia se cuestione sobre cual pastoral tenga que elegir para perseguir su finalidad y ofrecer la salvación a los hombres de nuestro tiempo.</a:t>
            </a:r>
            <a:endParaRPr lang="es-MX" altLang="es-MX" sz="2800" b="1">
              <a:solidFill>
                <a:schemeClr val="accent2"/>
              </a:solidFill>
              <a:cs typeface="Times New Roman" panose="02020603050405020304" pitchFamily="18" charset="0"/>
            </a:endParaRPr>
          </a:p>
        </p:txBody>
      </p:sp>
    </p:spTree>
    <p:extLst>
      <p:ext uri="{BB962C8B-B14F-4D97-AF65-F5344CB8AC3E}">
        <p14:creationId xmlns:p14="http://schemas.microsoft.com/office/powerpoint/2010/main" val="1133449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991544" y="908720"/>
            <a:ext cx="79248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dirty="0">
                <a:solidFill>
                  <a:schemeClr val="accent2"/>
                </a:solidFill>
                <a:cs typeface="Times New Roman" panose="02020603050405020304" pitchFamily="18" charset="0"/>
              </a:rPr>
              <a:t>La teología pastoral tiene este objetivo: </a:t>
            </a:r>
            <a:r>
              <a:rPr lang="es-MX" altLang="es-MX" sz="3200" b="1" u="sng" dirty="0">
                <a:solidFill>
                  <a:schemeClr val="accent2"/>
                </a:solidFill>
                <a:cs typeface="Times New Roman" panose="02020603050405020304" pitchFamily="18" charset="0"/>
              </a:rPr>
              <a:t>profundizar teológicamente los aspectos eclesiales en relación a las condiciones históricas</a:t>
            </a:r>
            <a:r>
              <a:rPr lang="es-MX" altLang="es-MX" sz="3200" b="1" dirty="0">
                <a:solidFill>
                  <a:schemeClr val="accent2"/>
                </a:solidFill>
                <a:cs typeface="Times New Roman" panose="02020603050405020304" pitchFamily="18" charset="0"/>
              </a:rPr>
              <a:t>. Así es importante que la pastoral, en su elaboración teórica y en su aplicación práctica, sea la </a:t>
            </a:r>
            <a:r>
              <a:rPr lang="es-MX" altLang="es-MX" sz="3200" b="1" dirty="0">
                <a:solidFill>
                  <a:srgbClr val="FF0000"/>
                </a:solidFill>
                <a:cs typeface="Times New Roman" panose="02020603050405020304" pitchFamily="18" charset="0"/>
              </a:rPr>
              <a:t>expresión de una reflexión teológica</a:t>
            </a:r>
            <a:r>
              <a:rPr lang="es-MX" altLang="es-MX" sz="3200" b="1" dirty="0">
                <a:solidFill>
                  <a:schemeClr val="accent2"/>
                </a:solidFill>
                <a:cs typeface="Times New Roman" panose="02020603050405020304" pitchFamily="18" charset="0"/>
              </a:rPr>
              <a:t> y no expresión de miradas teológicas parciales, de mentalidades personales, de simple activismo empírico, de las modas del día o de actitudes polémicas. </a:t>
            </a:r>
            <a:endParaRPr lang="es-ES" altLang="es-MX" sz="3200" dirty="0"/>
          </a:p>
        </p:txBody>
      </p:sp>
    </p:spTree>
    <p:extLst>
      <p:ext uri="{BB962C8B-B14F-4D97-AF65-F5344CB8AC3E}">
        <p14:creationId xmlns:p14="http://schemas.microsoft.com/office/powerpoint/2010/main" val="4132480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981200" y="533400"/>
            <a:ext cx="8077200"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sz="3200" b="1">
              <a:solidFill>
                <a:schemeClr val="accent2"/>
              </a:solidFill>
              <a:cs typeface="Times New Roman" panose="02020603050405020304" pitchFamily="18" charset="0"/>
            </a:endParaRPr>
          </a:p>
          <a:p>
            <a:pPr algn="just">
              <a:spcBef>
                <a:spcPct val="50000"/>
              </a:spcBef>
            </a:pPr>
            <a:r>
              <a:rPr lang="es-MX" altLang="es-MX" sz="3200" b="1">
                <a:solidFill>
                  <a:schemeClr val="accent2"/>
                </a:solidFill>
                <a:cs typeface="Times New Roman" panose="02020603050405020304" pitchFamily="18" charset="0"/>
              </a:rPr>
              <a:t>En conclusión, podríamos resumir:</a:t>
            </a:r>
          </a:p>
          <a:p>
            <a:pPr algn="just">
              <a:spcBef>
                <a:spcPct val="50000"/>
              </a:spcBef>
            </a:pPr>
            <a:r>
              <a:rPr lang="es-MX" altLang="es-MX" sz="3200" b="1">
                <a:solidFill>
                  <a:schemeClr val="accent2"/>
                </a:solidFill>
                <a:cs typeface="Times New Roman" panose="02020603050405020304" pitchFamily="18" charset="0"/>
              </a:rPr>
              <a:t>-  </a:t>
            </a:r>
            <a:r>
              <a:rPr lang="es-MX" altLang="es-MX" sz="3200" b="1">
                <a:solidFill>
                  <a:srgbClr val="FF0000"/>
                </a:solidFill>
                <a:cs typeface="Times New Roman" panose="02020603050405020304" pitchFamily="18" charset="0"/>
              </a:rPr>
              <a:t>pastoral</a:t>
            </a:r>
            <a:r>
              <a:rPr lang="es-MX" altLang="es-MX" sz="3200" b="1">
                <a:solidFill>
                  <a:schemeClr val="accent2"/>
                </a:solidFill>
                <a:cs typeface="Times New Roman" panose="02020603050405020304" pitchFamily="18" charset="0"/>
              </a:rPr>
              <a:t>: es el conjunto de todas las iniciativas puestas en acción por la Iglesia para lograr las finalidades propias de la misma Iglesia;</a:t>
            </a:r>
          </a:p>
          <a:p>
            <a:pPr algn="just">
              <a:spcBef>
                <a:spcPct val="50000"/>
              </a:spcBef>
            </a:pPr>
            <a:r>
              <a:rPr lang="es-MX" altLang="es-MX" sz="3200" b="1">
                <a:solidFill>
                  <a:schemeClr val="accent2"/>
                </a:solidFill>
                <a:cs typeface="Times New Roman" panose="02020603050405020304" pitchFamily="18" charset="0"/>
              </a:rPr>
              <a:t>-  </a:t>
            </a:r>
            <a:r>
              <a:rPr lang="es-MX" altLang="es-MX" sz="3200" b="1">
                <a:solidFill>
                  <a:srgbClr val="FF0000"/>
                </a:solidFill>
                <a:cs typeface="Times New Roman" panose="02020603050405020304" pitchFamily="18" charset="0"/>
              </a:rPr>
              <a:t>teología pastoral</a:t>
            </a:r>
            <a:r>
              <a:rPr lang="es-MX" altLang="es-MX" sz="3200" b="1">
                <a:solidFill>
                  <a:schemeClr val="accent2"/>
                </a:solidFill>
                <a:cs typeface="Times New Roman" panose="02020603050405020304" pitchFamily="18" charset="0"/>
              </a:rPr>
              <a:t>: es la reflexión sistemática sobre los principios teológicos que inspiran y guían – que deberían inspirar y guiar en el futuro – las acciones de la Iglesia.   </a:t>
            </a:r>
            <a:endParaRPr lang="es-ES" altLang="es-MX" sz="3200"/>
          </a:p>
        </p:txBody>
      </p:sp>
    </p:spTree>
    <p:extLst>
      <p:ext uri="{BB962C8B-B14F-4D97-AF65-F5344CB8AC3E}">
        <p14:creationId xmlns:p14="http://schemas.microsoft.com/office/powerpoint/2010/main" val="27848488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775520" y="908720"/>
            <a:ext cx="8153400" cy="571500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4400" b="1" dirty="0">
                <a:solidFill>
                  <a:srgbClr val="FF0000"/>
                </a:solidFill>
              </a:rPr>
              <a:t>Pastoral de la salud</a:t>
            </a:r>
          </a:p>
          <a:p>
            <a:pPr algn="ctr">
              <a:spcBef>
                <a:spcPct val="50000"/>
              </a:spcBef>
            </a:pPr>
            <a:r>
              <a:rPr lang="es-ES_tradnl" altLang="es-MX" sz="3600" b="1" dirty="0">
                <a:solidFill>
                  <a:srgbClr val="FF0000"/>
                </a:solidFill>
              </a:rPr>
              <a:t>Es la presencia</a:t>
            </a:r>
            <a:r>
              <a:rPr lang="es-ES_tradnl" altLang="es-MX" sz="3600" b="1" dirty="0"/>
              <a:t> </a:t>
            </a:r>
            <a:r>
              <a:rPr lang="es-ES_tradnl" altLang="es-MX" sz="3600" b="1" dirty="0">
                <a:solidFill>
                  <a:srgbClr val="FF0000"/>
                </a:solidFill>
              </a:rPr>
              <a:t>y acción de la Iglesia</a:t>
            </a:r>
          </a:p>
          <a:p>
            <a:pPr algn="ctr">
              <a:spcBef>
                <a:spcPct val="50000"/>
              </a:spcBef>
            </a:pPr>
            <a:r>
              <a:rPr lang="es-ES_tradnl" altLang="es-MX" sz="3600" b="1" dirty="0">
                <a:solidFill>
                  <a:srgbClr val="FF0000"/>
                </a:solidFill>
              </a:rPr>
              <a:t>para llevar la luz y la gracia</a:t>
            </a:r>
            <a:r>
              <a:rPr lang="es-ES_tradnl" altLang="es-MX" sz="3600" b="1" dirty="0"/>
              <a:t> </a:t>
            </a:r>
            <a:r>
              <a:rPr lang="es-ES_tradnl" altLang="es-MX" sz="3600" b="1" dirty="0">
                <a:solidFill>
                  <a:srgbClr val="FF0000"/>
                </a:solidFill>
              </a:rPr>
              <a:t>del Señor</a:t>
            </a:r>
          </a:p>
          <a:p>
            <a:pPr algn="ctr">
              <a:spcBef>
                <a:spcPct val="50000"/>
              </a:spcBef>
            </a:pPr>
            <a:r>
              <a:rPr lang="es-ES_tradnl" altLang="es-MX" sz="3600" b="1" dirty="0">
                <a:solidFill>
                  <a:srgbClr val="FF0000"/>
                </a:solidFill>
              </a:rPr>
              <a:t>a los que sufren</a:t>
            </a:r>
          </a:p>
          <a:p>
            <a:pPr algn="ctr">
              <a:spcBef>
                <a:spcPct val="50000"/>
              </a:spcBef>
            </a:pPr>
            <a:r>
              <a:rPr lang="es-ES_tradnl" altLang="es-MX" sz="3600" b="1" dirty="0">
                <a:solidFill>
                  <a:srgbClr val="FF0000"/>
                </a:solidFill>
              </a:rPr>
              <a:t>y a los que los cuidan</a:t>
            </a:r>
          </a:p>
          <a:p>
            <a:pPr algn="ctr">
              <a:spcBef>
                <a:spcPct val="50000"/>
              </a:spcBef>
            </a:pPr>
            <a:r>
              <a:rPr lang="es-ES_tradnl" altLang="es-MX" sz="3600" b="1" dirty="0">
                <a:solidFill>
                  <a:srgbClr val="FF0000"/>
                </a:solidFill>
              </a:rPr>
              <a:t>y para fomentar </a:t>
            </a:r>
          </a:p>
          <a:p>
            <a:pPr algn="ctr">
              <a:spcBef>
                <a:spcPct val="50000"/>
              </a:spcBef>
            </a:pPr>
            <a:r>
              <a:rPr lang="es-ES_tradnl" altLang="es-MX" sz="3600" b="1" dirty="0">
                <a:solidFill>
                  <a:srgbClr val="FF0000"/>
                </a:solidFill>
              </a:rPr>
              <a:t>una</a:t>
            </a:r>
            <a:r>
              <a:rPr lang="es-ES_tradnl" altLang="es-MX" sz="3600" b="1" dirty="0"/>
              <a:t> </a:t>
            </a:r>
            <a:r>
              <a:rPr lang="es-ES_tradnl" altLang="es-MX" sz="3600" b="1" dirty="0">
                <a:solidFill>
                  <a:srgbClr val="FF0000"/>
                </a:solidFill>
              </a:rPr>
              <a:t>cultura de la vida y la salud</a:t>
            </a:r>
          </a:p>
        </p:txBody>
      </p:sp>
    </p:spTree>
    <p:extLst>
      <p:ext uri="{BB962C8B-B14F-4D97-AF65-F5344CB8AC3E}">
        <p14:creationId xmlns:p14="http://schemas.microsoft.com/office/powerpoint/2010/main" val="4182643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218">
                                            <p:bg/>
                                          </p:spTgt>
                                        </p:tgtEl>
                                        <p:attrNameLst>
                                          <p:attrName>style.visibility</p:attrName>
                                        </p:attrNameLst>
                                      </p:cBhvr>
                                      <p:to>
                                        <p:strVal val="visible"/>
                                      </p:to>
                                    </p:set>
                                    <p:anim calcmode="lin" valueType="num">
                                      <p:cBhvr>
                                        <p:cTn id="7" dur="300" fill="hold"/>
                                        <p:tgtEl>
                                          <p:spTgt spid="9218">
                                            <p:bg/>
                                          </p:spTgt>
                                        </p:tgtEl>
                                        <p:attrNameLst>
                                          <p:attrName>ppt_w</p:attrName>
                                        </p:attrNameLst>
                                      </p:cBhvr>
                                      <p:tavLst>
                                        <p:tav tm="0">
                                          <p:val>
                                            <p:fltVal val="0"/>
                                          </p:val>
                                        </p:tav>
                                        <p:tav tm="100000">
                                          <p:val>
                                            <p:strVal val="#ppt_w"/>
                                          </p:val>
                                        </p:tav>
                                      </p:tavLst>
                                    </p:anim>
                                    <p:anim calcmode="lin" valueType="num">
                                      <p:cBhvr>
                                        <p:cTn id="8" dur="300" fill="hold"/>
                                        <p:tgtEl>
                                          <p:spTgt spid="9218">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iterate type="wd">
                                    <p:tmPct val="100000"/>
                                  </p:iterate>
                                  <p:childTnLst>
                                    <p:set>
                                      <p:cBhvr>
                                        <p:cTn id="12" dur="1" fill="hold">
                                          <p:stCondLst>
                                            <p:cond delay="0"/>
                                          </p:stCondLst>
                                        </p:cTn>
                                        <p:tgtEl>
                                          <p:spTgt spid="9218">
                                            <p:txEl>
                                              <p:pRg st="0" end="0"/>
                                            </p:txEl>
                                          </p:spTgt>
                                        </p:tgtEl>
                                        <p:attrNameLst>
                                          <p:attrName>style.visibility</p:attrName>
                                        </p:attrNameLst>
                                      </p:cBhvr>
                                      <p:to>
                                        <p:strVal val="visible"/>
                                      </p:to>
                                    </p:set>
                                    <p:anim calcmode="lin" valueType="num">
                                      <p:cBhvr>
                                        <p:cTn id="13" dur="300" fill="hold"/>
                                        <p:tgtEl>
                                          <p:spTgt spid="9218">
                                            <p:txEl>
                                              <p:pRg st="0" end="0"/>
                                            </p:txEl>
                                          </p:spTgt>
                                        </p:tgtEl>
                                        <p:attrNameLst>
                                          <p:attrName>ppt_w</p:attrName>
                                        </p:attrNameLst>
                                      </p:cBhvr>
                                      <p:tavLst>
                                        <p:tav tm="0">
                                          <p:val>
                                            <p:fltVal val="0"/>
                                          </p:val>
                                        </p:tav>
                                        <p:tav tm="100000">
                                          <p:val>
                                            <p:strVal val="#ppt_w"/>
                                          </p:val>
                                        </p:tav>
                                      </p:tavLst>
                                    </p:anim>
                                    <p:anim calcmode="lin" valueType="num">
                                      <p:cBhvr>
                                        <p:cTn id="14" dur="300" fill="hold"/>
                                        <p:tgtEl>
                                          <p:spTgt spid="9218">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iterate type="wd">
                                    <p:tmPct val="100000"/>
                                  </p:iterate>
                                  <p:childTnLst>
                                    <p:set>
                                      <p:cBhvr>
                                        <p:cTn id="18" dur="1" fill="hold">
                                          <p:stCondLst>
                                            <p:cond delay="0"/>
                                          </p:stCondLst>
                                        </p:cTn>
                                        <p:tgtEl>
                                          <p:spTgt spid="9218">
                                            <p:txEl>
                                              <p:pRg st="1" end="1"/>
                                            </p:txEl>
                                          </p:spTgt>
                                        </p:tgtEl>
                                        <p:attrNameLst>
                                          <p:attrName>style.visibility</p:attrName>
                                        </p:attrNameLst>
                                      </p:cBhvr>
                                      <p:to>
                                        <p:strVal val="visible"/>
                                      </p:to>
                                    </p:set>
                                    <p:anim calcmode="lin" valueType="num">
                                      <p:cBhvr>
                                        <p:cTn id="19" dur="300" fill="hold"/>
                                        <p:tgtEl>
                                          <p:spTgt spid="9218">
                                            <p:txEl>
                                              <p:pRg st="1" end="1"/>
                                            </p:txEl>
                                          </p:spTgt>
                                        </p:tgtEl>
                                        <p:attrNameLst>
                                          <p:attrName>ppt_w</p:attrName>
                                        </p:attrNameLst>
                                      </p:cBhvr>
                                      <p:tavLst>
                                        <p:tav tm="0">
                                          <p:val>
                                            <p:fltVal val="0"/>
                                          </p:val>
                                        </p:tav>
                                        <p:tav tm="100000">
                                          <p:val>
                                            <p:strVal val="#ppt_w"/>
                                          </p:val>
                                        </p:tav>
                                      </p:tavLst>
                                    </p:anim>
                                    <p:anim calcmode="lin" valueType="num">
                                      <p:cBhvr>
                                        <p:cTn id="20" dur="300" fill="hold"/>
                                        <p:tgtEl>
                                          <p:spTgt spid="9218">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iterate type="wd">
                                    <p:tmPct val="100000"/>
                                  </p:iterate>
                                  <p:childTnLst>
                                    <p:set>
                                      <p:cBhvr>
                                        <p:cTn id="24" dur="1" fill="hold">
                                          <p:stCondLst>
                                            <p:cond delay="0"/>
                                          </p:stCondLst>
                                        </p:cTn>
                                        <p:tgtEl>
                                          <p:spTgt spid="9218">
                                            <p:txEl>
                                              <p:pRg st="2" end="2"/>
                                            </p:txEl>
                                          </p:spTgt>
                                        </p:tgtEl>
                                        <p:attrNameLst>
                                          <p:attrName>style.visibility</p:attrName>
                                        </p:attrNameLst>
                                      </p:cBhvr>
                                      <p:to>
                                        <p:strVal val="visible"/>
                                      </p:to>
                                    </p:set>
                                    <p:anim calcmode="lin" valueType="num">
                                      <p:cBhvr>
                                        <p:cTn id="25" dur="300" fill="hold"/>
                                        <p:tgtEl>
                                          <p:spTgt spid="9218">
                                            <p:txEl>
                                              <p:pRg st="2" end="2"/>
                                            </p:txEl>
                                          </p:spTgt>
                                        </p:tgtEl>
                                        <p:attrNameLst>
                                          <p:attrName>ppt_w</p:attrName>
                                        </p:attrNameLst>
                                      </p:cBhvr>
                                      <p:tavLst>
                                        <p:tav tm="0">
                                          <p:val>
                                            <p:fltVal val="0"/>
                                          </p:val>
                                        </p:tav>
                                        <p:tav tm="100000">
                                          <p:val>
                                            <p:strVal val="#ppt_w"/>
                                          </p:val>
                                        </p:tav>
                                      </p:tavLst>
                                    </p:anim>
                                    <p:anim calcmode="lin" valueType="num">
                                      <p:cBhvr>
                                        <p:cTn id="26" dur="300" fill="hold"/>
                                        <p:tgtEl>
                                          <p:spTgt spid="9218">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iterate type="wd">
                                    <p:tmPct val="100000"/>
                                  </p:iterate>
                                  <p:childTnLst>
                                    <p:set>
                                      <p:cBhvr>
                                        <p:cTn id="30" dur="1" fill="hold">
                                          <p:stCondLst>
                                            <p:cond delay="0"/>
                                          </p:stCondLst>
                                        </p:cTn>
                                        <p:tgtEl>
                                          <p:spTgt spid="9218">
                                            <p:txEl>
                                              <p:pRg st="3" end="3"/>
                                            </p:txEl>
                                          </p:spTgt>
                                        </p:tgtEl>
                                        <p:attrNameLst>
                                          <p:attrName>style.visibility</p:attrName>
                                        </p:attrNameLst>
                                      </p:cBhvr>
                                      <p:to>
                                        <p:strVal val="visible"/>
                                      </p:to>
                                    </p:set>
                                    <p:anim calcmode="lin" valueType="num">
                                      <p:cBhvr>
                                        <p:cTn id="31" dur="300" fill="hold"/>
                                        <p:tgtEl>
                                          <p:spTgt spid="9218">
                                            <p:txEl>
                                              <p:pRg st="3" end="3"/>
                                            </p:txEl>
                                          </p:spTgt>
                                        </p:tgtEl>
                                        <p:attrNameLst>
                                          <p:attrName>ppt_w</p:attrName>
                                        </p:attrNameLst>
                                      </p:cBhvr>
                                      <p:tavLst>
                                        <p:tav tm="0">
                                          <p:val>
                                            <p:fltVal val="0"/>
                                          </p:val>
                                        </p:tav>
                                        <p:tav tm="100000">
                                          <p:val>
                                            <p:strVal val="#ppt_w"/>
                                          </p:val>
                                        </p:tav>
                                      </p:tavLst>
                                    </p:anim>
                                    <p:anim calcmode="lin" valueType="num">
                                      <p:cBhvr>
                                        <p:cTn id="32" dur="300" fill="hold"/>
                                        <p:tgtEl>
                                          <p:spTgt spid="9218">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iterate type="wd">
                                    <p:tmPct val="100000"/>
                                  </p:iterate>
                                  <p:childTnLst>
                                    <p:set>
                                      <p:cBhvr>
                                        <p:cTn id="36" dur="1" fill="hold">
                                          <p:stCondLst>
                                            <p:cond delay="0"/>
                                          </p:stCondLst>
                                        </p:cTn>
                                        <p:tgtEl>
                                          <p:spTgt spid="9218">
                                            <p:txEl>
                                              <p:pRg st="4" end="4"/>
                                            </p:txEl>
                                          </p:spTgt>
                                        </p:tgtEl>
                                        <p:attrNameLst>
                                          <p:attrName>style.visibility</p:attrName>
                                        </p:attrNameLst>
                                      </p:cBhvr>
                                      <p:to>
                                        <p:strVal val="visible"/>
                                      </p:to>
                                    </p:set>
                                    <p:anim calcmode="lin" valueType="num">
                                      <p:cBhvr>
                                        <p:cTn id="37" dur="300" fill="hold"/>
                                        <p:tgtEl>
                                          <p:spTgt spid="9218">
                                            <p:txEl>
                                              <p:pRg st="4" end="4"/>
                                            </p:txEl>
                                          </p:spTgt>
                                        </p:tgtEl>
                                        <p:attrNameLst>
                                          <p:attrName>ppt_w</p:attrName>
                                        </p:attrNameLst>
                                      </p:cBhvr>
                                      <p:tavLst>
                                        <p:tav tm="0">
                                          <p:val>
                                            <p:fltVal val="0"/>
                                          </p:val>
                                        </p:tav>
                                        <p:tav tm="100000">
                                          <p:val>
                                            <p:strVal val="#ppt_w"/>
                                          </p:val>
                                        </p:tav>
                                      </p:tavLst>
                                    </p:anim>
                                    <p:anim calcmode="lin" valueType="num">
                                      <p:cBhvr>
                                        <p:cTn id="38" dur="300" fill="hold"/>
                                        <p:tgtEl>
                                          <p:spTgt spid="9218">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iterate type="wd">
                                    <p:tmPct val="100000"/>
                                  </p:iterate>
                                  <p:childTnLst>
                                    <p:set>
                                      <p:cBhvr>
                                        <p:cTn id="42" dur="1" fill="hold">
                                          <p:stCondLst>
                                            <p:cond delay="0"/>
                                          </p:stCondLst>
                                        </p:cTn>
                                        <p:tgtEl>
                                          <p:spTgt spid="9218">
                                            <p:txEl>
                                              <p:pRg st="5" end="5"/>
                                            </p:txEl>
                                          </p:spTgt>
                                        </p:tgtEl>
                                        <p:attrNameLst>
                                          <p:attrName>style.visibility</p:attrName>
                                        </p:attrNameLst>
                                      </p:cBhvr>
                                      <p:to>
                                        <p:strVal val="visible"/>
                                      </p:to>
                                    </p:set>
                                    <p:anim calcmode="lin" valueType="num">
                                      <p:cBhvr>
                                        <p:cTn id="43" dur="300" fill="hold"/>
                                        <p:tgtEl>
                                          <p:spTgt spid="9218">
                                            <p:txEl>
                                              <p:pRg st="5" end="5"/>
                                            </p:txEl>
                                          </p:spTgt>
                                        </p:tgtEl>
                                        <p:attrNameLst>
                                          <p:attrName>ppt_w</p:attrName>
                                        </p:attrNameLst>
                                      </p:cBhvr>
                                      <p:tavLst>
                                        <p:tav tm="0">
                                          <p:val>
                                            <p:fltVal val="0"/>
                                          </p:val>
                                        </p:tav>
                                        <p:tav tm="100000">
                                          <p:val>
                                            <p:strVal val="#ppt_w"/>
                                          </p:val>
                                        </p:tav>
                                      </p:tavLst>
                                    </p:anim>
                                    <p:anim calcmode="lin" valueType="num">
                                      <p:cBhvr>
                                        <p:cTn id="44" dur="300" fill="hold"/>
                                        <p:tgtEl>
                                          <p:spTgt spid="9218">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iterate type="wd">
                                    <p:tmPct val="100000"/>
                                  </p:iterate>
                                  <p:childTnLst>
                                    <p:set>
                                      <p:cBhvr>
                                        <p:cTn id="48" dur="1" fill="hold">
                                          <p:stCondLst>
                                            <p:cond delay="0"/>
                                          </p:stCondLst>
                                        </p:cTn>
                                        <p:tgtEl>
                                          <p:spTgt spid="9218">
                                            <p:txEl>
                                              <p:pRg st="6" end="6"/>
                                            </p:txEl>
                                          </p:spTgt>
                                        </p:tgtEl>
                                        <p:attrNameLst>
                                          <p:attrName>style.visibility</p:attrName>
                                        </p:attrNameLst>
                                      </p:cBhvr>
                                      <p:to>
                                        <p:strVal val="visible"/>
                                      </p:to>
                                    </p:set>
                                    <p:anim calcmode="lin" valueType="num">
                                      <p:cBhvr>
                                        <p:cTn id="49" dur="300" fill="hold"/>
                                        <p:tgtEl>
                                          <p:spTgt spid="9218">
                                            <p:txEl>
                                              <p:pRg st="6" end="6"/>
                                            </p:txEl>
                                          </p:spTgt>
                                        </p:tgtEl>
                                        <p:attrNameLst>
                                          <p:attrName>ppt_w</p:attrName>
                                        </p:attrNameLst>
                                      </p:cBhvr>
                                      <p:tavLst>
                                        <p:tav tm="0">
                                          <p:val>
                                            <p:fltVal val="0"/>
                                          </p:val>
                                        </p:tav>
                                        <p:tav tm="100000">
                                          <p:val>
                                            <p:strVal val="#ppt_w"/>
                                          </p:val>
                                        </p:tav>
                                      </p:tavLst>
                                    </p:anim>
                                    <p:anim calcmode="lin" valueType="num">
                                      <p:cBhvr>
                                        <p:cTn id="50" dur="300" fill="hold"/>
                                        <p:tgtEl>
                                          <p:spTgt spid="9218">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905000" y="457200"/>
            <a:ext cx="8458200" cy="6262688"/>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800" b="1" dirty="0">
              <a:solidFill>
                <a:srgbClr val="FF0000"/>
              </a:solidFill>
            </a:endParaRPr>
          </a:p>
          <a:p>
            <a:pPr algn="ctr">
              <a:spcBef>
                <a:spcPct val="50000"/>
              </a:spcBef>
            </a:pPr>
            <a:r>
              <a:rPr lang="es-ES_tradnl" altLang="es-MX" sz="3200" b="1" dirty="0">
                <a:solidFill>
                  <a:srgbClr val="FF0000"/>
                </a:solidFill>
              </a:rPr>
              <a:t>Presencia y acción</a:t>
            </a:r>
            <a:r>
              <a:rPr lang="es-ES_tradnl" altLang="es-MX" sz="3200" dirty="0"/>
              <a:t>: </a:t>
            </a:r>
          </a:p>
          <a:p>
            <a:pPr algn="ctr">
              <a:spcBef>
                <a:spcPct val="50000"/>
              </a:spcBef>
            </a:pPr>
            <a:r>
              <a:rPr lang="es-ES_tradnl" altLang="es-MX" sz="3200" b="1" dirty="0">
                <a:solidFill>
                  <a:schemeClr val="accent2"/>
                </a:solidFill>
              </a:rPr>
              <a:t>la Pastoral como “acción”</a:t>
            </a:r>
          </a:p>
          <a:p>
            <a:pPr algn="ctr">
              <a:spcBef>
                <a:spcPct val="50000"/>
              </a:spcBef>
            </a:pPr>
            <a:endParaRPr lang="es-ES_tradnl" altLang="es-MX" sz="3200" b="1" dirty="0">
              <a:solidFill>
                <a:srgbClr val="FF0000"/>
              </a:solidFill>
            </a:endParaRPr>
          </a:p>
          <a:p>
            <a:pPr>
              <a:spcBef>
                <a:spcPct val="50000"/>
              </a:spcBef>
            </a:pPr>
            <a:r>
              <a:rPr lang="es-ES_tradnl" altLang="es-MX" sz="3200" b="1" dirty="0">
                <a:solidFill>
                  <a:srgbClr val="FF0000"/>
                </a:solidFill>
              </a:rPr>
              <a:t>              Luz</a:t>
            </a:r>
            <a:r>
              <a:rPr lang="es-ES_tradnl" altLang="es-MX" sz="3200" b="1" dirty="0"/>
              <a:t>  </a:t>
            </a:r>
          </a:p>
          <a:p>
            <a:pPr>
              <a:spcBef>
                <a:spcPct val="50000"/>
              </a:spcBef>
            </a:pPr>
            <a:r>
              <a:rPr lang="es-ES_tradnl" altLang="es-MX" sz="3200" b="1" dirty="0"/>
              <a:t>		</a:t>
            </a:r>
            <a:r>
              <a:rPr lang="es-ES_tradnl" altLang="es-MX" sz="3200" b="1" dirty="0">
                <a:solidFill>
                  <a:schemeClr val="accent2"/>
                </a:solidFill>
              </a:rPr>
              <a:t>enseñanza y valores del Evangelio</a:t>
            </a:r>
            <a:endParaRPr lang="es-ES_tradnl" altLang="es-MX" sz="3200" b="1" dirty="0"/>
          </a:p>
          <a:p>
            <a:pPr>
              <a:spcBef>
                <a:spcPct val="50000"/>
              </a:spcBef>
            </a:pPr>
            <a:r>
              <a:rPr lang="es-ES_tradnl" altLang="es-MX" sz="3200" b="1" dirty="0"/>
              <a:t>              </a:t>
            </a:r>
            <a:r>
              <a:rPr lang="es-ES_tradnl" altLang="es-MX" sz="3200" b="1" dirty="0">
                <a:solidFill>
                  <a:srgbClr val="FF0000"/>
                </a:solidFill>
              </a:rPr>
              <a:t>Gracia</a:t>
            </a:r>
            <a:r>
              <a:rPr lang="es-ES_tradnl" altLang="es-MX" sz="3200" b="1" dirty="0"/>
              <a:t>      </a:t>
            </a:r>
            <a:r>
              <a:rPr lang="es-ES_tradnl" altLang="es-MX" sz="3200" b="1" dirty="0">
                <a:solidFill>
                  <a:schemeClr val="accent2"/>
                </a:solidFill>
              </a:rPr>
              <a:t>Sacramentos</a:t>
            </a:r>
          </a:p>
          <a:p>
            <a:pPr>
              <a:spcBef>
                <a:spcPct val="50000"/>
              </a:spcBef>
            </a:pPr>
            <a:r>
              <a:rPr lang="es-ES_tradnl" altLang="es-MX" sz="3200" b="1" dirty="0">
                <a:solidFill>
                  <a:schemeClr val="accent2"/>
                </a:solidFill>
              </a:rPr>
              <a:t>			      Fraternidad - Solidaridad</a:t>
            </a:r>
          </a:p>
          <a:p>
            <a:pPr>
              <a:spcBef>
                <a:spcPct val="50000"/>
              </a:spcBef>
            </a:pPr>
            <a:endParaRPr lang="es-ES_tradnl" altLang="es-MX" sz="3200" b="1" dirty="0"/>
          </a:p>
          <a:p>
            <a:pPr>
              <a:spcBef>
                <a:spcPct val="50000"/>
              </a:spcBef>
            </a:pPr>
            <a:endParaRPr lang="es-ES_tradnl" altLang="es-MX" sz="800" b="1" dirty="0"/>
          </a:p>
        </p:txBody>
      </p:sp>
    </p:spTree>
    <p:extLst>
      <p:ext uri="{BB962C8B-B14F-4D97-AF65-F5344CB8AC3E}">
        <p14:creationId xmlns:p14="http://schemas.microsoft.com/office/powerpoint/2010/main" val="24979135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0242">
                                            <p:bg/>
                                          </p:spTgt>
                                        </p:tgtEl>
                                        <p:attrNameLst>
                                          <p:attrName>style.visibility</p:attrName>
                                        </p:attrNameLst>
                                      </p:cBhvr>
                                      <p:to>
                                        <p:strVal val="visible"/>
                                      </p:to>
                                    </p:set>
                                    <p:anim calcmode="lin" valueType="num">
                                      <p:cBhvr>
                                        <p:cTn id="7" dur="500" fill="hold"/>
                                        <p:tgtEl>
                                          <p:spTgt spid="10242">
                                            <p:bg/>
                                          </p:spTgt>
                                        </p:tgtEl>
                                        <p:attrNameLst>
                                          <p:attrName>ppt_w</p:attrName>
                                        </p:attrNameLst>
                                      </p:cBhvr>
                                      <p:tavLst>
                                        <p:tav tm="0">
                                          <p:val>
                                            <p:fltVal val="0"/>
                                          </p:val>
                                        </p:tav>
                                        <p:tav tm="100000">
                                          <p:val>
                                            <p:strVal val="#ppt_w"/>
                                          </p:val>
                                        </p:tav>
                                      </p:tavLst>
                                    </p:anim>
                                    <p:anim calcmode="lin" valueType="num">
                                      <p:cBhvr>
                                        <p:cTn id="8" dur="500" fill="hold"/>
                                        <p:tgtEl>
                                          <p:spTgt spid="10242">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0242">
                                            <p:txEl>
                                              <p:pRg st="1" end="1"/>
                                            </p:txEl>
                                          </p:spTgt>
                                        </p:tgtEl>
                                        <p:attrNameLst>
                                          <p:attrName>style.visibility</p:attrName>
                                        </p:attrNameLst>
                                      </p:cBhvr>
                                      <p:to>
                                        <p:strVal val="visible"/>
                                      </p:to>
                                    </p:set>
                                    <p:anim calcmode="lin" valueType="num">
                                      <p:cBhvr>
                                        <p:cTn id="13" dur="500" fill="hold"/>
                                        <p:tgtEl>
                                          <p:spTgt spid="1024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024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0242">
                                            <p:txEl>
                                              <p:pRg st="2" end="2"/>
                                            </p:txEl>
                                          </p:spTgt>
                                        </p:tgtEl>
                                        <p:attrNameLst>
                                          <p:attrName>style.visibility</p:attrName>
                                        </p:attrNameLst>
                                      </p:cBhvr>
                                      <p:to>
                                        <p:strVal val="visible"/>
                                      </p:to>
                                    </p:set>
                                    <p:anim calcmode="lin" valueType="num">
                                      <p:cBhvr>
                                        <p:cTn id="19" dur="500" fill="hold"/>
                                        <p:tgtEl>
                                          <p:spTgt spid="1024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024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0242">
                                            <p:txEl>
                                              <p:pRg st="4" end="4"/>
                                            </p:txEl>
                                          </p:spTgt>
                                        </p:tgtEl>
                                        <p:attrNameLst>
                                          <p:attrName>style.visibility</p:attrName>
                                        </p:attrNameLst>
                                      </p:cBhvr>
                                      <p:to>
                                        <p:strVal val="visible"/>
                                      </p:to>
                                    </p:set>
                                    <p:anim calcmode="lin" valueType="num">
                                      <p:cBhvr>
                                        <p:cTn id="25" dur="500" fill="hold"/>
                                        <p:tgtEl>
                                          <p:spTgt spid="1024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10242">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0242">
                                            <p:txEl>
                                              <p:pRg st="5" end="5"/>
                                            </p:txEl>
                                          </p:spTgt>
                                        </p:tgtEl>
                                        <p:attrNameLst>
                                          <p:attrName>style.visibility</p:attrName>
                                        </p:attrNameLst>
                                      </p:cBhvr>
                                      <p:to>
                                        <p:strVal val="visible"/>
                                      </p:to>
                                    </p:set>
                                    <p:anim calcmode="lin" valueType="num">
                                      <p:cBhvr>
                                        <p:cTn id="31" dur="500" fill="hold"/>
                                        <p:tgtEl>
                                          <p:spTgt spid="1024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10242">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0242">
                                            <p:txEl>
                                              <p:pRg st="6" end="6"/>
                                            </p:txEl>
                                          </p:spTgt>
                                        </p:tgtEl>
                                        <p:attrNameLst>
                                          <p:attrName>style.visibility</p:attrName>
                                        </p:attrNameLst>
                                      </p:cBhvr>
                                      <p:to>
                                        <p:strVal val="visible"/>
                                      </p:to>
                                    </p:set>
                                    <p:anim calcmode="lin" valueType="num">
                                      <p:cBhvr>
                                        <p:cTn id="37" dur="500" fill="hold"/>
                                        <p:tgtEl>
                                          <p:spTgt spid="10242">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10242">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0242">
                                            <p:txEl>
                                              <p:pRg st="7" end="7"/>
                                            </p:txEl>
                                          </p:spTgt>
                                        </p:tgtEl>
                                        <p:attrNameLst>
                                          <p:attrName>style.visibility</p:attrName>
                                        </p:attrNameLst>
                                      </p:cBhvr>
                                      <p:to>
                                        <p:strVal val="visible"/>
                                      </p:to>
                                    </p:set>
                                    <p:anim calcmode="lin" valueType="num">
                                      <p:cBhvr>
                                        <p:cTn id="43" dur="500" fill="hold"/>
                                        <p:tgtEl>
                                          <p:spTgt spid="10242">
                                            <p:txEl>
                                              <p:pRg st="7" end="7"/>
                                            </p:txEl>
                                          </p:spTgt>
                                        </p:tgtEl>
                                        <p:attrNameLst>
                                          <p:attrName>ppt_w</p:attrName>
                                        </p:attrNameLst>
                                      </p:cBhvr>
                                      <p:tavLst>
                                        <p:tav tm="0">
                                          <p:val>
                                            <p:fltVal val="0"/>
                                          </p:val>
                                        </p:tav>
                                        <p:tav tm="100000">
                                          <p:val>
                                            <p:strVal val="#ppt_w"/>
                                          </p:val>
                                        </p:tav>
                                      </p:tavLst>
                                    </p:anim>
                                    <p:anim calcmode="lin" valueType="num">
                                      <p:cBhvr>
                                        <p:cTn id="44" dur="500" fill="hold"/>
                                        <p:tgtEl>
                                          <p:spTgt spid="10242">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981200" y="457200"/>
            <a:ext cx="8153400"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Para perseguir la finalidad general de la evangelización se necesita una </a:t>
            </a:r>
            <a:r>
              <a:rPr lang="es-MX" altLang="es-MX" sz="3200" b="1">
                <a:solidFill>
                  <a:srgbClr val="FF0000"/>
                </a:solidFill>
                <a:cs typeface="Times New Roman" panose="02020603050405020304" pitchFamily="18" charset="0"/>
              </a:rPr>
              <a:t>actividad orgánica y organizada</a:t>
            </a:r>
            <a:r>
              <a:rPr lang="es-MX" altLang="es-MX" sz="3200" b="1">
                <a:solidFill>
                  <a:schemeClr val="accent2"/>
                </a:solidFill>
                <a:cs typeface="Times New Roman" panose="02020603050405020304" pitchFamily="18" charset="0"/>
              </a:rPr>
              <a:t> después de una reflexión y una verificación de lo que ya se hizo.</a:t>
            </a:r>
          </a:p>
          <a:p>
            <a:pPr algn="just">
              <a:spcBef>
                <a:spcPct val="50000"/>
              </a:spcBef>
            </a:pPr>
            <a:r>
              <a:rPr lang="es-MX" altLang="es-MX" sz="3200" b="1">
                <a:solidFill>
                  <a:schemeClr val="accent2"/>
                </a:solidFill>
                <a:cs typeface="Times New Roman" panose="02020603050405020304" pitchFamily="18" charset="0"/>
              </a:rPr>
              <a:t>Dos son los </a:t>
            </a:r>
            <a:r>
              <a:rPr lang="es-MX" altLang="es-MX" sz="3200" b="1">
                <a:solidFill>
                  <a:srgbClr val="FF0000"/>
                </a:solidFill>
                <a:cs typeface="Times New Roman" panose="02020603050405020304" pitchFamily="18" charset="0"/>
              </a:rPr>
              <a:t>errores</a:t>
            </a:r>
            <a:r>
              <a:rPr lang="es-MX" altLang="es-MX" sz="3200" b="1">
                <a:solidFill>
                  <a:schemeClr val="accent2"/>
                </a:solidFill>
                <a:cs typeface="Times New Roman" panose="02020603050405020304" pitchFamily="18" charset="0"/>
              </a:rPr>
              <a:t> más comunes:</a:t>
            </a:r>
          </a:p>
          <a:p>
            <a:pPr algn="just">
              <a:spcBef>
                <a:spcPct val="50000"/>
              </a:spcBef>
            </a:pPr>
            <a:r>
              <a:rPr lang="es-MX" altLang="es-MX" sz="3200" b="1">
                <a:solidFill>
                  <a:schemeClr val="accent2"/>
                </a:solidFill>
                <a:cs typeface="Times New Roman" panose="02020603050405020304" pitchFamily="18" charset="0"/>
              </a:rPr>
              <a:t>-  la </a:t>
            </a:r>
            <a:r>
              <a:rPr lang="es-MX" altLang="es-MX" sz="3200" b="1">
                <a:solidFill>
                  <a:srgbClr val="FF0000"/>
                </a:solidFill>
                <a:cs typeface="Times New Roman" panose="02020603050405020304" pitchFamily="18" charset="0"/>
              </a:rPr>
              <a:t>repetición</a:t>
            </a:r>
            <a:r>
              <a:rPr lang="es-MX" altLang="es-MX" sz="3200" b="1">
                <a:solidFill>
                  <a:schemeClr val="accent2"/>
                </a:solidFill>
                <a:cs typeface="Times New Roman" panose="02020603050405020304" pitchFamily="18" charset="0"/>
              </a:rPr>
              <a:t> de lo que ya se hizo, sin verificar la validez y la eficacia;</a:t>
            </a:r>
          </a:p>
          <a:p>
            <a:pPr>
              <a:spcBef>
                <a:spcPct val="50000"/>
              </a:spcBef>
            </a:pPr>
            <a:r>
              <a:rPr lang="es-MX" altLang="es-MX" sz="3200" b="1">
                <a:solidFill>
                  <a:schemeClr val="accent2"/>
                </a:solidFill>
                <a:cs typeface="Times New Roman" panose="02020603050405020304" pitchFamily="18" charset="0"/>
              </a:rPr>
              <a:t>- la </a:t>
            </a:r>
            <a:r>
              <a:rPr lang="es-MX" altLang="es-MX" sz="3200" b="1">
                <a:solidFill>
                  <a:srgbClr val="FF0000"/>
                </a:solidFill>
                <a:cs typeface="Times New Roman" panose="02020603050405020304" pitchFamily="18" charset="0"/>
              </a:rPr>
              <a:t>improvisación</a:t>
            </a:r>
            <a:r>
              <a:rPr lang="es-MX" altLang="es-MX" sz="3200" b="1">
                <a:solidFill>
                  <a:schemeClr val="accent2"/>
                </a:solidFill>
                <a:cs typeface="Times New Roman" panose="02020603050405020304" pitchFamily="18" charset="0"/>
              </a:rPr>
              <a:t>: una actividad pastoral no es válida solamente por ser nueva; puede ser sólo una forma de improvisación.</a:t>
            </a:r>
            <a:r>
              <a:rPr lang="es-ES" altLang="es-MX"/>
              <a:t> </a:t>
            </a:r>
          </a:p>
        </p:txBody>
      </p:sp>
    </p:spTree>
    <p:extLst>
      <p:ext uri="{BB962C8B-B14F-4D97-AF65-F5344CB8AC3E}">
        <p14:creationId xmlns:p14="http://schemas.microsoft.com/office/powerpoint/2010/main" val="5151285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981200" y="457201"/>
            <a:ext cx="807720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Hasta no hace mucho tiempo, los manuales de pastoral no utilizaban el término “pastoral de la salud”. Se utilizaban otros términos que delineaban y señalaban, de cuando en cuando, a los destinatarios de la acción pastoral (</a:t>
            </a:r>
            <a:r>
              <a:rPr lang="es-MX" altLang="es-MX" sz="3200" b="1">
                <a:solidFill>
                  <a:srgbClr val="CC3300"/>
                </a:solidFill>
                <a:cs typeface="Times New Roman" panose="02020603050405020304" pitchFamily="18" charset="0"/>
              </a:rPr>
              <a:t>pastoral de los enfermos</a:t>
            </a:r>
            <a:r>
              <a:rPr lang="es-MX" altLang="es-MX" sz="3200" b="1">
                <a:solidFill>
                  <a:schemeClr val="accent2"/>
                </a:solidFill>
                <a:cs typeface="Times New Roman" panose="02020603050405020304" pitchFamily="18" charset="0"/>
              </a:rPr>
              <a:t> y de los que sufren), el contexto (</a:t>
            </a:r>
            <a:r>
              <a:rPr lang="es-MX" altLang="es-MX" sz="3200" b="1">
                <a:solidFill>
                  <a:srgbClr val="CC3300"/>
                </a:solidFill>
                <a:cs typeface="Times New Roman" panose="02020603050405020304" pitchFamily="18" charset="0"/>
              </a:rPr>
              <a:t>pastoral hospitalaria</a:t>
            </a:r>
            <a:r>
              <a:rPr lang="es-MX" altLang="es-MX" sz="3200" b="1">
                <a:solidFill>
                  <a:schemeClr val="accent2"/>
                </a:solidFill>
                <a:cs typeface="Times New Roman" panose="02020603050405020304" pitchFamily="18" charset="0"/>
              </a:rPr>
              <a:t>), el ámbito (</a:t>
            </a:r>
            <a:r>
              <a:rPr lang="es-MX" altLang="es-MX" sz="3200" b="1">
                <a:solidFill>
                  <a:srgbClr val="CC3300"/>
                </a:solidFill>
                <a:cs typeface="Times New Roman" panose="02020603050405020304" pitchFamily="18" charset="0"/>
              </a:rPr>
              <a:t>pastoral del sufrimiento</a:t>
            </a:r>
            <a:r>
              <a:rPr lang="es-MX" altLang="es-MX" sz="3200" b="1">
                <a:solidFill>
                  <a:schemeClr val="accent2"/>
                </a:solidFill>
                <a:cs typeface="Times New Roman" panose="02020603050405020304" pitchFamily="18" charset="0"/>
              </a:rPr>
              <a:t>). La atención se desviaba hacia un aspecto negativo, y se limitaba a una etapa particular (desde un punto de vista espacial y temporal) del vivir de una persona.</a:t>
            </a:r>
            <a:r>
              <a:rPr lang="es-MX" altLang="es-MX" sz="3200" b="1">
                <a:cs typeface="Times New Roman" panose="02020603050405020304" pitchFamily="18" charset="0"/>
              </a:rPr>
              <a:t> </a:t>
            </a:r>
          </a:p>
        </p:txBody>
      </p:sp>
    </p:spTree>
    <p:extLst>
      <p:ext uri="{BB962C8B-B14F-4D97-AF65-F5344CB8AC3E}">
        <p14:creationId xmlns:p14="http://schemas.microsoft.com/office/powerpoint/2010/main" val="14523101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057400" y="533400"/>
            <a:ext cx="8001000"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Hoy se prefiere hablar de </a:t>
            </a:r>
            <a:r>
              <a:rPr lang="es-MX" altLang="es-MX" sz="3200" b="1">
                <a:solidFill>
                  <a:srgbClr val="FF0000"/>
                </a:solidFill>
                <a:cs typeface="Times New Roman" panose="02020603050405020304" pitchFamily="18" charset="0"/>
              </a:rPr>
              <a:t>Pastoral de la Salud</a:t>
            </a:r>
            <a:r>
              <a:rPr lang="es-MX" altLang="es-MX" sz="3200" b="1">
                <a:solidFill>
                  <a:schemeClr val="accent2"/>
                </a:solidFill>
                <a:cs typeface="Times New Roman" panose="02020603050405020304" pitchFamily="18" charset="0"/>
              </a:rPr>
              <a:t>, recogiendo las instancias culturales mayormente innovativas  del mundo de la salubridad. </a:t>
            </a:r>
          </a:p>
          <a:p>
            <a:pPr algn="just">
              <a:spcBef>
                <a:spcPct val="50000"/>
              </a:spcBef>
            </a:pPr>
            <a:r>
              <a:rPr lang="es-MX" altLang="es-MX" sz="3200" b="1">
                <a:solidFill>
                  <a:schemeClr val="accent2"/>
                </a:solidFill>
                <a:cs typeface="Times New Roman" panose="02020603050405020304" pitchFamily="18" charset="0"/>
              </a:rPr>
              <a:t>Entre éstas podemos citar: la atención a la </a:t>
            </a:r>
            <a:r>
              <a:rPr lang="es-MX" altLang="es-MX" sz="3200" b="1">
                <a:solidFill>
                  <a:srgbClr val="FF0000"/>
                </a:solidFill>
                <a:cs typeface="Times New Roman" panose="02020603050405020304" pitchFamily="18" charset="0"/>
              </a:rPr>
              <a:t>salud</a:t>
            </a:r>
            <a:r>
              <a:rPr lang="es-MX" altLang="es-MX" sz="3200" b="1">
                <a:solidFill>
                  <a:schemeClr val="accent2"/>
                </a:solidFill>
                <a:cs typeface="Times New Roman" panose="02020603050405020304" pitchFamily="18" charset="0"/>
              </a:rPr>
              <a:t> entendida no sólo como ausencia de enfermedad, sino como plenitud de vida y armonía de las relaciones y trascendente; el </a:t>
            </a:r>
            <a:r>
              <a:rPr lang="es-MX" altLang="es-MX" sz="3200" b="1">
                <a:solidFill>
                  <a:srgbClr val="FF0000"/>
                </a:solidFill>
                <a:cs typeface="Times New Roman" panose="02020603050405020304" pitchFamily="18" charset="0"/>
              </a:rPr>
              <a:t>protagonismo de los ciudadanos</a:t>
            </a:r>
            <a:r>
              <a:rPr lang="es-MX" altLang="es-MX" sz="3200" b="1">
                <a:solidFill>
                  <a:schemeClr val="accent2"/>
                </a:solidFill>
                <a:cs typeface="Times New Roman" panose="02020603050405020304" pitchFamily="18" charset="0"/>
              </a:rPr>
              <a:t> que pueden orientar las decisiones políticas y administrativas que atañen al mundo de la salud; </a:t>
            </a:r>
            <a:endParaRPr lang="es-ES" altLang="es-MX"/>
          </a:p>
        </p:txBody>
      </p:sp>
    </p:spTree>
    <p:extLst>
      <p:ext uri="{BB962C8B-B14F-4D97-AF65-F5344CB8AC3E}">
        <p14:creationId xmlns:p14="http://schemas.microsoft.com/office/powerpoint/2010/main" val="15705866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905000" y="457201"/>
            <a:ext cx="830580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la salud considerada </a:t>
            </a:r>
            <a:r>
              <a:rPr lang="es-MX" altLang="es-MX" sz="3200" b="1">
                <a:solidFill>
                  <a:srgbClr val="FF0000"/>
                </a:solidFill>
                <a:cs typeface="Times New Roman" panose="02020603050405020304" pitchFamily="18" charset="0"/>
              </a:rPr>
              <a:t>como un reto</a:t>
            </a:r>
            <a:r>
              <a:rPr lang="es-MX" altLang="es-MX" sz="3200" b="1">
                <a:solidFill>
                  <a:schemeClr val="accent2"/>
                </a:solidFill>
                <a:cs typeface="Times New Roman" panose="02020603050405020304" pitchFamily="18" charset="0"/>
              </a:rPr>
              <a:t> y no como una gracia (este fenómeno, como ustedes pueden ver, tiene un aspecto contradictorio); la </a:t>
            </a:r>
            <a:r>
              <a:rPr lang="es-MX" altLang="es-MX" sz="3200" b="1">
                <a:solidFill>
                  <a:srgbClr val="FF0000"/>
                </a:solidFill>
                <a:cs typeface="Times New Roman" panose="02020603050405020304" pitchFamily="18" charset="0"/>
              </a:rPr>
              <a:t>enfermedad y la muerte</a:t>
            </a:r>
            <a:r>
              <a:rPr lang="es-MX" altLang="es-MX" sz="3200" b="1">
                <a:solidFill>
                  <a:schemeClr val="accent2"/>
                </a:solidFill>
                <a:cs typeface="Times New Roman" panose="02020603050405020304" pitchFamily="18" charset="0"/>
              </a:rPr>
              <a:t> no consideradas  ya más como fenómenos inevitables y de aceptarlas con resignación; el progreso en el campo de la </a:t>
            </a:r>
            <a:r>
              <a:rPr lang="es-MX" altLang="es-MX" sz="3200" b="1">
                <a:solidFill>
                  <a:srgbClr val="FF0000"/>
                </a:solidFill>
                <a:cs typeface="Times New Roman" panose="02020603050405020304" pitchFamily="18" charset="0"/>
              </a:rPr>
              <a:t>medicina y de la técnica</a:t>
            </a:r>
            <a:r>
              <a:rPr lang="es-MX" altLang="es-MX" sz="3200" b="1">
                <a:solidFill>
                  <a:schemeClr val="accent2"/>
                </a:solidFill>
                <a:cs typeface="Times New Roman" panose="02020603050405020304" pitchFamily="18" charset="0"/>
              </a:rPr>
              <a:t> que pueden dar la esperanza (o la ilusión) de dominar las fuerzas de la naturaleza; la grandeza que ha venido asumiendo todo el </a:t>
            </a:r>
            <a:r>
              <a:rPr lang="es-MX" altLang="es-MX" sz="3200" b="1">
                <a:solidFill>
                  <a:srgbClr val="FF0000"/>
                </a:solidFill>
                <a:cs typeface="Times New Roman" panose="02020603050405020304" pitchFamily="18" charset="0"/>
              </a:rPr>
              <a:t>aparato de las instituciones</a:t>
            </a:r>
            <a:r>
              <a:rPr lang="es-MX" altLang="es-MX" sz="3200" b="1">
                <a:solidFill>
                  <a:schemeClr val="accent2"/>
                </a:solidFill>
                <a:cs typeface="Times New Roman" panose="02020603050405020304" pitchFamily="18" charset="0"/>
              </a:rPr>
              <a:t> para la salud y el consiguiente movimiento de dinero; </a:t>
            </a:r>
            <a:endParaRPr lang="es-ES" altLang="es-MX"/>
          </a:p>
        </p:txBody>
      </p:sp>
    </p:spTree>
    <p:extLst>
      <p:ext uri="{BB962C8B-B14F-4D97-AF65-F5344CB8AC3E}">
        <p14:creationId xmlns:p14="http://schemas.microsoft.com/office/powerpoint/2010/main" val="19417023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1981200" y="457201"/>
            <a:ext cx="80772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el número de </a:t>
            </a:r>
            <a:r>
              <a:rPr lang="es-MX" altLang="es-MX" sz="3200" b="1">
                <a:solidFill>
                  <a:srgbClr val="FF0000"/>
                </a:solidFill>
                <a:cs typeface="Times New Roman" panose="02020603050405020304" pitchFamily="18" charset="0"/>
              </a:rPr>
              <a:t>personas involucradas</a:t>
            </a:r>
            <a:r>
              <a:rPr lang="es-MX" altLang="es-MX" sz="3200" b="1">
                <a:solidFill>
                  <a:schemeClr val="accent2"/>
                </a:solidFill>
                <a:cs typeface="Times New Roman" panose="02020603050405020304" pitchFamily="18" charset="0"/>
              </a:rPr>
              <a:t> en diferentes niveles: investigación científica, prevención, curación y rehabilitación, con diferentes profesiones (muy numerosas) e intereses. </a:t>
            </a:r>
          </a:p>
          <a:p>
            <a:pPr algn="just">
              <a:spcBef>
                <a:spcPct val="50000"/>
              </a:spcBef>
            </a:pPr>
            <a:r>
              <a:rPr lang="es-MX" altLang="es-MX" sz="3200" b="1">
                <a:solidFill>
                  <a:schemeClr val="accent2"/>
                </a:solidFill>
                <a:cs typeface="Times New Roman" panose="02020603050405020304" pitchFamily="18" charset="0"/>
              </a:rPr>
              <a:t>Por todos estas y otras muchas razones, la Pastoral tiene que considerar todos estos aspectos y no limitarse a los enfermos o a los hospitales.  Por eso es </a:t>
            </a:r>
            <a:r>
              <a:rPr lang="es-MX" altLang="es-MX" sz="3200" b="1">
                <a:solidFill>
                  <a:srgbClr val="FF0000"/>
                </a:solidFill>
                <a:cs typeface="Times New Roman" panose="02020603050405020304" pitchFamily="18" charset="0"/>
              </a:rPr>
              <a:t>una Pastoral de la Salud</a:t>
            </a:r>
            <a:r>
              <a:rPr lang="es-MX" altLang="es-MX" sz="3200" b="1">
                <a:solidFill>
                  <a:schemeClr val="accent2"/>
                </a:solidFill>
                <a:cs typeface="Times New Roman" panose="02020603050405020304" pitchFamily="18" charset="0"/>
              </a:rPr>
              <a:t>.</a:t>
            </a:r>
            <a:endParaRPr lang="es-ES" altLang="es-MX"/>
          </a:p>
        </p:txBody>
      </p:sp>
    </p:spTree>
    <p:extLst>
      <p:ext uri="{BB962C8B-B14F-4D97-AF65-F5344CB8AC3E}">
        <p14:creationId xmlns:p14="http://schemas.microsoft.com/office/powerpoint/2010/main" val="2537614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026"/>
          <p:cNvSpPr txBox="1">
            <a:spLocks noChangeArrowheads="1"/>
          </p:cNvSpPr>
          <p:nvPr/>
        </p:nvSpPr>
        <p:spPr bwMode="auto">
          <a:xfrm>
            <a:off x="2057400" y="533400"/>
            <a:ext cx="8077200" cy="6065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MX" altLang="es-MX" sz="4000" b="1">
                <a:solidFill>
                  <a:schemeClr val="tx2"/>
                </a:solidFill>
              </a:rPr>
              <a:t>Hechos de los Apóstoles 2, 42-44</a:t>
            </a:r>
          </a:p>
          <a:p>
            <a:pPr>
              <a:spcBef>
                <a:spcPct val="50000"/>
              </a:spcBef>
            </a:pPr>
            <a:r>
              <a:rPr lang="es-MX" altLang="es-MX" sz="3200" b="1">
                <a:solidFill>
                  <a:schemeClr val="accent2"/>
                </a:solidFill>
              </a:rPr>
              <a:t>“Acudían asiduamente a la 			enseñanza de los Apóstoles,</a:t>
            </a:r>
          </a:p>
          <a:p>
            <a:pPr>
              <a:spcBef>
                <a:spcPct val="50000"/>
              </a:spcBef>
            </a:pPr>
            <a:r>
              <a:rPr lang="es-MX" altLang="es-MX" sz="3200" b="1">
                <a:solidFill>
                  <a:srgbClr val="CC3300"/>
                </a:solidFill>
              </a:rPr>
              <a:t>a la convivencia,</a:t>
            </a:r>
            <a:r>
              <a:rPr lang="es-MX" altLang="es-MX" sz="3200" b="1"/>
              <a:t> 						</a:t>
            </a:r>
            <a:r>
              <a:rPr lang="es-MX" altLang="es-MX" sz="3200" b="1">
                <a:solidFill>
                  <a:srgbClr val="009900"/>
                </a:solidFill>
              </a:rPr>
              <a:t>a la fracción del pan y a las oraciones.</a:t>
            </a:r>
          </a:p>
          <a:p>
            <a:pPr>
              <a:spcBef>
                <a:spcPct val="50000"/>
              </a:spcBef>
            </a:pPr>
            <a:r>
              <a:rPr lang="es-MX" altLang="es-MX" sz="3200" b="1">
                <a:solidFill>
                  <a:schemeClr val="accent2"/>
                </a:solidFill>
              </a:rPr>
              <a:t>... </a:t>
            </a:r>
            <a:r>
              <a:rPr lang="es-MX" altLang="es-MX" sz="3200" b="1">
                <a:solidFill>
                  <a:srgbClr val="CC3300"/>
                </a:solidFill>
              </a:rPr>
              <a:t>Todos los que habían creído vivían unidos;</a:t>
            </a:r>
          </a:p>
          <a:p>
            <a:pPr>
              <a:spcBef>
                <a:spcPct val="50000"/>
              </a:spcBef>
            </a:pPr>
            <a:r>
              <a:rPr lang="es-MX" altLang="es-MX" sz="3200" b="1">
                <a:solidFill>
                  <a:srgbClr val="FF9900"/>
                </a:solidFill>
              </a:rPr>
              <a:t>Compartían todo cuanto tenían, vendían sus bienes y propiedades y repartían después el dinero entre todos según la necesidad de cada uno.</a:t>
            </a:r>
            <a:endParaRPr lang="es-ES" altLang="es-MX" sz="3200" b="1">
              <a:solidFill>
                <a:srgbClr val="FF9900"/>
              </a:solidFill>
            </a:endParaRPr>
          </a:p>
        </p:txBody>
      </p:sp>
    </p:spTree>
    <p:extLst>
      <p:ext uri="{BB962C8B-B14F-4D97-AF65-F5344CB8AC3E}">
        <p14:creationId xmlns:p14="http://schemas.microsoft.com/office/powerpoint/2010/main" val="7067890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981200" y="457200"/>
            <a:ext cx="8153400" cy="550068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3600" b="1">
                <a:solidFill>
                  <a:srgbClr val="FF0000"/>
                </a:solidFill>
              </a:rPr>
              <a:t>DOCUMENTOS  DEL  MAGISTERIO</a:t>
            </a:r>
            <a:endParaRPr lang="es-ES_tradnl" altLang="es-MX" sz="3200" b="1"/>
          </a:p>
          <a:p>
            <a:pPr>
              <a:spcBef>
                <a:spcPct val="50000"/>
              </a:spcBef>
            </a:pPr>
            <a:endParaRPr lang="es-ES_tradnl" altLang="es-MX" sz="3200" b="1"/>
          </a:p>
          <a:p>
            <a:pPr>
              <a:spcBef>
                <a:spcPct val="50000"/>
              </a:spcBef>
            </a:pPr>
            <a:r>
              <a:rPr lang="es-ES_tradnl" altLang="es-MX" sz="3200" b="1"/>
              <a:t>   </a:t>
            </a:r>
            <a:r>
              <a:rPr lang="es-ES_tradnl" altLang="es-MX" sz="3600" b="1">
                <a:solidFill>
                  <a:schemeClr val="accent2"/>
                </a:solidFill>
              </a:rPr>
              <a:t>- Concilio Ecuménico Vaticano II</a:t>
            </a:r>
          </a:p>
          <a:p>
            <a:pPr>
              <a:spcBef>
                <a:spcPct val="50000"/>
              </a:spcBef>
            </a:pPr>
            <a:r>
              <a:rPr lang="es-ES_tradnl" altLang="es-MX" sz="3600" b="1">
                <a:solidFill>
                  <a:schemeClr val="accent2"/>
                </a:solidFill>
              </a:rPr>
              <a:t>   - Rito de la Unción de los Enfermos y 		su Cuidado pastoral</a:t>
            </a:r>
          </a:p>
          <a:p>
            <a:pPr>
              <a:spcBef>
                <a:spcPct val="50000"/>
              </a:spcBef>
            </a:pPr>
            <a:r>
              <a:rPr lang="es-ES_tradnl" altLang="es-MX" sz="3600" b="1">
                <a:solidFill>
                  <a:schemeClr val="accent2"/>
                </a:solidFill>
              </a:rPr>
              <a:t>   - </a:t>
            </a:r>
            <a:r>
              <a:rPr lang="es-ES_tradnl" altLang="es-MX" sz="3600" b="1" i="1">
                <a:solidFill>
                  <a:schemeClr val="accent2"/>
                </a:solidFill>
              </a:rPr>
              <a:t>Salvifici Doloris</a:t>
            </a:r>
            <a:r>
              <a:rPr lang="es-ES_tradnl" altLang="es-MX" sz="3600" b="1">
                <a:solidFill>
                  <a:schemeClr val="accent2"/>
                </a:solidFill>
              </a:rPr>
              <a:t> (El sentido cristiano 			del sufrimiento humano)</a:t>
            </a:r>
          </a:p>
          <a:p>
            <a:pPr>
              <a:spcBef>
                <a:spcPct val="50000"/>
              </a:spcBef>
            </a:pPr>
            <a:endParaRPr lang="es-ES_tradnl" altLang="es-MX" b="1">
              <a:solidFill>
                <a:schemeClr val="accent2"/>
              </a:solidFill>
            </a:endParaRPr>
          </a:p>
        </p:txBody>
      </p:sp>
    </p:spTree>
    <p:extLst>
      <p:ext uri="{BB962C8B-B14F-4D97-AF65-F5344CB8AC3E}">
        <p14:creationId xmlns:p14="http://schemas.microsoft.com/office/powerpoint/2010/main" val="3963793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2057400" y="457200"/>
            <a:ext cx="7924800"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La Iglesia explica un “</a:t>
            </a:r>
            <a:r>
              <a:rPr lang="es-MX" altLang="es-MX" sz="3200" b="1">
                <a:solidFill>
                  <a:srgbClr val="CC3300"/>
                </a:solidFill>
                <a:cs typeface="Times New Roman" panose="02020603050405020304" pitchFamily="18" charset="0"/>
              </a:rPr>
              <a:t>ministerio del alivio</a:t>
            </a:r>
            <a:r>
              <a:rPr lang="es-MX" altLang="es-MX" sz="3200" b="1">
                <a:solidFill>
                  <a:schemeClr val="accent2"/>
                </a:solidFill>
                <a:cs typeface="Times New Roman" panose="02020603050405020304" pitchFamily="18" charset="0"/>
              </a:rPr>
              <a:t>” a favor de los enfermos siguiendo el ejemplo y el mandamiento de Jesús. Toda la iglesia está llamada a continuar el “ministerio del alivio de Cristo”, con varios modos y expresiones que encuentran su punto de llegada y su fuente en el Sacramento de la Unción, expresión del cuidado de Cristo que continúa en el de la Iglesia. El servicio a los enfermos como </a:t>
            </a:r>
            <a:r>
              <a:rPr lang="es-MX" altLang="es-MX" sz="3200" b="1">
                <a:solidFill>
                  <a:srgbClr val="CC3300"/>
                </a:solidFill>
                <a:cs typeface="Times New Roman" panose="02020603050405020304" pitchFamily="18" charset="0"/>
              </a:rPr>
              <a:t>parte integrante de la misión de la Iglesia</a:t>
            </a:r>
            <a:r>
              <a:rPr lang="es-MX" altLang="es-MX" sz="3200" b="1">
                <a:solidFill>
                  <a:schemeClr val="accent2"/>
                </a:solidFill>
                <a:cs typeface="Times New Roman" panose="02020603050405020304" pitchFamily="18" charset="0"/>
              </a:rPr>
              <a:t> (Dolentium Hominum, 1).</a:t>
            </a:r>
          </a:p>
        </p:txBody>
      </p:sp>
    </p:spTree>
    <p:extLst>
      <p:ext uri="{BB962C8B-B14F-4D97-AF65-F5344CB8AC3E}">
        <p14:creationId xmlns:p14="http://schemas.microsoft.com/office/powerpoint/2010/main" val="29911766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905000" y="381000"/>
            <a:ext cx="83820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sz="3200" b="1">
              <a:solidFill>
                <a:schemeClr val="accent2"/>
              </a:solidFill>
              <a:cs typeface="Times New Roman" panose="02020603050405020304" pitchFamily="18" charset="0"/>
            </a:endParaRPr>
          </a:p>
          <a:p>
            <a:pPr algn="just">
              <a:spcBef>
                <a:spcPct val="50000"/>
              </a:spcBef>
            </a:pPr>
            <a:r>
              <a:rPr lang="es-MX" altLang="es-MX" sz="3200" b="1">
                <a:solidFill>
                  <a:schemeClr val="accent2"/>
                </a:solidFill>
                <a:cs typeface="Times New Roman" panose="02020603050405020304" pitchFamily="18" charset="0"/>
              </a:rPr>
              <a:t>La </a:t>
            </a:r>
            <a:r>
              <a:rPr lang="es-MX" altLang="es-MX" sz="3200" b="1">
                <a:solidFill>
                  <a:srgbClr val="CC3300"/>
                </a:solidFill>
                <a:cs typeface="Times New Roman" panose="02020603050405020304" pitchFamily="18" charset="0"/>
              </a:rPr>
              <a:t>defensa de la salud</a:t>
            </a:r>
            <a:r>
              <a:rPr lang="es-MX" altLang="es-MX" sz="3200" b="1">
                <a:solidFill>
                  <a:schemeClr val="accent2"/>
                </a:solidFill>
                <a:cs typeface="Times New Roman" panose="02020603050405020304" pitchFamily="18" charset="0"/>
              </a:rPr>
              <a:t> se considera un deber para todo cristiano, en cuanto a que es un don que debe guardarse. Aquí se insertan todas las actividades de fomento de la salud y prevención de las enfermedades, los esfuerzos para formas de trabajo digno, para la vivienda, la educación, etc.</a:t>
            </a:r>
          </a:p>
          <a:p>
            <a:pPr algn="just">
              <a:spcBef>
                <a:spcPct val="50000"/>
              </a:spcBef>
            </a:pPr>
            <a:endParaRPr lang="es-MX" altLang="es-MX" sz="3200" b="1">
              <a:solidFill>
                <a:schemeClr val="accent2"/>
              </a:solidFill>
              <a:cs typeface="Times New Roman" panose="02020603050405020304" pitchFamily="18" charset="0"/>
            </a:endParaRPr>
          </a:p>
        </p:txBody>
      </p:sp>
    </p:spTree>
    <p:extLst>
      <p:ext uri="{BB962C8B-B14F-4D97-AF65-F5344CB8AC3E}">
        <p14:creationId xmlns:p14="http://schemas.microsoft.com/office/powerpoint/2010/main" val="42222157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2057400" y="457200"/>
            <a:ext cx="8001000"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La exigencia de la </a:t>
            </a:r>
            <a:r>
              <a:rPr lang="es-MX" altLang="es-MX" sz="3200" b="1">
                <a:solidFill>
                  <a:srgbClr val="CC3300"/>
                </a:solidFill>
                <a:cs typeface="Times New Roman" panose="02020603050405020304" pitchFamily="18" charset="0"/>
              </a:rPr>
              <a:t>evangelización de la situación de enfermedad</a:t>
            </a:r>
            <a:r>
              <a:rPr lang="es-MX" altLang="es-MX" sz="3200" b="1">
                <a:solidFill>
                  <a:schemeClr val="accent2"/>
                </a:solidFill>
                <a:cs typeface="Times New Roman" panose="02020603050405020304" pitchFamily="18" charset="0"/>
              </a:rPr>
              <a:t>; sólo al interior y como conclusión de un proceso de maduración de la fe, los Sacramentos encuentran su pleno significado. El sacramento de la Unción comunica el Espíritu Santo no sólo para soportar los males, sino también para combatirlos; es el sacramento para transformar el sufrimiento en momento de redención para sí mismo y para los demás.</a:t>
            </a:r>
          </a:p>
          <a:p>
            <a:pPr algn="just">
              <a:spcBef>
                <a:spcPct val="50000"/>
              </a:spcBef>
            </a:pPr>
            <a:endParaRPr lang="es-MX" altLang="es-MX">
              <a:cs typeface="Times New Roman" panose="02020603050405020304" pitchFamily="18" charset="0"/>
            </a:endParaRPr>
          </a:p>
        </p:txBody>
      </p:sp>
    </p:spTree>
    <p:extLst>
      <p:ext uri="{BB962C8B-B14F-4D97-AF65-F5344CB8AC3E}">
        <p14:creationId xmlns:p14="http://schemas.microsoft.com/office/powerpoint/2010/main" val="4171042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2057400" y="457201"/>
            <a:ext cx="8001000" cy="1480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La </a:t>
            </a:r>
            <a:r>
              <a:rPr lang="es-MX" altLang="es-MX" sz="3200" b="1">
                <a:solidFill>
                  <a:srgbClr val="CC3300"/>
                </a:solidFill>
                <a:cs typeface="Times New Roman" panose="02020603050405020304" pitchFamily="18" charset="0"/>
              </a:rPr>
              <a:t>salud como fenómeno social y político</a:t>
            </a:r>
            <a:r>
              <a:rPr lang="es-MX" altLang="es-MX" sz="3200" b="1">
                <a:solidFill>
                  <a:schemeClr val="accent2"/>
                </a:solidFill>
                <a:cs typeface="Times New Roman" panose="02020603050405020304" pitchFamily="18" charset="0"/>
              </a:rPr>
              <a:t>, no sólo como hecho individual y clínico; de aquí la necesidad del empeño de todos. </a:t>
            </a:r>
          </a:p>
          <a:p>
            <a:pPr algn="just">
              <a:spcBef>
                <a:spcPct val="50000"/>
              </a:spcBef>
            </a:pPr>
            <a:r>
              <a:rPr lang="es-MX" altLang="es-MX" sz="3200" b="1">
                <a:solidFill>
                  <a:schemeClr val="accent2"/>
                </a:solidFill>
                <a:cs typeface="Times New Roman" panose="02020603050405020304" pitchFamily="18" charset="0"/>
              </a:rPr>
              <a:t>La </a:t>
            </a:r>
            <a:r>
              <a:rPr lang="es-MX" altLang="es-MX" sz="3200" b="1">
                <a:solidFill>
                  <a:srgbClr val="CC3300"/>
                </a:solidFill>
                <a:cs typeface="Times New Roman" panose="02020603050405020304" pitchFamily="18" charset="0"/>
              </a:rPr>
              <a:t>naturaleza comunitaria de la Pastoral de la Salud</a:t>
            </a:r>
            <a:r>
              <a:rPr lang="es-MX" altLang="es-MX" sz="3200" b="1">
                <a:solidFill>
                  <a:schemeClr val="accent2"/>
                </a:solidFill>
                <a:cs typeface="Times New Roman" panose="02020603050405020304" pitchFamily="18" charset="0"/>
              </a:rPr>
              <a:t> y de la celebración de los Sacramentos. </a:t>
            </a:r>
          </a:p>
          <a:p>
            <a:pPr algn="just">
              <a:spcBef>
                <a:spcPct val="50000"/>
              </a:spcBef>
            </a:pPr>
            <a:r>
              <a:rPr lang="es-MX" altLang="es-MX" sz="3200" b="1">
                <a:solidFill>
                  <a:schemeClr val="accent2"/>
                </a:solidFill>
                <a:cs typeface="Times New Roman" panose="02020603050405020304" pitchFamily="18" charset="0"/>
              </a:rPr>
              <a:t>Exigencia de un “</a:t>
            </a:r>
            <a:r>
              <a:rPr lang="es-MX" altLang="es-MX" sz="3200" b="1">
                <a:solidFill>
                  <a:srgbClr val="CC3300"/>
                </a:solidFill>
                <a:cs typeface="Times New Roman" panose="02020603050405020304" pitchFamily="18" charset="0"/>
              </a:rPr>
              <a:t>trabajo de conjunto, inteligente, programado, constante y generoso</a:t>
            </a:r>
            <a:r>
              <a:rPr lang="es-MX" altLang="es-MX" sz="3200" b="1">
                <a:solidFill>
                  <a:schemeClr val="accent2"/>
                </a:solidFill>
                <a:cs typeface="Times New Roman" panose="02020603050405020304" pitchFamily="18" charset="0"/>
              </a:rPr>
              <a:t>” (DH 4).</a:t>
            </a:r>
          </a:p>
          <a:p>
            <a:pPr algn="just">
              <a:spcBef>
                <a:spcPct val="50000"/>
              </a:spcBef>
            </a:pPr>
            <a:endParaRPr lang="es-MX" altLang="es-MX" sz="3200" b="1">
              <a:solidFill>
                <a:schemeClr val="accent2"/>
              </a:solidFill>
              <a:cs typeface="Times New Roman" panose="02020603050405020304" pitchFamily="18" charset="0"/>
            </a:endParaRPr>
          </a:p>
          <a:p>
            <a:pPr algn="just">
              <a:spcBef>
                <a:spcPct val="50000"/>
              </a:spcBef>
            </a:pPr>
            <a:endParaRPr lang="es-MX" altLang="es-MX">
              <a:cs typeface="Times New Roman" panose="02020603050405020304" pitchFamily="18" charset="0"/>
            </a:endParaRPr>
          </a:p>
          <a:p>
            <a:pPr algn="just">
              <a:spcBef>
                <a:spcPct val="50000"/>
              </a:spcBef>
            </a:pPr>
            <a:r>
              <a:rPr lang="es-MX" altLang="es-MX">
                <a:cs typeface="Times New Roman" panose="02020603050405020304" pitchFamily="18" charset="0"/>
              </a:rPr>
              <a:t>-  Un nuevo protagonismo de los enfermos mismos en la PS. “ “ (CFL 53). "anche i malati sono mandati come operai nella sua (del Signore) vigna. Il peso, che affatica le membra del corpo e scuote la serenità dell'anima, lungi dal distoglierli dal lavorare nella vigna, li chiama a vivere la loro vocazione umana e cristiana e a partecipare alla crescita del regno di Dio in modalità nuove, anche più preziose. ..." (Christifideles Laici, 53).</a:t>
            </a:r>
          </a:p>
          <a:p>
            <a:pPr algn="just">
              <a:spcBef>
                <a:spcPct val="50000"/>
              </a:spcBef>
            </a:pPr>
            <a:r>
              <a:rPr lang="es-MX" altLang="es-MX">
                <a:cs typeface="Times New Roman" panose="02020603050405020304" pitchFamily="18" charset="0"/>
              </a:rPr>
              <a:t>-  Una pastoral que involucre a los enfermos: "Uno dei fondamentali obiettivi di questa rinnovata e intensificata azione pastorale, che non può non coinvolgere e in modo coordinato tutte le componenti della comunità ecclesiale, è di considerare il malato, il portatore di handicap, il sofferente non semplicemente come termine dell'amore e del servizio della Chiesa, bensì come soggetto attivo e responsabile dell'opera di evangelizzazione e di salvezza" (Christifideles Laici, 54).</a:t>
            </a:r>
          </a:p>
          <a:p>
            <a:pPr>
              <a:spcBef>
                <a:spcPct val="50000"/>
              </a:spcBef>
            </a:pPr>
            <a:endParaRPr lang="es-ES" altLang="es-MX"/>
          </a:p>
          <a:p>
            <a:pPr>
              <a:spcBef>
                <a:spcPct val="50000"/>
              </a:spcBef>
            </a:pPr>
            <a:endParaRPr lang="es-ES" altLang="es-MX"/>
          </a:p>
          <a:p>
            <a:pPr>
              <a:spcBef>
                <a:spcPct val="50000"/>
              </a:spcBef>
            </a:pPr>
            <a:endParaRPr lang="es-ES" altLang="es-MX"/>
          </a:p>
          <a:p>
            <a:pPr>
              <a:spcBef>
                <a:spcPct val="50000"/>
              </a:spcBef>
            </a:pPr>
            <a:endParaRPr lang="es-ES" altLang="es-MX"/>
          </a:p>
        </p:txBody>
      </p:sp>
    </p:spTree>
    <p:extLst>
      <p:ext uri="{BB962C8B-B14F-4D97-AF65-F5344CB8AC3E}">
        <p14:creationId xmlns:p14="http://schemas.microsoft.com/office/powerpoint/2010/main" val="25942087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026"/>
          <p:cNvSpPr txBox="1">
            <a:spLocks noChangeArrowheads="1"/>
          </p:cNvSpPr>
          <p:nvPr/>
        </p:nvSpPr>
        <p:spPr bwMode="auto">
          <a:xfrm>
            <a:off x="2286000" y="762001"/>
            <a:ext cx="76962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El </a:t>
            </a:r>
            <a:r>
              <a:rPr lang="es-MX" altLang="es-MX" sz="3200" b="1">
                <a:solidFill>
                  <a:srgbClr val="CC3300"/>
                </a:solidFill>
                <a:cs typeface="Times New Roman" panose="02020603050405020304" pitchFamily="18" charset="0"/>
              </a:rPr>
              <a:t>sufrimiento</a:t>
            </a:r>
            <a:r>
              <a:rPr lang="es-MX" altLang="es-MX" sz="3200" b="1">
                <a:solidFill>
                  <a:schemeClr val="accent2"/>
                </a:solidFill>
                <a:cs typeface="Times New Roman" panose="02020603050405020304" pitchFamily="18" charset="0"/>
              </a:rPr>
              <a:t> leído y visto desde el punto de vista teológico permite </a:t>
            </a:r>
            <a:r>
              <a:rPr lang="es-MX" altLang="es-MX" sz="3200" b="1">
                <a:solidFill>
                  <a:srgbClr val="CC3300"/>
                </a:solidFill>
                <a:cs typeface="Times New Roman" panose="02020603050405020304" pitchFamily="18" charset="0"/>
              </a:rPr>
              <a:t>una valorización</a:t>
            </a:r>
            <a:r>
              <a:rPr lang="es-MX" altLang="es-MX" sz="3200" b="1">
                <a:solidFill>
                  <a:schemeClr val="accent2"/>
                </a:solidFill>
                <a:cs typeface="Times New Roman" panose="02020603050405020304" pitchFamily="18" charset="0"/>
              </a:rPr>
              <a:t> (Salvifici Doloris), hace que este se convierte en fuente de salvación: “Cristo al mismo tiempo ha enseñado al hombre a hacer bien con el sufrimiento y a hacer bien a quien sufre. Bajo este doble aspecto ha manifestado cabalmente el sentido del sufrimiento” (30).</a:t>
            </a:r>
          </a:p>
          <a:p>
            <a:pPr>
              <a:spcBef>
                <a:spcPct val="50000"/>
              </a:spcBef>
            </a:pPr>
            <a:endParaRPr lang="es-ES" altLang="es-MX" sz="3200" b="1">
              <a:solidFill>
                <a:schemeClr val="accent2"/>
              </a:solidFill>
            </a:endParaRPr>
          </a:p>
        </p:txBody>
      </p:sp>
    </p:spTree>
    <p:extLst>
      <p:ext uri="{BB962C8B-B14F-4D97-AF65-F5344CB8AC3E}">
        <p14:creationId xmlns:p14="http://schemas.microsoft.com/office/powerpoint/2010/main" val="26323178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905000" y="304800"/>
            <a:ext cx="8382000" cy="52832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4000" b="1">
              <a:solidFill>
                <a:srgbClr val="FF0000"/>
              </a:solidFill>
            </a:endParaRPr>
          </a:p>
          <a:p>
            <a:pPr algn="ctr">
              <a:spcBef>
                <a:spcPct val="50000"/>
              </a:spcBef>
            </a:pPr>
            <a:r>
              <a:rPr lang="es-ES_tradnl" altLang="es-MX" sz="4000" b="1">
                <a:solidFill>
                  <a:srgbClr val="FF0000"/>
                </a:solidFill>
              </a:rPr>
              <a:t>OBJETIVOS</a:t>
            </a:r>
          </a:p>
          <a:p>
            <a:pPr algn="ctr">
              <a:spcBef>
                <a:spcPct val="50000"/>
              </a:spcBef>
            </a:pPr>
            <a:endParaRPr lang="es-ES_tradnl" altLang="es-MX" sz="4000" b="1">
              <a:solidFill>
                <a:srgbClr val="FF0000"/>
              </a:solidFill>
            </a:endParaRPr>
          </a:p>
          <a:p>
            <a:pPr>
              <a:spcBef>
                <a:spcPct val="50000"/>
              </a:spcBef>
            </a:pPr>
            <a:r>
              <a:rPr lang="es-ES_tradnl" altLang="es-MX" sz="4000" b="1">
                <a:solidFill>
                  <a:schemeClr val="accent2"/>
                </a:solidFill>
              </a:rPr>
              <a:t>   - Cultura de la vida y de la salud</a:t>
            </a:r>
          </a:p>
          <a:p>
            <a:pPr>
              <a:spcBef>
                <a:spcPct val="50000"/>
              </a:spcBef>
            </a:pPr>
            <a:r>
              <a:rPr lang="es-ES_tradnl" altLang="es-MX" sz="4000" b="1">
                <a:solidFill>
                  <a:schemeClr val="accent2"/>
                </a:solidFill>
              </a:rPr>
              <a:t>   - Humanización</a:t>
            </a:r>
          </a:p>
          <a:p>
            <a:pPr>
              <a:spcBef>
                <a:spcPct val="50000"/>
              </a:spcBef>
            </a:pPr>
            <a:r>
              <a:rPr lang="es-ES_tradnl" altLang="es-MX" sz="4000" b="1">
                <a:solidFill>
                  <a:schemeClr val="accent2"/>
                </a:solidFill>
              </a:rPr>
              <a:t>   </a:t>
            </a:r>
          </a:p>
        </p:txBody>
      </p:sp>
    </p:spTree>
    <p:extLst>
      <p:ext uri="{BB962C8B-B14F-4D97-AF65-F5344CB8AC3E}">
        <p14:creationId xmlns:p14="http://schemas.microsoft.com/office/powerpoint/2010/main" val="35462881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2">
                                            <p:bg/>
                                          </p:spTgt>
                                        </p:tgtEl>
                                        <p:attrNameLst>
                                          <p:attrName>style.visibility</p:attrName>
                                        </p:attrNameLst>
                                      </p:cBhvr>
                                      <p:to>
                                        <p:strVal val="visible"/>
                                      </p:to>
                                    </p:set>
                                    <p:anim calcmode="lin" valueType="num">
                                      <p:cBhvr additive="base">
                                        <p:cTn id="7" dur="500" fill="hold"/>
                                        <p:tgtEl>
                                          <p:spTgt spid="512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122">
                                            <p:bg/>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2">
                                            <p:txEl>
                                              <p:pRg st="1" end="1"/>
                                            </p:txEl>
                                          </p:spTgt>
                                        </p:tgtEl>
                                        <p:attrNameLst>
                                          <p:attrName>style.visibility</p:attrName>
                                        </p:attrNameLst>
                                      </p:cBhvr>
                                      <p:to>
                                        <p:strVal val="visible"/>
                                      </p:to>
                                    </p:set>
                                    <p:anim calcmode="lin" valueType="num">
                                      <p:cBhvr additive="base">
                                        <p:cTn id="13" dur="500" fill="hold"/>
                                        <p:tgtEl>
                                          <p:spTgt spid="51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2">
                                            <p:txEl>
                                              <p:pRg st="3" end="3"/>
                                            </p:txEl>
                                          </p:spTgt>
                                        </p:tgtEl>
                                        <p:attrNameLst>
                                          <p:attrName>style.visibility</p:attrName>
                                        </p:attrNameLst>
                                      </p:cBhvr>
                                      <p:to>
                                        <p:strVal val="visible"/>
                                      </p:to>
                                    </p:set>
                                    <p:anim calcmode="lin" valueType="num">
                                      <p:cBhvr additive="base">
                                        <p:cTn id="19" dur="500" fill="hold"/>
                                        <p:tgtEl>
                                          <p:spTgt spid="512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2">
                                            <p:txEl>
                                              <p:pRg st="4" end="4"/>
                                            </p:txEl>
                                          </p:spTgt>
                                        </p:tgtEl>
                                        <p:attrNameLst>
                                          <p:attrName>style.visibility</p:attrName>
                                        </p:attrNameLst>
                                      </p:cBhvr>
                                      <p:to>
                                        <p:strVal val="visible"/>
                                      </p:to>
                                    </p:set>
                                    <p:anim calcmode="lin" valueType="num">
                                      <p:cBhvr additive="base">
                                        <p:cTn id="25" dur="500" fill="hold"/>
                                        <p:tgtEl>
                                          <p:spTgt spid="512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2">
                                            <p:txEl>
                                              <p:pRg st="5" end="5"/>
                                            </p:txEl>
                                          </p:spTgt>
                                        </p:tgtEl>
                                        <p:attrNameLst>
                                          <p:attrName>style.visibility</p:attrName>
                                        </p:attrNameLst>
                                      </p:cBhvr>
                                      <p:to>
                                        <p:strVal val="visible"/>
                                      </p:to>
                                    </p:set>
                                    <p:anim calcmode="lin" valueType="num">
                                      <p:cBhvr additive="base">
                                        <p:cTn id="31" dur="500" fill="hold"/>
                                        <p:tgtEl>
                                          <p:spTgt spid="512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build="p"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026"/>
          <p:cNvSpPr txBox="1">
            <a:spLocks noChangeArrowheads="1"/>
          </p:cNvSpPr>
          <p:nvPr/>
        </p:nvSpPr>
        <p:spPr bwMode="auto">
          <a:xfrm>
            <a:off x="2057400" y="533400"/>
            <a:ext cx="8077200" cy="5570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Tx/>
              <a:buChar char="-"/>
            </a:pPr>
            <a:r>
              <a:rPr lang="es-ES_tradnl" altLang="es-MX" sz="4000" b="1">
                <a:solidFill>
                  <a:schemeClr val="accent2"/>
                </a:solidFill>
              </a:rPr>
              <a:t>Cuidado del enfermo</a:t>
            </a:r>
          </a:p>
          <a:p>
            <a:pPr>
              <a:spcBef>
                <a:spcPct val="50000"/>
              </a:spcBef>
              <a:buFontTx/>
              <a:buChar char="-"/>
            </a:pPr>
            <a:endParaRPr lang="es-ES_tradnl" altLang="es-MX" sz="4000" b="1">
              <a:solidFill>
                <a:schemeClr val="accent2"/>
              </a:solidFill>
            </a:endParaRPr>
          </a:p>
          <a:p>
            <a:pPr>
              <a:spcBef>
                <a:spcPct val="50000"/>
              </a:spcBef>
              <a:buFontTx/>
              <a:buChar char="-"/>
            </a:pPr>
            <a:r>
              <a:rPr lang="es-ES_tradnl" altLang="es-MX" sz="4000" b="1">
                <a:solidFill>
                  <a:schemeClr val="accent2"/>
                </a:solidFill>
              </a:rPr>
              <a:t> Atención a los discapacitados, 	ancianos, 				familiares, 			profesionales, 				voluntariado</a:t>
            </a:r>
          </a:p>
          <a:p>
            <a:pPr>
              <a:spcBef>
                <a:spcPct val="50000"/>
              </a:spcBef>
              <a:buFontTx/>
              <a:buChar char="-"/>
            </a:pPr>
            <a:endParaRPr lang="es-ES" altLang="es-MX"/>
          </a:p>
        </p:txBody>
      </p:sp>
    </p:spTree>
    <p:extLst>
      <p:ext uri="{BB962C8B-B14F-4D97-AF65-F5344CB8AC3E}">
        <p14:creationId xmlns:p14="http://schemas.microsoft.com/office/powerpoint/2010/main" val="36159215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 calcmode="lin" valueType="num">
                                      <p:cBhvr additive="base">
                                        <p:cTn id="7" dur="500" fill="hold"/>
                                        <p:tgtEl>
                                          <p:spTgt spid="3584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 calcmode="lin" valueType="num">
                                      <p:cBhvr additive="base">
                                        <p:cTn id="13" dur="500" fill="hold"/>
                                        <p:tgtEl>
                                          <p:spTgt spid="3584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905000" y="457201"/>
            <a:ext cx="8229600" cy="5139869"/>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4000" b="1">
                <a:solidFill>
                  <a:srgbClr val="FF0000"/>
                </a:solidFill>
              </a:rPr>
              <a:t>SUJETOS</a:t>
            </a:r>
            <a:endParaRPr lang="es-ES_tradnl" altLang="es-MX" sz="4000" b="1">
              <a:solidFill>
                <a:schemeClr val="accent2"/>
              </a:solidFill>
            </a:endParaRPr>
          </a:p>
          <a:p>
            <a:pPr algn="ctr">
              <a:spcBef>
                <a:spcPct val="50000"/>
              </a:spcBef>
            </a:pPr>
            <a:r>
              <a:rPr lang="es-MX" altLang="es-MX" sz="3600" b="1" i="1">
                <a:solidFill>
                  <a:srgbClr val="CC3300"/>
                </a:solidFill>
                <a:cs typeface="Times New Roman" panose="02020603050405020304" pitchFamily="18" charset="0"/>
              </a:rPr>
              <a:t>La Iglesia “hogar” de salud</a:t>
            </a:r>
            <a:endParaRPr lang="es-MX" altLang="es-MX" sz="3600" b="1" i="1">
              <a:solidFill>
                <a:schemeClr val="accent2"/>
              </a:solidFill>
              <a:cs typeface="Times New Roman" panose="02020603050405020304" pitchFamily="18" charset="0"/>
            </a:endParaRPr>
          </a:p>
          <a:p>
            <a:pPr algn="just">
              <a:spcBef>
                <a:spcPct val="50000"/>
              </a:spcBef>
            </a:pPr>
            <a:r>
              <a:rPr lang="es-MX" altLang="es-MX" sz="3600" b="1">
                <a:solidFill>
                  <a:schemeClr val="accent2"/>
                </a:solidFill>
                <a:cs typeface="Times New Roman" panose="02020603050405020304" pitchFamily="18" charset="0"/>
              </a:rPr>
              <a:t>La comunidad cristiana es prolongación histórica de Cristo. El enfermo debe encontrar en ella el lugar privilegiado que encontraba en Jesús: su misma preferencia, cercanía y acogida, el mismo trato curador , su fuerza sanadora.</a:t>
            </a:r>
            <a:endParaRPr lang="es-ES_tradnl" altLang="es-MX" sz="3600" b="1">
              <a:solidFill>
                <a:schemeClr val="accent2"/>
              </a:solidFill>
            </a:endParaRPr>
          </a:p>
        </p:txBody>
      </p:sp>
    </p:spTree>
    <p:extLst>
      <p:ext uri="{BB962C8B-B14F-4D97-AF65-F5344CB8AC3E}">
        <p14:creationId xmlns:p14="http://schemas.microsoft.com/office/powerpoint/2010/main" val="15717541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981200" y="457200"/>
            <a:ext cx="8001000"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MX" altLang="es-MX" sz="3200" b="1" i="1">
              <a:solidFill>
                <a:srgbClr val="CC3300"/>
              </a:solidFill>
              <a:cs typeface="Times New Roman" panose="02020603050405020304" pitchFamily="18" charset="0"/>
            </a:endParaRPr>
          </a:p>
          <a:p>
            <a:pPr algn="ctr">
              <a:spcBef>
                <a:spcPct val="50000"/>
              </a:spcBef>
            </a:pPr>
            <a:r>
              <a:rPr lang="es-MX" altLang="es-MX" sz="3200" b="1" i="1">
                <a:solidFill>
                  <a:srgbClr val="CC3300"/>
                </a:solidFill>
                <a:cs typeface="Times New Roman" panose="02020603050405020304" pitchFamily="18" charset="0"/>
              </a:rPr>
              <a:t>El enfermo: sujeto de evangelización</a:t>
            </a:r>
            <a:endParaRPr lang="es-MX" altLang="es-MX" sz="3200" b="1" i="1">
              <a:solidFill>
                <a:schemeClr val="accent2"/>
              </a:solidFill>
              <a:cs typeface="Times New Roman" panose="02020603050405020304" pitchFamily="18" charset="0"/>
            </a:endParaRPr>
          </a:p>
          <a:p>
            <a:pPr>
              <a:spcBef>
                <a:spcPct val="50000"/>
              </a:spcBef>
            </a:pPr>
            <a:r>
              <a:rPr lang="es-MX" altLang="es-MX" sz="3200" b="1">
                <a:solidFill>
                  <a:schemeClr val="accent2"/>
                </a:solidFill>
                <a:cs typeface="Times New Roman" panose="02020603050405020304" pitchFamily="18" charset="0"/>
              </a:rPr>
              <a:t>El hombre sufriente es sujeto responsable y activo de la obra de la evangelización y salvación y esto compromete a la comunidad cristiana en una pastoral de salud que se construye en torno al enfermo como protagonista y evangelizador. (Christifideles Laici, 53 y 54)</a:t>
            </a:r>
          </a:p>
          <a:p>
            <a:pPr>
              <a:spcBef>
                <a:spcPct val="50000"/>
              </a:spcBef>
            </a:pPr>
            <a:endParaRPr lang="es-ES" altLang="es-MX" sz="3200"/>
          </a:p>
        </p:txBody>
      </p:sp>
    </p:spTree>
    <p:extLst>
      <p:ext uri="{BB962C8B-B14F-4D97-AF65-F5344CB8AC3E}">
        <p14:creationId xmlns:p14="http://schemas.microsoft.com/office/powerpoint/2010/main" val="1237054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905000" y="457200"/>
            <a:ext cx="8153400" cy="576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MX" altLang="es-MX" sz="1200" b="1">
              <a:solidFill>
                <a:schemeClr val="accent2"/>
              </a:solidFill>
            </a:endParaRPr>
          </a:p>
          <a:p>
            <a:pPr algn="ctr">
              <a:spcBef>
                <a:spcPct val="50000"/>
              </a:spcBef>
            </a:pPr>
            <a:r>
              <a:rPr lang="es-MX" altLang="es-MX" sz="3600" b="1">
                <a:solidFill>
                  <a:schemeClr val="accent2"/>
                </a:solidFill>
              </a:rPr>
              <a:t>Enseñanza de los Apóstoles 		ANUNCIO</a:t>
            </a:r>
          </a:p>
          <a:p>
            <a:pPr algn="ctr">
              <a:spcBef>
                <a:spcPct val="50000"/>
              </a:spcBef>
            </a:pPr>
            <a:r>
              <a:rPr lang="es-MX" altLang="es-MX" sz="3600" b="1">
                <a:solidFill>
                  <a:srgbClr val="009900"/>
                </a:solidFill>
              </a:rPr>
              <a:t>Fracción del pan			CELEBRACION</a:t>
            </a:r>
          </a:p>
          <a:p>
            <a:pPr algn="ctr">
              <a:spcBef>
                <a:spcPct val="50000"/>
              </a:spcBef>
            </a:pPr>
            <a:r>
              <a:rPr lang="es-MX" altLang="es-MX" sz="3600" b="1">
                <a:solidFill>
                  <a:srgbClr val="CC3300"/>
                </a:solidFill>
              </a:rPr>
              <a:t>Vivían unidos				FRATERNIDAD</a:t>
            </a:r>
          </a:p>
          <a:p>
            <a:pPr algn="ctr">
              <a:spcBef>
                <a:spcPct val="50000"/>
              </a:spcBef>
            </a:pPr>
            <a:r>
              <a:rPr lang="es-MX" altLang="es-MX" sz="3600" b="1">
                <a:solidFill>
                  <a:srgbClr val="FF9900"/>
                </a:solidFill>
              </a:rPr>
              <a:t>Compartían				SOLIDARIDAD</a:t>
            </a:r>
            <a:endParaRPr lang="es-ES" altLang="es-MX" sz="3600" b="1">
              <a:solidFill>
                <a:srgbClr val="FF9900"/>
              </a:solidFill>
            </a:endParaRPr>
          </a:p>
        </p:txBody>
      </p:sp>
    </p:spTree>
    <p:extLst>
      <p:ext uri="{BB962C8B-B14F-4D97-AF65-F5344CB8AC3E}">
        <p14:creationId xmlns:p14="http://schemas.microsoft.com/office/powerpoint/2010/main" val="24584878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026"/>
          <p:cNvSpPr txBox="1">
            <a:spLocks noChangeArrowheads="1"/>
          </p:cNvSpPr>
          <p:nvPr/>
        </p:nvSpPr>
        <p:spPr bwMode="auto">
          <a:xfrm>
            <a:off x="2057400" y="457201"/>
            <a:ext cx="8001000" cy="585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MX" altLang="es-MX" sz="3600" b="1" i="1">
                <a:solidFill>
                  <a:srgbClr val="CC3300"/>
                </a:solidFill>
                <a:cs typeface="Times New Roman" panose="02020603050405020304" pitchFamily="18" charset="0"/>
              </a:rPr>
              <a:t>La familia del enfermo</a:t>
            </a:r>
            <a:endParaRPr lang="es-MX" altLang="es-MX" sz="3600" b="1" i="1">
              <a:solidFill>
                <a:schemeClr val="accent2"/>
              </a:solidFill>
              <a:cs typeface="Times New Roman" panose="02020603050405020304" pitchFamily="18" charset="0"/>
            </a:endParaRPr>
          </a:p>
          <a:p>
            <a:pPr algn="just">
              <a:spcBef>
                <a:spcPct val="50000"/>
              </a:spcBef>
            </a:pPr>
            <a:r>
              <a:rPr lang="es-MX" altLang="es-MX" sz="3600" b="1">
                <a:solidFill>
                  <a:schemeClr val="accent2"/>
                </a:solidFill>
                <a:cs typeface="Times New Roman" panose="02020603050405020304" pitchFamily="18" charset="0"/>
              </a:rPr>
              <a:t>La familia ocupa el lugar primario en la humanización de la persona y de la sociedad. Está llamada a ser una comunidad de salud, a educar para vivir en salud, a promover la salud de sus miembros y de su entorno. Es importante recuperar a la familia como parte esencial en el cuidado de sus miembros enfermos.</a:t>
            </a:r>
            <a:endParaRPr lang="es-ES" altLang="es-MX" sz="3600" b="1">
              <a:solidFill>
                <a:schemeClr val="accent2"/>
              </a:solidFill>
            </a:endParaRPr>
          </a:p>
        </p:txBody>
      </p:sp>
    </p:spTree>
    <p:extLst>
      <p:ext uri="{BB962C8B-B14F-4D97-AF65-F5344CB8AC3E}">
        <p14:creationId xmlns:p14="http://schemas.microsoft.com/office/powerpoint/2010/main" val="26625685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2133600" y="533400"/>
            <a:ext cx="7772400" cy="5878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3200" b="1">
                <a:solidFill>
                  <a:schemeClr val="accent2"/>
                </a:solidFill>
              </a:rPr>
              <a:t>   </a:t>
            </a:r>
            <a:r>
              <a:rPr lang="es-MX" altLang="es-MX" sz="3200" b="1" i="1">
                <a:solidFill>
                  <a:srgbClr val="CC3300"/>
                </a:solidFill>
                <a:cs typeface="Times New Roman" panose="02020603050405020304" pitchFamily="18" charset="0"/>
              </a:rPr>
              <a:t>Rol de los religiosos /as</a:t>
            </a:r>
            <a:endParaRPr lang="es-MX" altLang="es-MX" sz="3200" b="1" i="1">
              <a:solidFill>
                <a:schemeClr val="accent2"/>
              </a:solidFill>
              <a:cs typeface="Times New Roman" panose="02020603050405020304" pitchFamily="18" charset="0"/>
            </a:endParaRPr>
          </a:p>
          <a:p>
            <a:pPr>
              <a:spcBef>
                <a:spcPct val="50000"/>
              </a:spcBef>
            </a:pPr>
            <a:r>
              <a:rPr lang="es-MX" altLang="es-MX" sz="3200" b="1">
                <a:solidFill>
                  <a:schemeClr val="accent2"/>
                </a:solidFill>
                <a:cs typeface="Times New Roman" panose="02020603050405020304" pitchFamily="18" charset="0"/>
              </a:rPr>
              <a:t>Todos los religiosos/as, pero de manera especial los que tienen el carisma del cuidado de la salud, están llamados a ser testimonio de fe y esperanza en un mundo cada vez más deshumanizado y a enriquecer toda la comunidad en espíritu de apertura y colaboración a las actividades parroquiales, así como animar y acompañar a los grupos de pastoral de la salud.</a:t>
            </a:r>
            <a:r>
              <a:rPr lang="es-ES" altLang="es-MX" sz="4000" b="1">
                <a:solidFill>
                  <a:schemeClr val="accent2"/>
                </a:solidFill>
              </a:rPr>
              <a:t> </a:t>
            </a:r>
          </a:p>
        </p:txBody>
      </p:sp>
    </p:spTree>
    <p:extLst>
      <p:ext uri="{BB962C8B-B14F-4D97-AF65-F5344CB8AC3E}">
        <p14:creationId xmlns:p14="http://schemas.microsoft.com/office/powerpoint/2010/main" val="14688831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2133600" y="609601"/>
            <a:ext cx="7772400"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4000" b="1">
                <a:solidFill>
                  <a:schemeClr val="accent2"/>
                </a:solidFill>
              </a:rPr>
              <a:t> </a:t>
            </a:r>
            <a:r>
              <a:rPr lang="es-ES_tradnl" altLang="es-MX" sz="3200" b="1" i="1">
                <a:solidFill>
                  <a:srgbClr val="CC3300"/>
                </a:solidFill>
              </a:rPr>
              <a:t>Los profesionales y trabajadores de las estructuras de la salud</a:t>
            </a:r>
          </a:p>
          <a:p>
            <a:pPr>
              <a:spcBef>
                <a:spcPct val="50000"/>
              </a:spcBef>
            </a:pPr>
            <a:r>
              <a:rPr lang="es-ES_tradnl" altLang="es-MX" sz="3200" b="1">
                <a:solidFill>
                  <a:schemeClr val="accent2"/>
                </a:solidFill>
              </a:rPr>
              <a:t>Están en primera línea en la defensa de la salud y deben poder contar con la comunidad cristiana y encontrar en ella un lugar de recarga espiritual y una oportunidad de actualización en los temas del servicio, de la responsabilidad ética y para encontrar un sentido al sufrimiento.</a:t>
            </a:r>
          </a:p>
          <a:p>
            <a:pPr>
              <a:spcBef>
                <a:spcPct val="50000"/>
              </a:spcBef>
            </a:pPr>
            <a:endParaRPr lang="es-ES" altLang="es-MX"/>
          </a:p>
        </p:txBody>
      </p:sp>
    </p:spTree>
    <p:extLst>
      <p:ext uri="{BB962C8B-B14F-4D97-AF65-F5344CB8AC3E}">
        <p14:creationId xmlns:p14="http://schemas.microsoft.com/office/powerpoint/2010/main" val="1551632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2133600" y="533400"/>
            <a:ext cx="7924800"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MX" altLang="es-MX" sz="3200" b="1" i="1">
              <a:solidFill>
                <a:srgbClr val="CC3300"/>
              </a:solidFill>
            </a:endParaRPr>
          </a:p>
          <a:p>
            <a:pPr algn="ctr">
              <a:spcBef>
                <a:spcPct val="50000"/>
              </a:spcBef>
            </a:pPr>
            <a:r>
              <a:rPr lang="es-MX" altLang="es-MX" sz="3200" b="1" i="1">
                <a:solidFill>
                  <a:srgbClr val="CC3300"/>
                </a:solidFill>
              </a:rPr>
              <a:t>Los Diáconos</a:t>
            </a:r>
          </a:p>
          <a:p>
            <a:pPr>
              <a:spcBef>
                <a:spcPct val="50000"/>
              </a:spcBef>
            </a:pPr>
            <a:r>
              <a:rPr lang="es-MX" altLang="es-MX" sz="3200" b="1">
                <a:solidFill>
                  <a:schemeClr val="accent2"/>
                </a:solidFill>
                <a:cs typeface="Times New Roman" panose="02020603050405020304" pitchFamily="18" charset="0"/>
              </a:rPr>
              <a:t>El diaconado permite a la Iglesia adecuarse a una sociedad que necesita levadura evangélica y de caridad. </a:t>
            </a:r>
          </a:p>
          <a:p>
            <a:pPr>
              <a:spcBef>
                <a:spcPct val="50000"/>
              </a:spcBef>
            </a:pPr>
            <a:r>
              <a:rPr lang="es-MX" altLang="es-MX" sz="3200" b="1">
                <a:solidFill>
                  <a:schemeClr val="accent2"/>
                </a:solidFill>
                <a:cs typeface="Times New Roman" panose="02020603050405020304" pitchFamily="18" charset="0"/>
              </a:rPr>
              <a:t>A pesar de que la praxis subraye su ministerio litúrgico, se debe recuperar su ministerialidad “diaconal”, de servicio a la comunión y de animación de la caridad.</a:t>
            </a:r>
          </a:p>
          <a:p>
            <a:pPr>
              <a:spcBef>
                <a:spcPct val="50000"/>
              </a:spcBef>
            </a:pPr>
            <a:endParaRPr lang="es-MX" altLang="es-MX" sz="3200" b="1">
              <a:solidFill>
                <a:schemeClr val="accent2"/>
              </a:solidFill>
              <a:cs typeface="Times New Roman" panose="02020603050405020304" pitchFamily="18" charset="0"/>
            </a:endParaRPr>
          </a:p>
        </p:txBody>
      </p:sp>
    </p:spTree>
    <p:extLst>
      <p:ext uri="{BB962C8B-B14F-4D97-AF65-F5344CB8AC3E}">
        <p14:creationId xmlns:p14="http://schemas.microsoft.com/office/powerpoint/2010/main" val="33575979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2133600" y="533401"/>
            <a:ext cx="78486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3200" b="1">
              <a:solidFill>
                <a:srgbClr val="CC3300"/>
              </a:solidFill>
            </a:endParaRPr>
          </a:p>
          <a:p>
            <a:pPr algn="ctr">
              <a:spcBef>
                <a:spcPct val="50000"/>
              </a:spcBef>
            </a:pPr>
            <a:r>
              <a:rPr lang="es-ES_tradnl" altLang="es-MX" sz="3200" b="1" i="1">
                <a:solidFill>
                  <a:srgbClr val="CC3300"/>
                </a:solidFill>
              </a:rPr>
              <a:t>Los Ministros Extraordinarios de la Sagrada Comunión (MESC)</a:t>
            </a:r>
          </a:p>
          <a:p>
            <a:pPr>
              <a:spcBef>
                <a:spcPct val="50000"/>
              </a:spcBef>
            </a:pPr>
            <a:r>
              <a:rPr lang="es-MX" altLang="es-MX" sz="3200" b="1">
                <a:solidFill>
                  <a:schemeClr val="accent2"/>
                </a:solidFill>
                <a:cs typeface="Times New Roman" panose="02020603050405020304" pitchFamily="18" charset="0"/>
              </a:rPr>
              <a:t>El ministro extraordinario de la Comunión ha de procurar, en la medida de lo posible, que la distribución de la Comunión revista el carácter de una verdadera celebración de fe. </a:t>
            </a:r>
            <a:endParaRPr lang="es-ES" altLang="es-MX" sz="3200" b="1">
              <a:solidFill>
                <a:schemeClr val="accent2"/>
              </a:solidFill>
            </a:endParaRPr>
          </a:p>
          <a:p>
            <a:pPr>
              <a:spcBef>
                <a:spcPct val="50000"/>
              </a:spcBef>
            </a:pPr>
            <a:endParaRPr lang="es-ES" altLang="es-MX" sz="3200"/>
          </a:p>
        </p:txBody>
      </p:sp>
    </p:spTree>
    <p:extLst>
      <p:ext uri="{BB962C8B-B14F-4D97-AF65-F5344CB8AC3E}">
        <p14:creationId xmlns:p14="http://schemas.microsoft.com/office/powerpoint/2010/main" val="5386390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981200" y="457200"/>
            <a:ext cx="8153400"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s-MX" altLang="es-MX" sz="3200" b="1">
              <a:solidFill>
                <a:schemeClr val="accent2"/>
              </a:solidFill>
              <a:cs typeface="Times New Roman" panose="02020603050405020304" pitchFamily="18" charset="0"/>
            </a:endParaRPr>
          </a:p>
          <a:p>
            <a:pPr>
              <a:spcBef>
                <a:spcPct val="50000"/>
              </a:spcBef>
            </a:pPr>
            <a:r>
              <a:rPr lang="es-MX" altLang="es-MX" sz="3200" b="1">
                <a:solidFill>
                  <a:schemeClr val="accent2"/>
                </a:solidFill>
                <a:cs typeface="Times New Roman" panose="02020603050405020304" pitchFamily="18" charset="0"/>
              </a:rPr>
              <a:t>Por ello ha de: </a:t>
            </a:r>
          </a:p>
          <a:p>
            <a:pPr algn="just">
              <a:spcBef>
                <a:spcPct val="50000"/>
              </a:spcBef>
            </a:pPr>
            <a:r>
              <a:rPr lang="es-MX" altLang="es-MX" sz="3200" b="1">
                <a:solidFill>
                  <a:schemeClr val="accent2"/>
                </a:solidFill>
                <a:cs typeface="Times New Roman" panose="02020603050405020304" pitchFamily="18" charset="0"/>
              </a:rPr>
              <a:t>-         estudiar los métodos adecuados para responder a las necesidades de los enfermos, respetar el sacramento y permitir al agente la libertad y la creatividad suficientes en su celebración;</a:t>
            </a:r>
          </a:p>
          <a:p>
            <a:pPr algn="just">
              <a:spcBef>
                <a:spcPct val="50000"/>
              </a:spcBef>
            </a:pPr>
            <a:r>
              <a:rPr lang="es-MX" altLang="es-MX" sz="3200" b="1">
                <a:solidFill>
                  <a:schemeClr val="accent2"/>
                </a:solidFill>
                <a:cs typeface="Times New Roman" panose="02020603050405020304" pitchFamily="18" charset="0"/>
              </a:rPr>
              <a:t>-         dar la comunión en un contexto de presencia humana y de oración;</a:t>
            </a:r>
          </a:p>
          <a:p>
            <a:pPr algn="just">
              <a:spcBef>
                <a:spcPct val="50000"/>
              </a:spcBef>
            </a:pPr>
            <a:r>
              <a:rPr lang="es-MX" altLang="es-MX" sz="3200" b="1">
                <a:solidFill>
                  <a:schemeClr val="accent2"/>
                </a:solidFill>
                <a:cs typeface="Times New Roman" panose="02020603050405020304" pitchFamily="18" charset="0"/>
              </a:rPr>
              <a:t>        </a:t>
            </a:r>
            <a:endParaRPr lang="es-ES" altLang="es-MX"/>
          </a:p>
        </p:txBody>
      </p:sp>
    </p:spTree>
    <p:extLst>
      <p:ext uri="{BB962C8B-B14F-4D97-AF65-F5344CB8AC3E}">
        <p14:creationId xmlns:p14="http://schemas.microsoft.com/office/powerpoint/2010/main" val="5388871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981200" y="304801"/>
            <a:ext cx="81534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3200" b="1">
                <a:solidFill>
                  <a:schemeClr val="accent2"/>
                </a:solidFill>
                <a:cs typeface="Times New Roman" panose="02020603050405020304" pitchFamily="18" charset="0"/>
              </a:rPr>
              <a:t>- dar la comunión sin prisas ni rutina, buscando la frecuencia y las modalidades que permitan una celebración digna, y sirviéndose de los medios más convenientes para ayudar al enfermo a prepararse y dar gracias;</a:t>
            </a:r>
          </a:p>
          <a:p>
            <a:pPr algn="just">
              <a:spcBef>
                <a:spcPct val="50000"/>
              </a:spcBef>
            </a:pPr>
            <a:r>
              <a:rPr lang="es-MX" altLang="es-MX" sz="3200" b="1">
                <a:solidFill>
                  <a:schemeClr val="accent2"/>
                </a:solidFill>
                <a:cs typeface="Times New Roman" panose="02020603050405020304" pitchFamily="18" charset="0"/>
              </a:rPr>
              <a:t>-         escoger el momento más oportuno para el enfermo, evitando la coincidencia con otros servicios, con el fin de que disponga de un momento de calma suficiente para acoger el don que recibe y para la plegaria personal.</a:t>
            </a:r>
            <a:endParaRPr lang="es-ES" altLang="es-MX"/>
          </a:p>
        </p:txBody>
      </p:sp>
    </p:spTree>
    <p:extLst>
      <p:ext uri="{BB962C8B-B14F-4D97-AF65-F5344CB8AC3E}">
        <p14:creationId xmlns:p14="http://schemas.microsoft.com/office/powerpoint/2010/main" val="441631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2057400" y="457201"/>
            <a:ext cx="80010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s-ES" altLang="es-MX" sz="4400">
              <a:solidFill>
                <a:schemeClr val="tx2"/>
              </a:solidFill>
            </a:endParaRPr>
          </a:p>
          <a:p>
            <a:pPr>
              <a:spcBef>
                <a:spcPct val="50000"/>
              </a:spcBef>
            </a:pPr>
            <a:r>
              <a:rPr lang="es-MX" altLang="es-MX" sz="3200" b="1">
                <a:solidFill>
                  <a:schemeClr val="accent2"/>
                </a:solidFill>
              </a:rPr>
              <a:t>Debe llegar a ser “ojos y oídos” de la comunidad, para detectar las necesidades de los enfermos y sus familias;</a:t>
            </a:r>
          </a:p>
          <a:p>
            <a:pPr>
              <a:spcBef>
                <a:spcPct val="50000"/>
              </a:spcBef>
            </a:pPr>
            <a:r>
              <a:rPr lang="es-MX" altLang="es-MX" sz="3200" b="1">
                <a:solidFill>
                  <a:schemeClr val="accent2"/>
                </a:solidFill>
              </a:rPr>
              <a:t>Debe llegar a ser “estímulo para toda la comunidad, para que siempre tenga en cuenta las exigencias de sus miembros más frágiles.</a:t>
            </a:r>
          </a:p>
          <a:p>
            <a:pPr>
              <a:spcBef>
                <a:spcPct val="50000"/>
              </a:spcBef>
            </a:pPr>
            <a:endParaRPr lang="es-ES" altLang="es-MX"/>
          </a:p>
        </p:txBody>
      </p:sp>
    </p:spTree>
    <p:extLst>
      <p:ext uri="{BB962C8B-B14F-4D97-AF65-F5344CB8AC3E}">
        <p14:creationId xmlns:p14="http://schemas.microsoft.com/office/powerpoint/2010/main" val="31362470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905000" y="533400"/>
            <a:ext cx="8153400"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sz="3200" b="1" i="1">
              <a:solidFill>
                <a:srgbClr val="CC3300"/>
              </a:solidFill>
              <a:cs typeface="Times New Roman" panose="02020603050405020304" pitchFamily="18" charset="0"/>
            </a:endParaRPr>
          </a:p>
          <a:p>
            <a:pPr algn="ctr">
              <a:spcBef>
                <a:spcPct val="50000"/>
              </a:spcBef>
            </a:pPr>
            <a:r>
              <a:rPr lang="es-MX" altLang="es-MX" sz="3200" b="1" i="1">
                <a:solidFill>
                  <a:srgbClr val="CC3300"/>
                </a:solidFill>
                <a:cs typeface="Times New Roman" panose="02020603050405020304" pitchFamily="18" charset="0"/>
              </a:rPr>
              <a:t>Rol de las instituciones educativas</a:t>
            </a:r>
            <a:endParaRPr lang="es-MX" altLang="es-MX" sz="3200" b="1" i="1">
              <a:solidFill>
                <a:schemeClr val="accent2"/>
              </a:solidFill>
              <a:cs typeface="Times New Roman" panose="02020603050405020304" pitchFamily="18" charset="0"/>
            </a:endParaRPr>
          </a:p>
          <a:p>
            <a:pPr algn="just">
              <a:spcBef>
                <a:spcPct val="50000"/>
              </a:spcBef>
            </a:pPr>
            <a:r>
              <a:rPr lang="es-MX" altLang="es-MX" sz="3200" b="1">
                <a:solidFill>
                  <a:schemeClr val="accent2"/>
                </a:solidFill>
                <a:cs typeface="Times New Roman" panose="02020603050405020304" pitchFamily="18" charset="0"/>
              </a:rPr>
              <a:t>Se deben involucrar a las instituciones educativas (civiles y eclesiales) para que participen activamente en el crecimiento y formación integral de la persona; de ahí la importancia que en sus planes y programas incluyan lo relacionado con la promoción, prevención y educación para la salud.</a:t>
            </a:r>
          </a:p>
          <a:p>
            <a:pPr>
              <a:spcBef>
                <a:spcPct val="50000"/>
              </a:spcBef>
            </a:pPr>
            <a:endParaRPr lang="es-ES" altLang="es-MX" sz="3200" b="1">
              <a:solidFill>
                <a:schemeClr val="accent2"/>
              </a:solidFill>
            </a:endParaRPr>
          </a:p>
        </p:txBody>
      </p:sp>
    </p:spTree>
    <p:extLst>
      <p:ext uri="{BB962C8B-B14F-4D97-AF65-F5344CB8AC3E}">
        <p14:creationId xmlns:p14="http://schemas.microsoft.com/office/powerpoint/2010/main" val="946652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057400" y="533400"/>
            <a:ext cx="7772400"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s-MX" altLang="es-MX" sz="3200" b="1" i="1">
              <a:solidFill>
                <a:srgbClr val="CC3300"/>
              </a:solidFill>
              <a:cs typeface="Times New Roman" panose="02020603050405020304" pitchFamily="18" charset="0"/>
            </a:endParaRPr>
          </a:p>
          <a:p>
            <a:pPr algn="ctr">
              <a:spcBef>
                <a:spcPct val="50000"/>
              </a:spcBef>
            </a:pPr>
            <a:r>
              <a:rPr lang="es-MX" altLang="es-MX" sz="3200" b="1" i="1">
                <a:solidFill>
                  <a:srgbClr val="CC3300"/>
                </a:solidFill>
                <a:cs typeface="Times New Roman" panose="02020603050405020304" pitchFamily="18" charset="0"/>
              </a:rPr>
              <a:t>El voluntariado asistencial </a:t>
            </a:r>
          </a:p>
          <a:p>
            <a:pPr algn="ctr">
              <a:spcBef>
                <a:spcPct val="50000"/>
              </a:spcBef>
            </a:pPr>
            <a:r>
              <a:rPr lang="es-MX" altLang="es-MX" sz="3200" b="1" i="1">
                <a:solidFill>
                  <a:srgbClr val="CC3300"/>
                </a:solidFill>
                <a:cs typeface="Times New Roman" panose="02020603050405020304" pitchFamily="18" charset="0"/>
              </a:rPr>
              <a:t>y de promoción de la salud</a:t>
            </a:r>
            <a:endParaRPr lang="es-MX" altLang="es-MX" sz="3200" b="1" i="1">
              <a:solidFill>
                <a:schemeClr val="accent2"/>
              </a:solidFill>
              <a:cs typeface="Times New Roman" panose="02020603050405020304" pitchFamily="18" charset="0"/>
            </a:endParaRPr>
          </a:p>
          <a:p>
            <a:pPr>
              <a:spcBef>
                <a:spcPct val="50000"/>
              </a:spcBef>
            </a:pPr>
            <a:r>
              <a:rPr lang="es-MX" altLang="es-MX" sz="3200" b="1">
                <a:solidFill>
                  <a:schemeClr val="accent2"/>
                </a:solidFill>
                <a:cs typeface="Times New Roman" panose="02020603050405020304" pitchFamily="18" charset="0"/>
              </a:rPr>
              <a:t>El voluntariado es una expresión concreta del amor de Dios; es el quehacer de toda persona y en especial del cristiano. Con su actitud de amor, servicio gratuito e incondicional, promueve la cultura de la vida, basada en los valores de la solidaridad y la fraternidad</a:t>
            </a:r>
            <a:r>
              <a:rPr lang="es-ES" altLang="es-MX" sz="3200" b="1">
                <a:solidFill>
                  <a:schemeClr val="accent2"/>
                </a:solidFill>
              </a:rPr>
              <a:t> </a:t>
            </a:r>
          </a:p>
        </p:txBody>
      </p:sp>
    </p:spTree>
    <p:extLst>
      <p:ext uri="{BB962C8B-B14F-4D97-AF65-F5344CB8AC3E}">
        <p14:creationId xmlns:p14="http://schemas.microsoft.com/office/powerpoint/2010/main" val="2414605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133600" y="685801"/>
            <a:ext cx="7924800" cy="590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3600" b="1">
                <a:solidFill>
                  <a:schemeClr val="tx2"/>
                </a:solidFill>
              </a:rPr>
              <a:t>PASTORAL</a:t>
            </a:r>
          </a:p>
          <a:p>
            <a:pPr algn="ctr">
              <a:spcBef>
                <a:spcPct val="50000"/>
              </a:spcBef>
            </a:pPr>
            <a:endParaRPr lang="es-ES_tradnl" altLang="es-MX" sz="1000" b="1">
              <a:solidFill>
                <a:schemeClr val="tx2"/>
              </a:solidFill>
            </a:endParaRPr>
          </a:p>
          <a:p>
            <a:pPr>
              <a:spcBef>
                <a:spcPct val="50000"/>
              </a:spcBef>
            </a:pPr>
            <a:r>
              <a:rPr lang="es-ES_tradnl" altLang="es-MX" sz="3600" b="1">
                <a:solidFill>
                  <a:schemeClr val="accent2"/>
                </a:solidFill>
              </a:rPr>
              <a:t>PROFETICA		ANUNCIO</a:t>
            </a:r>
          </a:p>
          <a:p>
            <a:pPr>
              <a:spcBef>
                <a:spcPct val="50000"/>
              </a:spcBef>
            </a:pPr>
            <a:r>
              <a:rPr lang="es-ES_tradnl" altLang="es-MX" sz="2000" b="1">
                <a:solidFill>
                  <a:srgbClr val="FF0000"/>
                </a:solidFill>
              </a:rPr>
              <a:t>		</a:t>
            </a:r>
          </a:p>
          <a:p>
            <a:pPr>
              <a:spcBef>
                <a:spcPct val="50000"/>
              </a:spcBef>
            </a:pPr>
            <a:r>
              <a:rPr lang="es-ES_tradnl" altLang="es-MX" sz="3600" b="1">
                <a:solidFill>
                  <a:srgbClr val="009900"/>
                </a:solidFill>
              </a:rPr>
              <a:t>LITURGICA		CELEBRACION</a:t>
            </a:r>
          </a:p>
          <a:p>
            <a:pPr>
              <a:spcBef>
                <a:spcPct val="50000"/>
              </a:spcBef>
            </a:pPr>
            <a:r>
              <a:rPr lang="es-ES_tradnl" altLang="es-MX" sz="2000" b="1">
                <a:solidFill>
                  <a:srgbClr val="FF0000"/>
                </a:solidFill>
              </a:rPr>
              <a:t>		</a:t>
            </a:r>
          </a:p>
          <a:p>
            <a:pPr>
              <a:spcBef>
                <a:spcPct val="50000"/>
              </a:spcBef>
            </a:pPr>
            <a:r>
              <a:rPr lang="es-ES_tradnl" altLang="es-MX" sz="3600" b="1">
                <a:solidFill>
                  <a:srgbClr val="CC3300"/>
                </a:solidFill>
              </a:rPr>
              <a:t>SOCIAL			TESTIMONIO</a:t>
            </a:r>
          </a:p>
          <a:p>
            <a:pPr>
              <a:spcBef>
                <a:spcPct val="50000"/>
              </a:spcBef>
            </a:pPr>
            <a:r>
              <a:rPr lang="es-ES_tradnl" altLang="es-MX" sz="2000" b="1">
                <a:solidFill>
                  <a:srgbClr val="CC3300"/>
                </a:solidFill>
              </a:rPr>
              <a:t>	</a:t>
            </a:r>
            <a:r>
              <a:rPr lang="es-ES_tradnl" altLang="es-MX" sz="3600" b="1">
                <a:solidFill>
                  <a:srgbClr val="CC3300"/>
                </a:solidFill>
              </a:rPr>
              <a:t>			FRATERNIDAD</a:t>
            </a:r>
          </a:p>
          <a:p>
            <a:pPr>
              <a:spcBef>
                <a:spcPct val="50000"/>
              </a:spcBef>
            </a:pPr>
            <a:r>
              <a:rPr lang="es-ES_tradnl" altLang="es-MX" sz="3600" b="1">
                <a:solidFill>
                  <a:schemeClr val="accent2"/>
                </a:solidFill>
              </a:rPr>
              <a:t>				</a:t>
            </a:r>
            <a:r>
              <a:rPr lang="es-ES_tradnl" altLang="es-MX" sz="3600" b="1">
                <a:solidFill>
                  <a:srgbClr val="FF9900"/>
                </a:solidFill>
              </a:rPr>
              <a:t>SOLIDARIDAD</a:t>
            </a:r>
            <a:endParaRPr lang="es-ES" altLang="es-MX" sz="3600" b="1">
              <a:solidFill>
                <a:srgbClr val="FF9900"/>
              </a:solidFill>
            </a:endParaRPr>
          </a:p>
        </p:txBody>
      </p:sp>
    </p:spTree>
    <p:extLst>
      <p:ext uri="{BB962C8B-B14F-4D97-AF65-F5344CB8AC3E}">
        <p14:creationId xmlns:p14="http://schemas.microsoft.com/office/powerpoint/2010/main" val="20009298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2057400" y="457201"/>
            <a:ext cx="80010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sz="3200" b="1" i="1">
              <a:solidFill>
                <a:schemeClr val="accent2"/>
              </a:solidFill>
              <a:cs typeface="Times New Roman" panose="02020603050405020304" pitchFamily="18" charset="0"/>
            </a:endParaRPr>
          </a:p>
          <a:p>
            <a:pPr algn="just">
              <a:spcBef>
                <a:spcPct val="50000"/>
              </a:spcBef>
            </a:pPr>
            <a:endParaRPr lang="es-MX" altLang="es-MX" sz="3200" b="1" i="1">
              <a:solidFill>
                <a:schemeClr val="accent2"/>
              </a:solidFill>
              <a:cs typeface="Times New Roman" panose="02020603050405020304" pitchFamily="18" charset="0"/>
            </a:endParaRPr>
          </a:p>
          <a:p>
            <a:pPr algn="ctr">
              <a:spcBef>
                <a:spcPct val="50000"/>
              </a:spcBef>
            </a:pPr>
            <a:r>
              <a:rPr lang="es-MX" altLang="es-MX" sz="3200" b="1" i="1">
                <a:solidFill>
                  <a:srgbClr val="CC3300"/>
                </a:solidFill>
                <a:cs typeface="Times New Roman" panose="02020603050405020304" pitchFamily="18" charset="0"/>
              </a:rPr>
              <a:t>Formación de los seminaristas</a:t>
            </a:r>
          </a:p>
          <a:p>
            <a:pPr algn="just">
              <a:spcBef>
                <a:spcPct val="50000"/>
              </a:spcBef>
            </a:pPr>
            <a:r>
              <a:rPr lang="es-MX" altLang="es-MX" sz="3200" b="1">
                <a:solidFill>
                  <a:schemeClr val="accent2"/>
                </a:solidFill>
                <a:cs typeface="Times New Roman" panose="02020603050405020304" pitchFamily="18" charset="0"/>
              </a:rPr>
              <a:t>En los planes de formación de los futuros pastores, se debe tener presente la formación y capacitación en la pastoral de la salud.</a:t>
            </a:r>
          </a:p>
          <a:p>
            <a:pPr algn="just">
              <a:spcBef>
                <a:spcPct val="50000"/>
              </a:spcBef>
            </a:pPr>
            <a:r>
              <a:rPr lang="es-MX" altLang="es-MX">
                <a:cs typeface="Times New Roman" panose="02020603050405020304" pitchFamily="18" charset="0"/>
              </a:rPr>
              <a:t> </a:t>
            </a:r>
          </a:p>
          <a:p>
            <a:pPr>
              <a:spcBef>
                <a:spcPct val="50000"/>
              </a:spcBef>
            </a:pPr>
            <a:endParaRPr lang="es-ES" altLang="es-MX"/>
          </a:p>
        </p:txBody>
      </p:sp>
    </p:spTree>
    <p:extLst>
      <p:ext uri="{BB962C8B-B14F-4D97-AF65-F5344CB8AC3E}">
        <p14:creationId xmlns:p14="http://schemas.microsoft.com/office/powerpoint/2010/main" val="34217728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2057400" y="609600"/>
            <a:ext cx="8077200"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a:cs typeface="Times New Roman" panose="02020603050405020304" pitchFamily="18" charset="0"/>
            </a:endParaRPr>
          </a:p>
          <a:p>
            <a:pPr algn="ctr">
              <a:spcBef>
                <a:spcPct val="50000"/>
              </a:spcBef>
            </a:pPr>
            <a:r>
              <a:rPr lang="es-MX" altLang="es-MX" sz="3200" b="1" i="1">
                <a:solidFill>
                  <a:srgbClr val="CC3300"/>
                </a:solidFill>
                <a:cs typeface="Times New Roman" panose="02020603050405020304" pitchFamily="18" charset="0"/>
              </a:rPr>
              <a:t>Valoración de los medios de comunicación social</a:t>
            </a:r>
          </a:p>
          <a:p>
            <a:pPr algn="just">
              <a:spcBef>
                <a:spcPct val="50000"/>
              </a:spcBef>
            </a:pPr>
            <a:r>
              <a:rPr lang="es-MX" altLang="es-MX" sz="3200" b="1">
                <a:solidFill>
                  <a:schemeClr val="accent2"/>
                </a:solidFill>
                <a:cs typeface="Times New Roman" panose="02020603050405020304" pitchFamily="18" charset="0"/>
              </a:rPr>
              <a:t>Los medios de comunicación cumplen un papel importante como órganos de información y difusión a la comunidad; por lo tanto es conveniente aprovecharlos para realizar programas y campañas de educación en la defensa de la vida y en la promoción de la salud.</a:t>
            </a:r>
          </a:p>
          <a:p>
            <a:pPr algn="just">
              <a:spcBef>
                <a:spcPct val="50000"/>
              </a:spcBef>
            </a:pPr>
            <a:endParaRPr lang="es-ES" altLang="es-MX"/>
          </a:p>
        </p:txBody>
      </p:sp>
    </p:spTree>
    <p:extLst>
      <p:ext uri="{BB962C8B-B14F-4D97-AF65-F5344CB8AC3E}">
        <p14:creationId xmlns:p14="http://schemas.microsoft.com/office/powerpoint/2010/main" val="34898937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057400" y="457200"/>
            <a:ext cx="8001000"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a:cs typeface="Times New Roman" panose="02020603050405020304" pitchFamily="18" charset="0"/>
            </a:endParaRPr>
          </a:p>
          <a:p>
            <a:pPr algn="ctr">
              <a:spcBef>
                <a:spcPct val="50000"/>
              </a:spcBef>
            </a:pPr>
            <a:r>
              <a:rPr lang="es-MX" altLang="es-MX" sz="3200" b="1" i="1">
                <a:solidFill>
                  <a:srgbClr val="CC3300"/>
                </a:solidFill>
                <a:cs typeface="Times New Roman" panose="02020603050405020304" pitchFamily="18" charset="0"/>
              </a:rPr>
              <a:t>Las organizaciones populares</a:t>
            </a:r>
          </a:p>
          <a:p>
            <a:pPr algn="just">
              <a:spcBef>
                <a:spcPct val="50000"/>
              </a:spcBef>
            </a:pPr>
            <a:r>
              <a:rPr lang="es-MX" altLang="es-MX" sz="3200" b="1">
                <a:solidFill>
                  <a:schemeClr val="accent2"/>
                </a:solidFill>
                <a:cs typeface="Times New Roman" panose="02020603050405020304" pitchFamily="18" charset="0"/>
              </a:rPr>
              <a:t>Las organizaciones populares son instancias de resistencia del pueblo pobre y doliente que se organiza para sobrevivir frente al empobrecimiento creciente. Es necesario reconocer y apoyar el esfuerzo que éstas realizan en el servicio a la comunidad, capacitándolas en la promoción de la salud y la prevención de las enfermedades.</a:t>
            </a:r>
          </a:p>
          <a:p>
            <a:pPr>
              <a:spcBef>
                <a:spcPct val="50000"/>
              </a:spcBef>
            </a:pPr>
            <a:endParaRPr lang="es-ES" altLang="es-MX" sz="3200" b="1">
              <a:solidFill>
                <a:schemeClr val="accent2"/>
              </a:solidFill>
            </a:endParaRPr>
          </a:p>
        </p:txBody>
      </p:sp>
    </p:spTree>
    <p:extLst>
      <p:ext uri="{BB962C8B-B14F-4D97-AF65-F5344CB8AC3E}">
        <p14:creationId xmlns:p14="http://schemas.microsoft.com/office/powerpoint/2010/main" val="34705624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2133600" y="609600"/>
            <a:ext cx="7848600"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s-MX" altLang="es-MX" sz="3200" b="1" i="1">
              <a:solidFill>
                <a:srgbClr val="CC3300"/>
              </a:solidFill>
              <a:cs typeface="Times New Roman" panose="02020603050405020304" pitchFamily="18" charset="0"/>
            </a:endParaRPr>
          </a:p>
          <a:p>
            <a:pPr algn="ctr">
              <a:spcBef>
                <a:spcPct val="50000"/>
              </a:spcBef>
            </a:pPr>
            <a:r>
              <a:rPr lang="es-MX" altLang="es-MX" sz="3200" b="1" i="1">
                <a:solidFill>
                  <a:srgbClr val="CC3300"/>
                </a:solidFill>
                <a:cs typeface="Times New Roman" panose="02020603050405020304" pitchFamily="18" charset="0"/>
              </a:rPr>
              <a:t>Grupos y asociaciones de enfermos</a:t>
            </a:r>
            <a:r>
              <a:rPr lang="es-MX" altLang="es-MX" sz="3200" b="1" i="1">
                <a:solidFill>
                  <a:schemeClr val="accent2"/>
                </a:solidFill>
                <a:cs typeface="Times New Roman" panose="02020603050405020304" pitchFamily="18" charset="0"/>
              </a:rPr>
              <a:t> </a:t>
            </a:r>
          </a:p>
          <a:p>
            <a:pPr>
              <a:spcBef>
                <a:spcPct val="50000"/>
              </a:spcBef>
            </a:pPr>
            <a:r>
              <a:rPr lang="es-MX" altLang="es-MX" sz="3200" b="1">
                <a:solidFill>
                  <a:schemeClr val="accent2"/>
                </a:solidFill>
                <a:cs typeface="Times New Roman" panose="02020603050405020304" pitchFamily="18" charset="0"/>
              </a:rPr>
              <a:t>Muchos son los grupos y asociaciones de enfermos que se organizan para apoyarse y colaborar mutuamente. Es importante valorar, reconocer y acompañar sus esfuerzos; ellos comunican y transmiten grandes valores humanos y cristianos a la comunidad.</a:t>
            </a:r>
          </a:p>
          <a:p>
            <a:pPr>
              <a:spcBef>
                <a:spcPct val="50000"/>
              </a:spcBef>
            </a:pPr>
            <a:endParaRPr lang="es-ES" altLang="es-MX" sz="3200" b="1">
              <a:solidFill>
                <a:schemeClr val="accent2"/>
              </a:solidFill>
            </a:endParaRPr>
          </a:p>
        </p:txBody>
      </p:sp>
    </p:spTree>
    <p:extLst>
      <p:ext uri="{BB962C8B-B14F-4D97-AF65-F5344CB8AC3E}">
        <p14:creationId xmlns:p14="http://schemas.microsoft.com/office/powerpoint/2010/main" val="28237119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2133600" y="533400"/>
            <a:ext cx="78486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s-ES_tradnl" altLang="es-MX" sz="3200" b="1">
              <a:solidFill>
                <a:schemeClr val="accent2"/>
              </a:solidFill>
            </a:endParaRPr>
          </a:p>
          <a:p>
            <a:pPr algn="ctr">
              <a:spcBef>
                <a:spcPct val="50000"/>
              </a:spcBef>
            </a:pPr>
            <a:r>
              <a:rPr lang="es-ES_tradnl" altLang="es-MX" sz="3200" b="1" i="1">
                <a:solidFill>
                  <a:srgbClr val="CC3300"/>
                </a:solidFill>
              </a:rPr>
              <a:t>Instituciones sanitarias católicas</a:t>
            </a:r>
            <a:endParaRPr lang="es-ES" altLang="es-MX" sz="3200" b="1" i="1">
              <a:solidFill>
                <a:srgbClr val="CC3300"/>
              </a:solidFill>
            </a:endParaRPr>
          </a:p>
          <a:p>
            <a:pPr algn="just">
              <a:spcBef>
                <a:spcPct val="50000"/>
              </a:spcBef>
            </a:pPr>
            <a:r>
              <a:rPr lang="es-MX" altLang="es-MX" sz="3200" b="1">
                <a:solidFill>
                  <a:schemeClr val="accent2"/>
                </a:solidFill>
                <a:cs typeface="Times New Roman" panose="02020603050405020304" pitchFamily="18" charset="0"/>
              </a:rPr>
              <a:t>Un papel importante pueden jugar las instituciones de salud (hospitales, asilos, dispensarios y clínicas, comunidades terapéuticas, etc.) de la Iglesia, surgidas y manejadas por parroquias, institutos religiosos, movimientos y asociaciones eclesiales.</a:t>
            </a:r>
          </a:p>
        </p:txBody>
      </p:sp>
    </p:spTree>
    <p:extLst>
      <p:ext uri="{BB962C8B-B14F-4D97-AF65-F5344CB8AC3E}">
        <p14:creationId xmlns:p14="http://schemas.microsoft.com/office/powerpoint/2010/main" val="34855530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2057400" y="457200"/>
            <a:ext cx="7924800"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sz="3200" b="1">
              <a:solidFill>
                <a:schemeClr val="accent2"/>
              </a:solidFill>
              <a:cs typeface="Times New Roman" panose="02020603050405020304" pitchFamily="18" charset="0"/>
            </a:endParaRPr>
          </a:p>
          <a:p>
            <a:pPr algn="just">
              <a:spcBef>
                <a:spcPct val="50000"/>
              </a:spcBef>
            </a:pPr>
            <a:r>
              <a:rPr lang="es-MX" altLang="es-MX" sz="3200" b="1">
                <a:solidFill>
                  <a:schemeClr val="accent2"/>
                </a:solidFill>
                <a:cs typeface="Times New Roman" panose="02020603050405020304" pitchFamily="18" charset="0"/>
              </a:rPr>
              <a:t>No pueden faltar algunos aspectos para que sean verdaderamente “evangelizadoras”. </a:t>
            </a:r>
          </a:p>
          <a:p>
            <a:pPr algn="just">
              <a:spcBef>
                <a:spcPct val="50000"/>
              </a:spcBef>
            </a:pPr>
            <a:r>
              <a:rPr lang="es-MX" altLang="es-MX" sz="3200" b="1">
                <a:solidFill>
                  <a:srgbClr val="CC3300"/>
                </a:solidFill>
                <a:cs typeface="Times New Roman" panose="02020603050405020304" pitchFamily="18" charset="0"/>
              </a:rPr>
              <a:t>a.</a:t>
            </a:r>
            <a:r>
              <a:rPr lang="es-MX" altLang="es-MX" sz="3200" b="1">
                <a:solidFill>
                  <a:schemeClr val="accent2"/>
                </a:solidFill>
                <a:cs typeface="Times New Roman" panose="02020603050405020304" pitchFamily="18" charset="0"/>
              </a:rPr>
              <a:t>       Están llamadas a educar y a promover la salud, a cuidar y defender la vida, a brindar una asistencia integral más humana al hombre enfermo y su familia, reconociendo y respetando sus derechos, en plena adhesión al magisterio de la Iglesia en el campo de la bioética.</a:t>
            </a:r>
          </a:p>
          <a:p>
            <a:pPr algn="just">
              <a:spcBef>
                <a:spcPct val="50000"/>
              </a:spcBef>
            </a:pPr>
            <a:endParaRPr lang="es-ES" altLang="es-MX"/>
          </a:p>
        </p:txBody>
      </p:sp>
    </p:spTree>
    <p:extLst>
      <p:ext uri="{BB962C8B-B14F-4D97-AF65-F5344CB8AC3E}">
        <p14:creationId xmlns:p14="http://schemas.microsoft.com/office/powerpoint/2010/main" val="36546242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981200" y="457201"/>
            <a:ext cx="800100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endParaRPr lang="es-MX" altLang="es-MX" sz="3200" b="1">
              <a:solidFill>
                <a:srgbClr val="CC3300"/>
              </a:solidFill>
              <a:cs typeface="Times New Roman" panose="02020603050405020304" pitchFamily="18" charset="0"/>
            </a:endParaRPr>
          </a:p>
          <a:p>
            <a:pPr algn="just">
              <a:spcBef>
                <a:spcPct val="50000"/>
              </a:spcBef>
            </a:pPr>
            <a:r>
              <a:rPr lang="es-MX" altLang="es-MX" sz="3200" b="1">
                <a:solidFill>
                  <a:srgbClr val="CC3300"/>
                </a:solidFill>
                <a:cs typeface="Times New Roman" panose="02020603050405020304" pitchFamily="18" charset="0"/>
              </a:rPr>
              <a:t>b.  </a:t>
            </a:r>
            <a:r>
              <a:rPr lang="es-MX" altLang="es-MX" sz="3200" b="1">
                <a:solidFill>
                  <a:schemeClr val="accent2"/>
                </a:solidFill>
                <a:cs typeface="Times New Roman" panose="02020603050405020304" pitchFamily="18" charset="0"/>
              </a:rPr>
              <a:t>   Deben ser “ejemplo” y “modelo” en el cuidado a los enfermos, suscitando un proceso de “imitación” por parte de las estructuras públicas o privadas que no tienen la inspiración de Jesucristo.</a:t>
            </a:r>
          </a:p>
          <a:p>
            <a:pPr algn="just">
              <a:spcBef>
                <a:spcPct val="50000"/>
              </a:spcBef>
            </a:pPr>
            <a:r>
              <a:rPr lang="es-MX" altLang="es-MX" sz="3200" b="1">
                <a:solidFill>
                  <a:srgbClr val="CC3300"/>
                </a:solidFill>
                <a:cs typeface="Times New Roman" panose="02020603050405020304" pitchFamily="18" charset="0"/>
              </a:rPr>
              <a:t>c.</a:t>
            </a:r>
            <a:r>
              <a:rPr lang="es-MX" altLang="es-MX" sz="3200" b="1">
                <a:solidFill>
                  <a:schemeClr val="accent2"/>
                </a:solidFill>
                <a:cs typeface="Times New Roman" panose="02020603050405020304" pitchFamily="18" charset="0"/>
              </a:rPr>
              <a:t>       Se dedicarán, con preferencia, a las categorías de personas menos atendidas, obrando como “suplencia” en las carencias de las instituciones públicas y privadas de salud y asistencia.</a:t>
            </a:r>
          </a:p>
        </p:txBody>
      </p:sp>
    </p:spTree>
    <p:extLst>
      <p:ext uri="{BB962C8B-B14F-4D97-AF65-F5344CB8AC3E}">
        <p14:creationId xmlns:p14="http://schemas.microsoft.com/office/powerpoint/2010/main" val="25137687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1026"/>
          <p:cNvSpPr txBox="1">
            <a:spLocks noChangeArrowheads="1"/>
          </p:cNvSpPr>
          <p:nvPr/>
        </p:nvSpPr>
        <p:spPr bwMode="auto">
          <a:xfrm>
            <a:off x="2057400" y="533401"/>
            <a:ext cx="7772400"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s-MX" altLang="es-MX" sz="3200" b="1">
              <a:solidFill>
                <a:srgbClr val="CC3300"/>
              </a:solidFill>
              <a:cs typeface="Times New Roman" panose="02020603050405020304" pitchFamily="18" charset="0"/>
            </a:endParaRPr>
          </a:p>
          <a:p>
            <a:pPr>
              <a:spcBef>
                <a:spcPct val="50000"/>
              </a:spcBef>
            </a:pPr>
            <a:r>
              <a:rPr lang="es-MX" altLang="es-MX" sz="3200" b="1">
                <a:solidFill>
                  <a:srgbClr val="CC3300"/>
                </a:solidFill>
                <a:cs typeface="Times New Roman" panose="02020603050405020304" pitchFamily="18" charset="0"/>
              </a:rPr>
              <a:t>d.</a:t>
            </a:r>
            <a:r>
              <a:rPr lang="es-MX" altLang="es-MX" sz="3200" b="1">
                <a:solidFill>
                  <a:schemeClr val="accent2"/>
                </a:solidFill>
                <a:cs typeface="Times New Roman" panose="02020603050405020304" pitchFamily="18" charset="0"/>
              </a:rPr>
              <a:t> Deben destacar por el servicio religioso. La gente tiene derecho de encontrar una asistencia espiritual de calidad. La realizará un equipo asesorado por el sacerdote o religioso/a capacitados en esta área específica. Buscará ser presencia significativa que aglutine todas las fuerzas cristianas presentes en la institución, en diálogo con el territorio de referencia.</a:t>
            </a:r>
            <a:endParaRPr lang="es-ES" altLang="es-MX" sz="3200" b="1">
              <a:solidFill>
                <a:schemeClr val="accent2"/>
              </a:solidFill>
              <a:cs typeface="Times New Roman" panose="02020603050405020304" pitchFamily="18" charset="0"/>
            </a:endParaRPr>
          </a:p>
          <a:p>
            <a:pPr>
              <a:spcBef>
                <a:spcPct val="50000"/>
              </a:spcBef>
            </a:pPr>
            <a:endParaRPr lang="es-ES" altLang="es-MX"/>
          </a:p>
        </p:txBody>
      </p:sp>
    </p:spTree>
    <p:extLst>
      <p:ext uri="{BB962C8B-B14F-4D97-AF65-F5344CB8AC3E}">
        <p14:creationId xmlns:p14="http://schemas.microsoft.com/office/powerpoint/2010/main" val="35847841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981200" y="381000"/>
            <a:ext cx="8153400" cy="568483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3600" b="1">
              <a:solidFill>
                <a:srgbClr val="FF0000"/>
              </a:solidFill>
            </a:endParaRPr>
          </a:p>
          <a:p>
            <a:pPr algn="ctr">
              <a:spcBef>
                <a:spcPct val="50000"/>
              </a:spcBef>
            </a:pPr>
            <a:r>
              <a:rPr lang="es-ES_tradnl" altLang="es-MX" sz="4000" b="1">
                <a:solidFill>
                  <a:srgbClr val="FF0000"/>
                </a:solidFill>
              </a:rPr>
              <a:t>SUJETOS  Y   AGENTES</a:t>
            </a:r>
            <a:r>
              <a:rPr lang="es-ES_tradnl" altLang="es-MX" sz="3600" b="1">
                <a:solidFill>
                  <a:schemeClr val="accent2"/>
                </a:solidFill>
              </a:rPr>
              <a:t> </a:t>
            </a:r>
          </a:p>
          <a:p>
            <a:pPr algn="ctr">
              <a:spcBef>
                <a:spcPct val="50000"/>
              </a:spcBef>
            </a:pPr>
            <a:r>
              <a:rPr lang="es-ES_tradnl" altLang="es-MX" sz="3600" b="1">
                <a:solidFill>
                  <a:schemeClr val="accent2"/>
                </a:solidFill>
              </a:rPr>
              <a:t>Todos los bautizados son “sujetos” de Pastoral de la Salud.</a:t>
            </a:r>
          </a:p>
          <a:p>
            <a:pPr algn="ctr">
              <a:spcBef>
                <a:spcPct val="50000"/>
              </a:spcBef>
            </a:pPr>
            <a:r>
              <a:rPr lang="es-ES_tradnl" altLang="es-MX" sz="3600" b="1">
                <a:solidFill>
                  <a:schemeClr val="accent2"/>
                </a:solidFill>
              </a:rPr>
              <a:t>Entre ellos, algunos están llamados a ser “agentes de Pastoral de la Salud”.</a:t>
            </a:r>
          </a:p>
          <a:p>
            <a:pPr algn="ctr">
              <a:spcBef>
                <a:spcPct val="50000"/>
              </a:spcBef>
            </a:pPr>
            <a:r>
              <a:rPr lang="es-ES_tradnl" altLang="es-MX" sz="3600" b="1">
                <a:solidFill>
                  <a:schemeClr val="accent2"/>
                </a:solidFill>
              </a:rPr>
              <a:t>Las características que los distinguen son:</a:t>
            </a:r>
            <a:endParaRPr lang="es-ES_tradnl" altLang="es-MX"/>
          </a:p>
        </p:txBody>
      </p:sp>
    </p:spTree>
    <p:extLst>
      <p:ext uri="{BB962C8B-B14F-4D97-AF65-F5344CB8AC3E}">
        <p14:creationId xmlns:p14="http://schemas.microsoft.com/office/powerpoint/2010/main" val="15446597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2057400" y="533400"/>
            <a:ext cx="7848600" cy="531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3600" b="1">
                <a:solidFill>
                  <a:srgbClr val="CC3300"/>
                </a:solidFill>
              </a:rPr>
              <a:t>Vocación</a:t>
            </a:r>
            <a:r>
              <a:rPr lang="es-ES_tradnl" altLang="es-MX" sz="3600" b="1">
                <a:solidFill>
                  <a:schemeClr val="accent2"/>
                </a:solidFill>
              </a:rPr>
              <a:t> </a:t>
            </a:r>
          </a:p>
          <a:p>
            <a:pPr>
              <a:spcBef>
                <a:spcPct val="50000"/>
              </a:spcBef>
            </a:pPr>
            <a:r>
              <a:rPr lang="es-ES_tradnl" altLang="es-MX" sz="3600" b="1">
                <a:solidFill>
                  <a:schemeClr val="accent2"/>
                </a:solidFill>
              </a:rPr>
              <a:t>Los agentes sienten un “llamado” a desarrollar esta actividad pastoral. El llamado se puede manifestar de maneras diferentes; una de ellas es una “predisposición de carácter y sensibilidad hacia los enfermos. Estos aspectos del carácter son finalmente “don”, “carisma” del Espíritu Santo.   </a:t>
            </a:r>
          </a:p>
        </p:txBody>
      </p:sp>
    </p:spTree>
    <p:extLst>
      <p:ext uri="{BB962C8B-B14F-4D97-AF65-F5344CB8AC3E}">
        <p14:creationId xmlns:p14="http://schemas.microsoft.com/office/powerpoint/2010/main" val="183557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2362200" y="457200"/>
            <a:ext cx="7696200" cy="521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MX" altLang="es-MX" sz="3200" b="1">
                <a:solidFill>
                  <a:schemeClr val="accent2"/>
                </a:solidFill>
              </a:rPr>
              <a:t>ANUNCIO para que </a:t>
            </a:r>
          </a:p>
          <a:p>
            <a:pPr>
              <a:spcBef>
                <a:spcPct val="50000"/>
              </a:spcBef>
            </a:pPr>
            <a:r>
              <a:rPr lang="es-MX" altLang="es-MX" sz="3200" b="1">
                <a:solidFill>
                  <a:schemeClr val="accent2"/>
                </a:solidFill>
              </a:rPr>
              <a:t>	CONOZCAMOS a Jesús</a:t>
            </a:r>
          </a:p>
          <a:p>
            <a:pPr>
              <a:spcBef>
                <a:spcPct val="50000"/>
              </a:spcBef>
            </a:pPr>
            <a:endParaRPr lang="es-MX" altLang="es-MX" sz="3200" b="1">
              <a:solidFill>
                <a:schemeClr val="accent2"/>
              </a:solidFill>
            </a:endParaRPr>
          </a:p>
          <a:p>
            <a:pPr>
              <a:spcBef>
                <a:spcPct val="50000"/>
              </a:spcBef>
            </a:pPr>
            <a:r>
              <a:rPr lang="es-MX" altLang="es-MX" sz="3200" b="1">
                <a:solidFill>
                  <a:srgbClr val="009900"/>
                </a:solidFill>
              </a:rPr>
              <a:t>CELEBRACIÓN para que 	ENCONTREMOS a Jesús</a:t>
            </a:r>
          </a:p>
          <a:p>
            <a:pPr>
              <a:spcBef>
                <a:spcPct val="50000"/>
              </a:spcBef>
            </a:pPr>
            <a:endParaRPr lang="es-MX" altLang="es-MX" sz="3200" b="1">
              <a:solidFill>
                <a:srgbClr val="FF0000"/>
              </a:solidFill>
            </a:endParaRPr>
          </a:p>
          <a:p>
            <a:pPr>
              <a:spcBef>
                <a:spcPct val="50000"/>
              </a:spcBef>
            </a:pPr>
            <a:r>
              <a:rPr lang="es-MX" altLang="es-MX" sz="3200" b="1">
                <a:solidFill>
                  <a:srgbClr val="CC3300"/>
                </a:solidFill>
              </a:rPr>
              <a:t>TESTIMONIO para que 			VIVAMOS la vida nueva de Jesús</a:t>
            </a:r>
            <a:endParaRPr lang="es-ES" altLang="es-MX" sz="3200" b="1">
              <a:solidFill>
                <a:srgbClr val="CC3300"/>
              </a:solidFill>
            </a:endParaRPr>
          </a:p>
        </p:txBody>
      </p:sp>
    </p:spTree>
    <p:extLst>
      <p:ext uri="{BB962C8B-B14F-4D97-AF65-F5344CB8AC3E}">
        <p14:creationId xmlns:p14="http://schemas.microsoft.com/office/powerpoint/2010/main" val="394541717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1981200" y="381001"/>
            <a:ext cx="8153400" cy="558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3600" b="1">
              <a:solidFill>
                <a:schemeClr val="accent2"/>
              </a:solidFill>
            </a:endParaRPr>
          </a:p>
          <a:p>
            <a:pPr algn="ctr">
              <a:spcBef>
                <a:spcPct val="50000"/>
              </a:spcBef>
            </a:pPr>
            <a:r>
              <a:rPr lang="es-ES_tradnl" altLang="es-MX" sz="3600" b="1">
                <a:solidFill>
                  <a:srgbClr val="CC3300"/>
                </a:solidFill>
              </a:rPr>
              <a:t>Capacitación </a:t>
            </a:r>
          </a:p>
          <a:p>
            <a:pPr>
              <a:spcBef>
                <a:spcPct val="50000"/>
              </a:spcBef>
            </a:pPr>
            <a:r>
              <a:rPr lang="es-ES_tradnl" altLang="es-MX" sz="3600" b="1">
                <a:solidFill>
                  <a:schemeClr val="accent2"/>
                </a:solidFill>
              </a:rPr>
              <a:t>Como todos los dones del Espíritu, también el llamado al servicio del mundo de la salud necesita capacitación. Ésta puede lograrse en diferentes aspectos: formación teológica, pastoral, psicológica, de liderazgo, de comunión corresponsable.</a:t>
            </a:r>
          </a:p>
        </p:txBody>
      </p:sp>
    </p:spTree>
    <p:extLst>
      <p:ext uri="{BB962C8B-B14F-4D97-AF65-F5344CB8AC3E}">
        <p14:creationId xmlns:p14="http://schemas.microsoft.com/office/powerpoint/2010/main" val="18215185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1026"/>
          <p:cNvSpPr txBox="1">
            <a:spLocks noChangeArrowheads="1"/>
          </p:cNvSpPr>
          <p:nvPr/>
        </p:nvSpPr>
        <p:spPr bwMode="auto">
          <a:xfrm>
            <a:off x="2057400" y="457200"/>
            <a:ext cx="7924800" cy="558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3600" b="1">
                <a:solidFill>
                  <a:srgbClr val="CC3300"/>
                </a:solidFill>
              </a:rPr>
              <a:t>Mandato eclesial y estabilidad</a:t>
            </a:r>
          </a:p>
          <a:p>
            <a:pPr>
              <a:spcBef>
                <a:spcPct val="50000"/>
              </a:spcBef>
            </a:pPr>
            <a:r>
              <a:rPr lang="es-ES_tradnl" altLang="es-MX" sz="3600" b="1">
                <a:solidFill>
                  <a:schemeClr val="accent2"/>
                </a:solidFill>
              </a:rPr>
              <a:t>Nadie puede atribuirse el derecho de ser “agente” o “ministro” de la Iglesia, sin su reconocimiento y mandato. Este “envío” o “misión” puede tomar las formas más variadas, pero siempre el “enviado” debe sentirse tal.</a:t>
            </a:r>
          </a:p>
          <a:p>
            <a:pPr>
              <a:spcBef>
                <a:spcPct val="50000"/>
              </a:spcBef>
            </a:pPr>
            <a:r>
              <a:rPr lang="es-ES_tradnl" altLang="es-MX" sz="3600" b="1">
                <a:solidFill>
                  <a:schemeClr val="accent2"/>
                </a:solidFill>
              </a:rPr>
              <a:t>El “mandato” tiene una duración.</a:t>
            </a:r>
            <a:endParaRPr lang="es-ES" altLang="es-MX"/>
          </a:p>
          <a:p>
            <a:pPr>
              <a:spcBef>
                <a:spcPct val="50000"/>
              </a:spcBef>
            </a:pPr>
            <a:endParaRPr lang="es-ES" altLang="es-MX"/>
          </a:p>
        </p:txBody>
      </p:sp>
    </p:spTree>
    <p:extLst>
      <p:ext uri="{BB962C8B-B14F-4D97-AF65-F5344CB8AC3E}">
        <p14:creationId xmlns:p14="http://schemas.microsoft.com/office/powerpoint/2010/main" val="4321769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1026"/>
          <p:cNvSpPr txBox="1">
            <a:spLocks noChangeArrowheads="1"/>
          </p:cNvSpPr>
          <p:nvPr/>
        </p:nvSpPr>
        <p:spPr bwMode="auto">
          <a:xfrm>
            <a:off x="2133600" y="533400"/>
            <a:ext cx="7772400" cy="594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3200" b="1">
                <a:solidFill>
                  <a:srgbClr val="FF0000"/>
                </a:solidFill>
              </a:rPr>
              <a:t>Dimensiones de la Pastoral</a:t>
            </a:r>
            <a:r>
              <a:rPr lang="es-ES_tradnl" altLang="es-MX" sz="3200" b="1"/>
              <a:t> </a:t>
            </a:r>
          </a:p>
          <a:p>
            <a:pPr>
              <a:spcBef>
                <a:spcPct val="50000"/>
              </a:spcBef>
            </a:pPr>
            <a:r>
              <a:rPr lang="es-ES_tradnl" altLang="es-MX" sz="3200" b="1">
                <a:solidFill>
                  <a:schemeClr val="accent2"/>
                </a:solidFill>
              </a:rPr>
              <a:t>ANUNCIO</a:t>
            </a:r>
          </a:p>
          <a:p>
            <a:pPr>
              <a:spcBef>
                <a:spcPct val="50000"/>
              </a:spcBef>
            </a:pPr>
            <a:r>
              <a:rPr lang="es-ES_tradnl" altLang="es-MX" sz="3200" b="1">
                <a:solidFill>
                  <a:schemeClr val="accent2"/>
                </a:solidFill>
              </a:rPr>
              <a:t>				         CELEBRACION</a:t>
            </a:r>
          </a:p>
          <a:p>
            <a:pPr>
              <a:spcBef>
                <a:spcPct val="50000"/>
              </a:spcBef>
            </a:pPr>
            <a:r>
              <a:rPr lang="es-ES_tradnl" altLang="es-MX" sz="3200" b="1">
                <a:solidFill>
                  <a:schemeClr val="accent2"/>
                </a:solidFill>
              </a:rPr>
              <a:t>				          FRATERNIDAD</a:t>
            </a:r>
          </a:p>
          <a:p>
            <a:pPr>
              <a:spcBef>
                <a:spcPct val="50000"/>
              </a:spcBef>
            </a:pPr>
            <a:r>
              <a:rPr lang="es-ES_tradnl" altLang="es-MX" sz="3200" b="1">
                <a:solidFill>
                  <a:schemeClr val="accent2"/>
                </a:solidFill>
              </a:rPr>
              <a:t>				          </a:t>
            </a:r>
          </a:p>
          <a:p>
            <a:pPr>
              <a:spcBef>
                <a:spcPct val="50000"/>
              </a:spcBef>
            </a:pPr>
            <a:r>
              <a:rPr lang="es-ES_tradnl" altLang="es-MX" sz="3200" b="1">
                <a:solidFill>
                  <a:schemeClr val="accent2"/>
                </a:solidFill>
              </a:rPr>
              <a:t>SERVICIO-SOLIDARIDAD</a:t>
            </a:r>
          </a:p>
          <a:p>
            <a:pPr>
              <a:spcBef>
                <a:spcPct val="50000"/>
              </a:spcBef>
            </a:pPr>
            <a:endParaRPr lang="es-ES" altLang="es-MX" sz="3200"/>
          </a:p>
        </p:txBody>
      </p:sp>
    </p:spTree>
    <p:extLst>
      <p:ext uri="{BB962C8B-B14F-4D97-AF65-F5344CB8AC3E}">
        <p14:creationId xmlns:p14="http://schemas.microsoft.com/office/powerpoint/2010/main" val="18281572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2057400" y="457201"/>
            <a:ext cx="8153400" cy="543877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MX" sz="4400" b="1" i="1">
                <a:solidFill>
                  <a:srgbClr val="FF0000"/>
                </a:solidFill>
              </a:rPr>
              <a:t>ANUNCIO</a:t>
            </a:r>
            <a:endParaRPr lang="es-ES_tradnl" altLang="es-MX" sz="4400" b="1" i="1"/>
          </a:p>
          <a:p>
            <a:pPr>
              <a:spcBef>
                <a:spcPct val="50000"/>
              </a:spcBef>
            </a:pPr>
            <a:r>
              <a:rPr lang="es-ES_tradnl" altLang="es-MX" sz="3600" b="1">
                <a:solidFill>
                  <a:schemeClr val="accent2"/>
                </a:solidFill>
              </a:rPr>
              <a:t>- Valores del servicio y de la solidaridad</a:t>
            </a:r>
          </a:p>
          <a:p>
            <a:pPr>
              <a:spcBef>
                <a:spcPct val="50000"/>
              </a:spcBef>
            </a:pPr>
            <a:r>
              <a:rPr lang="es-ES_tradnl" altLang="es-MX" sz="3600" b="1">
                <a:solidFill>
                  <a:schemeClr val="accent2"/>
                </a:solidFill>
              </a:rPr>
              <a:t>- Valor del cuidado de la salud</a:t>
            </a:r>
          </a:p>
          <a:p>
            <a:pPr>
              <a:spcBef>
                <a:spcPct val="50000"/>
              </a:spcBef>
            </a:pPr>
            <a:r>
              <a:rPr lang="es-ES_tradnl" altLang="es-MX" sz="3600" b="1">
                <a:solidFill>
                  <a:schemeClr val="accent2"/>
                </a:solidFill>
              </a:rPr>
              <a:t>- Sentido del sufrimiento humano</a:t>
            </a:r>
          </a:p>
          <a:p>
            <a:pPr>
              <a:spcBef>
                <a:spcPct val="50000"/>
              </a:spcBef>
            </a:pPr>
            <a:r>
              <a:rPr lang="es-ES_tradnl" altLang="es-MX" sz="3600" b="1">
                <a:solidFill>
                  <a:schemeClr val="accent2"/>
                </a:solidFill>
              </a:rPr>
              <a:t>- Aspectos éticos del cuidado de la vida</a:t>
            </a:r>
          </a:p>
          <a:p>
            <a:pPr>
              <a:spcBef>
                <a:spcPct val="50000"/>
              </a:spcBef>
            </a:pPr>
            <a:r>
              <a:rPr lang="es-ES_tradnl" altLang="es-MX" sz="3600" b="1">
                <a:solidFill>
                  <a:schemeClr val="accent2"/>
                </a:solidFill>
              </a:rPr>
              <a:t>- Una cultura “de  la  vida  y  la  salud”</a:t>
            </a:r>
            <a:endParaRPr lang="es-ES_tradnl" altLang="es-MX" sz="3600" b="1"/>
          </a:p>
          <a:p>
            <a:pPr>
              <a:spcBef>
                <a:spcPct val="50000"/>
              </a:spcBef>
            </a:pPr>
            <a:endParaRPr lang="es-ES_tradnl" altLang="es-MX"/>
          </a:p>
        </p:txBody>
      </p:sp>
    </p:spTree>
    <p:extLst>
      <p:ext uri="{BB962C8B-B14F-4D97-AF65-F5344CB8AC3E}">
        <p14:creationId xmlns:p14="http://schemas.microsoft.com/office/powerpoint/2010/main" val="6180937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6386">
                                            <p:bg/>
                                          </p:spTgt>
                                        </p:tgtEl>
                                        <p:attrNameLst>
                                          <p:attrName>style.visibility</p:attrName>
                                        </p:attrNameLst>
                                      </p:cBhvr>
                                      <p:to>
                                        <p:strVal val="visible"/>
                                      </p:to>
                                    </p:set>
                                    <p:anim calcmode="lin" valueType="num">
                                      <p:cBhvr>
                                        <p:cTn id="7" dur="500" fill="hold"/>
                                        <p:tgtEl>
                                          <p:spTgt spid="16386">
                                            <p:bg/>
                                          </p:spTgt>
                                        </p:tgtEl>
                                        <p:attrNameLst>
                                          <p:attrName>ppt_w</p:attrName>
                                        </p:attrNameLst>
                                      </p:cBhvr>
                                      <p:tavLst>
                                        <p:tav tm="0">
                                          <p:val>
                                            <p:fltVal val="0"/>
                                          </p:val>
                                        </p:tav>
                                        <p:tav tm="100000">
                                          <p:val>
                                            <p:strVal val="#ppt_w"/>
                                          </p:val>
                                        </p:tav>
                                      </p:tavLst>
                                    </p:anim>
                                    <p:anim calcmode="lin" valueType="num">
                                      <p:cBhvr>
                                        <p:cTn id="8" dur="500" fill="hold"/>
                                        <p:tgtEl>
                                          <p:spTgt spid="16386">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6386">
                                            <p:txEl>
                                              <p:pRg st="0" end="0"/>
                                            </p:txEl>
                                          </p:spTgt>
                                        </p:tgtEl>
                                        <p:attrNameLst>
                                          <p:attrName>style.visibility</p:attrName>
                                        </p:attrNameLst>
                                      </p:cBhvr>
                                      <p:to>
                                        <p:strVal val="visible"/>
                                      </p:to>
                                    </p:set>
                                    <p:anim calcmode="lin" valueType="num">
                                      <p:cBhvr>
                                        <p:cTn id="13" dur="500" fill="hold"/>
                                        <p:tgtEl>
                                          <p:spTgt spid="1638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638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6386">
                                            <p:txEl>
                                              <p:pRg st="1" end="1"/>
                                            </p:txEl>
                                          </p:spTgt>
                                        </p:tgtEl>
                                        <p:attrNameLst>
                                          <p:attrName>style.visibility</p:attrName>
                                        </p:attrNameLst>
                                      </p:cBhvr>
                                      <p:to>
                                        <p:strVal val="visible"/>
                                      </p:to>
                                    </p:set>
                                    <p:anim calcmode="lin" valueType="num">
                                      <p:cBhvr>
                                        <p:cTn id="19" dur="500" fill="hold"/>
                                        <p:tgtEl>
                                          <p:spTgt spid="1638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638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6386">
                                            <p:txEl>
                                              <p:pRg st="2" end="2"/>
                                            </p:txEl>
                                          </p:spTgt>
                                        </p:tgtEl>
                                        <p:attrNameLst>
                                          <p:attrName>style.visibility</p:attrName>
                                        </p:attrNameLst>
                                      </p:cBhvr>
                                      <p:to>
                                        <p:strVal val="visible"/>
                                      </p:to>
                                    </p:set>
                                    <p:anim calcmode="lin" valueType="num">
                                      <p:cBhvr>
                                        <p:cTn id="25" dur="500" fill="hold"/>
                                        <p:tgtEl>
                                          <p:spTgt spid="1638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638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6386">
                                            <p:txEl>
                                              <p:pRg st="3" end="3"/>
                                            </p:txEl>
                                          </p:spTgt>
                                        </p:tgtEl>
                                        <p:attrNameLst>
                                          <p:attrName>style.visibility</p:attrName>
                                        </p:attrNameLst>
                                      </p:cBhvr>
                                      <p:to>
                                        <p:strVal val="visible"/>
                                      </p:to>
                                    </p:set>
                                    <p:anim calcmode="lin" valueType="num">
                                      <p:cBhvr>
                                        <p:cTn id="31" dur="500" fill="hold"/>
                                        <p:tgtEl>
                                          <p:spTgt spid="1638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638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6386">
                                            <p:txEl>
                                              <p:pRg st="4" end="4"/>
                                            </p:txEl>
                                          </p:spTgt>
                                        </p:tgtEl>
                                        <p:attrNameLst>
                                          <p:attrName>style.visibility</p:attrName>
                                        </p:attrNameLst>
                                      </p:cBhvr>
                                      <p:to>
                                        <p:strVal val="visible"/>
                                      </p:to>
                                    </p:set>
                                    <p:anim calcmode="lin" valueType="num">
                                      <p:cBhvr>
                                        <p:cTn id="37" dur="500" fill="hold"/>
                                        <p:tgtEl>
                                          <p:spTgt spid="16386">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16386">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6386">
                                            <p:txEl>
                                              <p:pRg st="5" end="5"/>
                                            </p:txEl>
                                          </p:spTgt>
                                        </p:tgtEl>
                                        <p:attrNameLst>
                                          <p:attrName>style.visibility</p:attrName>
                                        </p:attrNameLst>
                                      </p:cBhvr>
                                      <p:to>
                                        <p:strVal val="visible"/>
                                      </p:to>
                                    </p:set>
                                    <p:anim calcmode="lin" valueType="num">
                                      <p:cBhvr>
                                        <p:cTn id="43" dur="500" fill="hold"/>
                                        <p:tgtEl>
                                          <p:spTgt spid="16386">
                                            <p:txEl>
                                              <p:pRg st="5" end="5"/>
                                            </p:txEl>
                                          </p:spTgt>
                                        </p:tgtEl>
                                        <p:attrNameLst>
                                          <p:attrName>ppt_w</p:attrName>
                                        </p:attrNameLst>
                                      </p:cBhvr>
                                      <p:tavLst>
                                        <p:tav tm="0">
                                          <p:val>
                                            <p:fltVal val="0"/>
                                          </p:val>
                                        </p:tav>
                                        <p:tav tm="100000">
                                          <p:val>
                                            <p:strVal val="#ppt_w"/>
                                          </p:val>
                                        </p:tav>
                                      </p:tavLst>
                                    </p:anim>
                                    <p:anim calcmode="lin" valueType="num">
                                      <p:cBhvr>
                                        <p:cTn id="44" dur="500" fill="hold"/>
                                        <p:tgtEl>
                                          <p:spTgt spid="16386">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nimBg="1"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2362200" y="533400"/>
            <a:ext cx="7391400" cy="553085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2000" b="1">
              <a:solidFill>
                <a:srgbClr val="FF0000"/>
              </a:solidFill>
            </a:endParaRPr>
          </a:p>
          <a:p>
            <a:pPr algn="ctr">
              <a:spcBef>
                <a:spcPct val="50000"/>
              </a:spcBef>
            </a:pPr>
            <a:r>
              <a:rPr lang="es-ES_tradnl" altLang="es-MX" sz="4400" b="1">
                <a:solidFill>
                  <a:srgbClr val="FF0000"/>
                </a:solidFill>
              </a:rPr>
              <a:t>CELEBRACION</a:t>
            </a:r>
          </a:p>
          <a:p>
            <a:pPr algn="ctr">
              <a:spcBef>
                <a:spcPct val="50000"/>
              </a:spcBef>
            </a:pPr>
            <a:endParaRPr lang="es-ES_tradnl" altLang="es-MX" sz="2000" b="1">
              <a:solidFill>
                <a:srgbClr val="FF0000"/>
              </a:solidFill>
            </a:endParaRPr>
          </a:p>
          <a:p>
            <a:pPr>
              <a:spcBef>
                <a:spcPct val="50000"/>
              </a:spcBef>
            </a:pPr>
            <a:r>
              <a:rPr lang="es-ES_tradnl" altLang="es-MX" sz="3600" b="1">
                <a:solidFill>
                  <a:schemeClr val="accent2"/>
                </a:solidFill>
              </a:rPr>
              <a:t>   -   La pastoral litúrgica</a:t>
            </a:r>
          </a:p>
          <a:p>
            <a:pPr>
              <a:spcBef>
                <a:spcPct val="50000"/>
              </a:spcBef>
            </a:pPr>
            <a:r>
              <a:rPr lang="es-ES_tradnl" altLang="es-MX" sz="3600" b="1">
                <a:solidFill>
                  <a:schemeClr val="accent2"/>
                </a:solidFill>
              </a:rPr>
              <a:t>   -   Los Sacramentos</a:t>
            </a:r>
          </a:p>
          <a:p>
            <a:pPr>
              <a:spcBef>
                <a:spcPct val="50000"/>
              </a:spcBef>
            </a:pPr>
            <a:r>
              <a:rPr lang="es-ES_tradnl" altLang="es-MX" sz="3600" b="1">
                <a:solidFill>
                  <a:schemeClr val="accent2"/>
                </a:solidFill>
              </a:rPr>
              <a:t>   -   La oración</a:t>
            </a:r>
          </a:p>
          <a:p>
            <a:pPr>
              <a:spcBef>
                <a:spcPct val="50000"/>
              </a:spcBef>
            </a:pPr>
            <a:r>
              <a:rPr lang="es-ES_tradnl" altLang="es-MX" sz="3600" b="1">
                <a:solidFill>
                  <a:schemeClr val="accent2"/>
                </a:solidFill>
              </a:rPr>
              <a:t>   -   Los “Sacramentales”</a:t>
            </a:r>
          </a:p>
          <a:p>
            <a:pPr>
              <a:spcBef>
                <a:spcPct val="50000"/>
              </a:spcBef>
            </a:pPr>
            <a:endParaRPr lang="es-ES_tradnl" altLang="es-MX" sz="1600" b="1">
              <a:solidFill>
                <a:schemeClr val="accent2"/>
              </a:solidFill>
            </a:endParaRPr>
          </a:p>
        </p:txBody>
      </p:sp>
    </p:spTree>
    <p:extLst>
      <p:ext uri="{BB962C8B-B14F-4D97-AF65-F5344CB8AC3E}">
        <p14:creationId xmlns:p14="http://schemas.microsoft.com/office/powerpoint/2010/main" val="1929136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410">
                                            <p:bg/>
                                          </p:spTgt>
                                        </p:tgtEl>
                                        <p:attrNameLst>
                                          <p:attrName>style.visibility</p:attrName>
                                        </p:attrNameLst>
                                      </p:cBhvr>
                                      <p:to>
                                        <p:strVal val="visible"/>
                                      </p:to>
                                    </p:set>
                                    <p:anim calcmode="lin" valueType="num">
                                      <p:cBhvr>
                                        <p:cTn id="7" dur="500" fill="hold"/>
                                        <p:tgtEl>
                                          <p:spTgt spid="17410">
                                            <p:bg/>
                                          </p:spTgt>
                                        </p:tgtEl>
                                        <p:attrNameLst>
                                          <p:attrName>ppt_w</p:attrName>
                                        </p:attrNameLst>
                                      </p:cBhvr>
                                      <p:tavLst>
                                        <p:tav tm="0">
                                          <p:val>
                                            <p:fltVal val="0"/>
                                          </p:val>
                                        </p:tav>
                                        <p:tav tm="100000">
                                          <p:val>
                                            <p:strVal val="#ppt_w"/>
                                          </p:val>
                                        </p:tav>
                                      </p:tavLst>
                                    </p:anim>
                                    <p:anim calcmode="lin" valueType="num">
                                      <p:cBhvr>
                                        <p:cTn id="8" dur="500" fill="hold"/>
                                        <p:tgtEl>
                                          <p:spTgt spid="17410">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7410">
                                            <p:txEl>
                                              <p:pRg st="1" end="1"/>
                                            </p:txEl>
                                          </p:spTgt>
                                        </p:tgtEl>
                                        <p:attrNameLst>
                                          <p:attrName>style.visibility</p:attrName>
                                        </p:attrNameLst>
                                      </p:cBhvr>
                                      <p:to>
                                        <p:strVal val="visible"/>
                                      </p:to>
                                    </p:set>
                                    <p:anim calcmode="lin" valueType="num">
                                      <p:cBhvr>
                                        <p:cTn id="13" dur="500" fill="hold"/>
                                        <p:tgtEl>
                                          <p:spTgt spid="17410">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7410">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7410">
                                            <p:txEl>
                                              <p:pRg st="3" end="3"/>
                                            </p:txEl>
                                          </p:spTgt>
                                        </p:tgtEl>
                                        <p:attrNameLst>
                                          <p:attrName>style.visibility</p:attrName>
                                        </p:attrNameLst>
                                      </p:cBhvr>
                                      <p:to>
                                        <p:strVal val="visible"/>
                                      </p:to>
                                    </p:set>
                                    <p:anim calcmode="lin" valueType="num">
                                      <p:cBhvr>
                                        <p:cTn id="19" dur="500" fill="hold"/>
                                        <p:tgtEl>
                                          <p:spTgt spid="17410">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7410">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7410">
                                            <p:txEl>
                                              <p:pRg st="4" end="4"/>
                                            </p:txEl>
                                          </p:spTgt>
                                        </p:tgtEl>
                                        <p:attrNameLst>
                                          <p:attrName>style.visibility</p:attrName>
                                        </p:attrNameLst>
                                      </p:cBhvr>
                                      <p:to>
                                        <p:strVal val="visible"/>
                                      </p:to>
                                    </p:set>
                                    <p:anim calcmode="lin" valueType="num">
                                      <p:cBhvr>
                                        <p:cTn id="25" dur="500" fill="hold"/>
                                        <p:tgtEl>
                                          <p:spTgt spid="17410">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17410">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7410">
                                            <p:txEl>
                                              <p:pRg st="5" end="5"/>
                                            </p:txEl>
                                          </p:spTgt>
                                        </p:tgtEl>
                                        <p:attrNameLst>
                                          <p:attrName>style.visibility</p:attrName>
                                        </p:attrNameLst>
                                      </p:cBhvr>
                                      <p:to>
                                        <p:strVal val="visible"/>
                                      </p:to>
                                    </p:set>
                                    <p:anim calcmode="lin" valueType="num">
                                      <p:cBhvr>
                                        <p:cTn id="31" dur="500" fill="hold"/>
                                        <p:tgtEl>
                                          <p:spTgt spid="17410">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17410">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7410">
                                            <p:txEl>
                                              <p:pRg st="6" end="6"/>
                                            </p:txEl>
                                          </p:spTgt>
                                        </p:tgtEl>
                                        <p:attrNameLst>
                                          <p:attrName>style.visibility</p:attrName>
                                        </p:attrNameLst>
                                      </p:cBhvr>
                                      <p:to>
                                        <p:strVal val="visible"/>
                                      </p:to>
                                    </p:set>
                                    <p:anim calcmode="lin" valueType="num">
                                      <p:cBhvr>
                                        <p:cTn id="37" dur="500" fill="hold"/>
                                        <p:tgtEl>
                                          <p:spTgt spid="17410">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17410">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animBg="1"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2133600" y="533400"/>
            <a:ext cx="7924800" cy="5741988"/>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1600" b="1">
              <a:solidFill>
                <a:srgbClr val="FF0000"/>
              </a:solidFill>
            </a:endParaRPr>
          </a:p>
          <a:p>
            <a:pPr algn="ctr">
              <a:spcBef>
                <a:spcPct val="50000"/>
              </a:spcBef>
            </a:pPr>
            <a:r>
              <a:rPr lang="es-ES_tradnl" altLang="es-MX" sz="4400" b="1">
                <a:solidFill>
                  <a:srgbClr val="FF0000"/>
                </a:solidFill>
              </a:rPr>
              <a:t>COMUNION</a:t>
            </a:r>
            <a:endParaRPr lang="es-ES_tradnl" altLang="es-MX"/>
          </a:p>
          <a:p>
            <a:pPr>
              <a:spcBef>
                <a:spcPct val="50000"/>
              </a:spcBef>
            </a:pPr>
            <a:endParaRPr lang="es-ES_tradnl" altLang="es-MX"/>
          </a:p>
          <a:p>
            <a:pPr>
              <a:spcBef>
                <a:spcPct val="50000"/>
              </a:spcBef>
            </a:pPr>
            <a:r>
              <a:rPr lang="es-ES_tradnl" altLang="es-MX" sz="3600" b="1">
                <a:solidFill>
                  <a:schemeClr val="accent2"/>
                </a:solidFill>
              </a:rPr>
              <a:t>   -   Organismos de participación</a:t>
            </a:r>
          </a:p>
          <a:p>
            <a:pPr>
              <a:spcBef>
                <a:spcPct val="50000"/>
              </a:spcBef>
            </a:pPr>
            <a:r>
              <a:rPr lang="es-ES_tradnl" altLang="es-MX" sz="3600" b="1">
                <a:solidFill>
                  <a:schemeClr val="accent2"/>
                </a:solidFill>
              </a:rPr>
              <a:t>   -   Solidaridad entre las profesiones</a:t>
            </a:r>
          </a:p>
          <a:p>
            <a:pPr>
              <a:spcBef>
                <a:spcPct val="50000"/>
              </a:spcBef>
            </a:pPr>
            <a:r>
              <a:rPr lang="es-ES_tradnl" altLang="es-MX" sz="3600" b="1">
                <a:solidFill>
                  <a:schemeClr val="accent2"/>
                </a:solidFill>
              </a:rPr>
              <a:t>   -   Iniciativas para los enfermos</a:t>
            </a:r>
          </a:p>
          <a:p>
            <a:pPr>
              <a:spcBef>
                <a:spcPct val="50000"/>
              </a:spcBef>
            </a:pPr>
            <a:r>
              <a:rPr lang="es-ES_tradnl" altLang="es-MX" sz="3600" b="1">
                <a:solidFill>
                  <a:schemeClr val="accent2"/>
                </a:solidFill>
              </a:rPr>
              <a:t>   -   El sentido de pertenencia</a:t>
            </a:r>
          </a:p>
          <a:p>
            <a:pPr>
              <a:spcBef>
                <a:spcPct val="50000"/>
              </a:spcBef>
            </a:pPr>
            <a:endParaRPr lang="es-ES_tradnl" altLang="es-MX"/>
          </a:p>
        </p:txBody>
      </p:sp>
    </p:spTree>
    <p:extLst>
      <p:ext uri="{BB962C8B-B14F-4D97-AF65-F5344CB8AC3E}">
        <p14:creationId xmlns:p14="http://schemas.microsoft.com/office/powerpoint/2010/main" val="17217497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8434">
                                            <p:bg/>
                                          </p:spTgt>
                                        </p:tgtEl>
                                        <p:attrNameLst>
                                          <p:attrName>style.visibility</p:attrName>
                                        </p:attrNameLst>
                                      </p:cBhvr>
                                      <p:to>
                                        <p:strVal val="visible"/>
                                      </p:to>
                                    </p:set>
                                    <p:anim calcmode="lin" valueType="num">
                                      <p:cBhvr>
                                        <p:cTn id="7" dur="500" fill="hold"/>
                                        <p:tgtEl>
                                          <p:spTgt spid="18434">
                                            <p:bg/>
                                          </p:spTgt>
                                        </p:tgtEl>
                                        <p:attrNameLst>
                                          <p:attrName>ppt_w</p:attrName>
                                        </p:attrNameLst>
                                      </p:cBhvr>
                                      <p:tavLst>
                                        <p:tav tm="0">
                                          <p:val>
                                            <p:fltVal val="0"/>
                                          </p:val>
                                        </p:tav>
                                        <p:tav tm="100000">
                                          <p:val>
                                            <p:strVal val="#ppt_w"/>
                                          </p:val>
                                        </p:tav>
                                      </p:tavLst>
                                    </p:anim>
                                    <p:anim calcmode="lin" valueType="num">
                                      <p:cBhvr>
                                        <p:cTn id="8" dur="500" fill="hold"/>
                                        <p:tgtEl>
                                          <p:spTgt spid="18434">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8434">
                                            <p:txEl>
                                              <p:pRg st="1" end="1"/>
                                            </p:txEl>
                                          </p:spTgt>
                                        </p:tgtEl>
                                        <p:attrNameLst>
                                          <p:attrName>style.visibility</p:attrName>
                                        </p:attrNameLst>
                                      </p:cBhvr>
                                      <p:to>
                                        <p:strVal val="visible"/>
                                      </p:to>
                                    </p:set>
                                    <p:anim calcmode="lin" valueType="num">
                                      <p:cBhvr>
                                        <p:cTn id="13" dur="500" fill="hold"/>
                                        <p:tgtEl>
                                          <p:spTgt spid="18434">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8434">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8434">
                                            <p:txEl>
                                              <p:pRg st="3" end="3"/>
                                            </p:txEl>
                                          </p:spTgt>
                                        </p:tgtEl>
                                        <p:attrNameLst>
                                          <p:attrName>style.visibility</p:attrName>
                                        </p:attrNameLst>
                                      </p:cBhvr>
                                      <p:to>
                                        <p:strVal val="visible"/>
                                      </p:to>
                                    </p:set>
                                    <p:anim calcmode="lin" valueType="num">
                                      <p:cBhvr>
                                        <p:cTn id="19" dur="500" fill="hold"/>
                                        <p:tgtEl>
                                          <p:spTgt spid="18434">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8434">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8434">
                                            <p:txEl>
                                              <p:pRg st="4" end="4"/>
                                            </p:txEl>
                                          </p:spTgt>
                                        </p:tgtEl>
                                        <p:attrNameLst>
                                          <p:attrName>style.visibility</p:attrName>
                                        </p:attrNameLst>
                                      </p:cBhvr>
                                      <p:to>
                                        <p:strVal val="visible"/>
                                      </p:to>
                                    </p:set>
                                    <p:anim calcmode="lin" valueType="num">
                                      <p:cBhvr>
                                        <p:cTn id="25" dur="500" fill="hold"/>
                                        <p:tgtEl>
                                          <p:spTgt spid="18434">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18434">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8434">
                                            <p:txEl>
                                              <p:pRg st="5" end="5"/>
                                            </p:txEl>
                                          </p:spTgt>
                                        </p:tgtEl>
                                        <p:attrNameLst>
                                          <p:attrName>style.visibility</p:attrName>
                                        </p:attrNameLst>
                                      </p:cBhvr>
                                      <p:to>
                                        <p:strVal val="visible"/>
                                      </p:to>
                                    </p:set>
                                    <p:anim calcmode="lin" valueType="num">
                                      <p:cBhvr>
                                        <p:cTn id="31" dur="500" fill="hold"/>
                                        <p:tgtEl>
                                          <p:spTgt spid="18434">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18434">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8434">
                                            <p:txEl>
                                              <p:pRg st="6" end="6"/>
                                            </p:txEl>
                                          </p:spTgt>
                                        </p:tgtEl>
                                        <p:attrNameLst>
                                          <p:attrName>style.visibility</p:attrName>
                                        </p:attrNameLst>
                                      </p:cBhvr>
                                      <p:to>
                                        <p:strVal val="visible"/>
                                      </p:to>
                                    </p:set>
                                    <p:anim calcmode="lin" valueType="num">
                                      <p:cBhvr>
                                        <p:cTn id="37" dur="500" fill="hold"/>
                                        <p:tgtEl>
                                          <p:spTgt spid="18434">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18434">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nimBg="1"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209800" y="609601"/>
            <a:ext cx="7848600" cy="5910263"/>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endParaRPr lang="es-ES_tradnl" altLang="es-MX" sz="900" b="1">
              <a:solidFill>
                <a:srgbClr val="FF0000"/>
              </a:solidFill>
            </a:endParaRPr>
          </a:p>
          <a:p>
            <a:pPr algn="ctr">
              <a:spcBef>
                <a:spcPct val="50000"/>
              </a:spcBef>
            </a:pPr>
            <a:r>
              <a:rPr lang="es-ES_tradnl" altLang="es-MX" sz="4400" b="1">
                <a:solidFill>
                  <a:srgbClr val="FF0000"/>
                </a:solidFill>
              </a:rPr>
              <a:t>SERVICIO</a:t>
            </a:r>
            <a:endParaRPr lang="es-ES_tradnl" altLang="es-MX" sz="3600"/>
          </a:p>
          <a:p>
            <a:pPr>
              <a:spcBef>
                <a:spcPct val="50000"/>
              </a:spcBef>
            </a:pPr>
            <a:endParaRPr lang="es-ES_tradnl" altLang="es-MX" sz="3600"/>
          </a:p>
          <a:p>
            <a:pPr>
              <a:spcBef>
                <a:spcPct val="50000"/>
              </a:spcBef>
            </a:pPr>
            <a:r>
              <a:rPr lang="es-ES_tradnl" altLang="es-MX" sz="3600" b="1">
                <a:solidFill>
                  <a:schemeClr val="accent2"/>
                </a:solidFill>
              </a:rPr>
              <a:t>   -   Asistencia de calidad</a:t>
            </a:r>
          </a:p>
          <a:p>
            <a:pPr>
              <a:spcBef>
                <a:spcPct val="50000"/>
              </a:spcBef>
            </a:pPr>
            <a:r>
              <a:rPr lang="es-ES_tradnl" altLang="es-MX" sz="3600" b="1">
                <a:solidFill>
                  <a:schemeClr val="accent2"/>
                </a:solidFill>
              </a:rPr>
              <a:t>   -   Humanización de las relaciones</a:t>
            </a:r>
          </a:p>
          <a:p>
            <a:pPr>
              <a:spcBef>
                <a:spcPct val="50000"/>
              </a:spcBef>
            </a:pPr>
            <a:r>
              <a:rPr lang="es-ES_tradnl" altLang="es-MX" sz="3600" b="1">
                <a:solidFill>
                  <a:schemeClr val="accent2"/>
                </a:solidFill>
              </a:rPr>
              <a:t>   -   La visita pastoral</a:t>
            </a:r>
          </a:p>
          <a:p>
            <a:pPr>
              <a:spcBef>
                <a:spcPct val="50000"/>
              </a:spcBef>
            </a:pPr>
            <a:r>
              <a:rPr lang="es-ES_tradnl" altLang="es-MX" sz="3600" b="1">
                <a:solidFill>
                  <a:schemeClr val="accent2"/>
                </a:solidFill>
              </a:rPr>
              <a:t>   -   La apertura al “territorio”</a:t>
            </a:r>
            <a:endParaRPr lang="es-ES_tradnl" altLang="es-MX"/>
          </a:p>
          <a:p>
            <a:pPr>
              <a:spcBef>
                <a:spcPct val="50000"/>
              </a:spcBef>
            </a:pPr>
            <a:endParaRPr lang="es-ES_tradnl" altLang="es-MX"/>
          </a:p>
        </p:txBody>
      </p:sp>
    </p:spTree>
    <p:extLst>
      <p:ext uri="{BB962C8B-B14F-4D97-AF65-F5344CB8AC3E}">
        <p14:creationId xmlns:p14="http://schemas.microsoft.com/office/powerpoint/2010/main" val="37788566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9458">
                                            <p:bg/>
                                          </p:spTgt>
                                        </p:tgtEl>
                                        <p:attrNameLst>
                                          <p:attrName>style.visibility</p:attrName>
                                        </p:attrNameLst>
                                      </p:cBhvr>
                                      <p:to>
                                        <p:strVal val="visible"/>
                                      </p:to>
                                    </p:set>
                                    <p:anim calcmode="lin" valueType="num">
                                      <p:cBhvr>
                                        <p:cTn id="7" dur="500" fill="hold"/>
                                        <p:tgtEl>
                                          <p:spTgt spid="19458">
                                            <p:bg/>
                                          </p:spTgt>
                                        </p:tgtEl>
                                        <p:attrNameLst>
                                          <p:attrName>ppt_w</p:attrName>
                                        </p:attrNameLst>
                                      </p:cBhvr>
                                      <p:tavLst>
                                        <p:tav tm="0">
                                          <p:val>
                                            <p:fltVal val="0"/>
                                          </p:val>
                                        </p:tav>
                                        <p:tav tm="100000">
                                          <p:val>
                                            <p:strVal val="#ppt_w"/>
                                          </p:val>
                                        </p:tav>
                                      </p:tavLst>
                                    </p:anim>
                                    <p:anim calcmode="lin" valueType="num">
                                      <p:cBhvr>
                                        <p:cTn id="8" dur="500" fill="hold"/>
                                        <p:tgtEl>
                                          <p:spTgt spid="19458">
                                            <p:bg/>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9458">
                                            <p:txEl>
                                              <p:pRg st="1" end="1"/>
                                            </p:txEl>
                                          </p:spTgt>
                                        </p:tgtEl>
                                        <p:attrNameLst>
                                          <p:attrName>style.visibility</p:attrName>
                                        </p:attrNameLst>
                                      </p:cBhvr>
                                      <p:to>
                                        <p:strVal val="visible"/>
                                      </p:to>
                                    </p:set>
                                    <p:anim calcmode="lin" valueType="num">
                                      <p:cBhvr>
                                        <p:cTn id="13" dur="500" fill="hold"/>
                                        <p:tgtEl>
                                          <p:spTgt spid="19458">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9458">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9458">
                                            <p:txEl>
                                              <p:pRg st="3" end="3"/>
                                            </p:txEl>
                                          </p:spTgt>
                                        </p:tgtEl>
                                        <p:attrNameLst>
                                          <p:attrName>style.visibility</p:attrName>
                                        </p:attrNameLst>
                                      </p:cBhvr>
                                      <p:to>
                                        <p:strVal val="visible"/>
                                      </p:to>
                                    </p:set>
                                    <p:anim calcmode="lin" valueType="num">
                                      <p:cBhvr>
                                        <p:cTn id="19" dur="500" fill="hold"/>
                                        <p:tgtEl>
                                          <p:spTgt spid="19458">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9458">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9458">
                                            <p:txEl>
                                              <p:pRg st="4" end="4"/>
                                            </p:txEl>
                                          </p:spTgt>
                                        </p:tgtEl>
                                        <p:attrNameLst>
                                          <p:attrName>style.visibility</p:attrName>
                                        </p:attrNameLst>
                                      </p:cBhvr>
                                      <p:to>
                                        <p:strVal val="visible"/>
                                      </p:to>
                                    </p:set>
                                    <p:anim calcmode="lin" valueType="num">
                                      <p:cBhvr>
                                        <p:cTn id="25" dur="500" fill="hold"/>
                                        <p:tgtEl>
                                          <p:spTgt spid="19458">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19458">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9458">
                                            <p:txEl>
                                              <p:pRg st="5" end="5"/>
                                            </p:txEl>
                                          </p:spTgt>
                                        </p:tgtEl>
                                        <p:attrNameLst>
                                          <p:attrName>style.visibility</p:attrName>
                                        </p:attrNameLst>
                                      </p:cBhvr>
                                      <p:to>
                                        <p:strVal val="visible"/>
                                      </p:to>
                                    </p:set>
                                    <p:anim calcmode="lin" valueType="num">
                                      <p:cBhvr>
                                        <p:cTn id="31" dur="500" fill="hold"/>
                                        <p:tgtEl>
                                          <p:spTgt spid="19458">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19458">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9458">
                                            <p:txEl>
                                              <p:pRg st="6" end="6"/>
                                            </p:txEl>
                                          </p:spTgt>
                                        </p:tgtEl>
                                        <p:attrNameLst>
                                          <p:attrName>style.visibility</p:attrName>
                                        </p:attrNameLst>
                                      </p:cBhvr>
                                      <p:to>
                                        <p:strVal val="visible"/>
                                      </p:to>
                                    </p:set>
                                    <p:anim calcmode="lin" valueType="num">
                                      <p:cBhvr>
                                        <p:cTn id="37" dur="500" fill="hold"/>
                                        <p:tgtEl>
                                          <p:spTgt spid="19458">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19458">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animBg="1"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1524000" y="4071938"/>
            <a:ext cx="9144000" cy="2500312"/>
          </a:xfrm>
          <a:prstGeom prst="roundRect">
            <a:avLst/>
          </a:prstGeom>
        </p:spPr>
        <p:style>
          <a:lnRef idx="1">
            <a:schemeClr val="dk1"/>
          </a:lnRef>
          <a:fillRef idx="2">
            <a:schemeClr val="dk1"/>
          </a:fillRef>
          <a:effectRef idx="1">
            <a:schemeClr val="dk1"/>
          </a:effectRef>
          <a:fontRef idx="minor">
            <a:schemeClr val="dk1"/>
          </a:fontRef>
        </p:style>
        <p:txBody>
          <a:bodyPr anchor="ctr"/>
          <a:lstStyle/>
          <a:p>
            <a:pPr algn="ctr" eaLnBrk="1" hangingPunct="1">
              <a:defRPr/>
            </a:pPr>
            <a:endParaRPr lang="es-ES"/>
          </a:p>
        </p:txBody>
      </p:sp>
      <p:sp>
        <p:nvSpPr>
          <p:cNvPr id="3" name="2 Rectángulo"/>
          <p:cNvSpPr/>
          <p:nvPr/>
        </p:nvSpPr>
        <p:spPr>
          <a:xfrm>
            <a:off x="3908964" y="142875"/>
            <a:ext cx="4983672" cy="52322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algn="ctr" eaLnBrk="1" hangingPunct="1">
              <a:defRPr/>
            </a:pPr>
            <a:r>
              <a:rPr lang="es-MX" sz="2800" b="1" u="sng" dirty="0">
                <a:solidFill>
                  <a:schemeClr val="accent6">
                    <a:lumMod val="50000"/>
                  </a:schemeClr>
                </a:solidFill>
              </a:rPr>
              <a:t>ESTRUCTURA ORGANIZACIONAL</a:t>
            </a:r>
          </a:p>
        </p:txBody>
      </p:sp>
      <p:graphicFrame>
        <p:nvGraphicFramePr>
          <p:cNvPr id="4" name="3 Diagrama"/>
          <p:cNvGraphicFramePr/>
          <p:nvPr/>
        </p:nvGraphicFramePr>
        <p:xfrm>
          <a:off x="1524000" y="-857280"/>
          <a:ext cx="9144000" cy="6572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p:nvPr/>
        </p:nvSpPr>
        <p:spPr>
          <a:xfrm>
            <a:off x="1881188" y="3716338"/>
            <a:ext cx="8566150" cy="2247900"/>
          </a:xfrm>
          <a:prstGeom prst="rect">
            <a:avLst/>
          </a:prstGeom>
          <a:noFill/>
        </p:spPr>
        <p:txBody>
          <a:bodyPr>
            <a:spAutoFit/>
          </a:bodyPr>
          <a:lstStyle/>
          <a:p>
            <a:pPr eaLnBrk="1" hangingPunct="1">
              <a:defRPr/>
            </a:pPr>
            <a:endParaRPr lang="es-MX" sz="2000" b="1" dirty="0">
              <a:latin typeface="Arial" charset="0"/>
            </a:endParaRPr>
          </a:p>
          <a:p>
            <a:pPr eaLnBrk="1" hangingPunct="1">
              <a:defRPr/>
            </a:pPr>
            <a:r>
              <a:rPr lang="es-MX" sz="2000" b="1" dirty="0">
                <a:solidFill>
                  <a:srgbClr val="FF0000"/>
                </a:solidFill>
                <a:latin typeface="Arial" charset="0"/>
              </a:rPr>
              <a:t>El Equipo Diocesano de Pastoral de la salud se estructura en diferentes sectores de actividad:</a:t>
            </a:r>
          </a:p>
          <a:p>
            <a:pPr marL="457200" indent="-457200">
              <a:buFontTx/>
              <a:buChar char="-"/>
              <a:defRPr/>
            </a:pPr>
            <a:r>
              <a:rPr lang="es-MX" sz="2000" b="1" dirty="0">
                <a:solidFill>
                  <a:srgbClr val="FF0000"/>
                </a:solidFill>
                <a:latin typeface="Arial" charset="0"/>
              </a:rPr>
              <a:t>Pastoral de la salud de las estructuras; </a:t>
            </a:r>
          </a:p>
          <a:p>
            <a:pPr marL="457200" indent="-457200">
              <a:buFontTx/>
              <a:buChar char="-"/>
              <a:defRPr/>
            </a:pPr>
            <a:r>
              <a:rPr lang="es-MX" sz="2000" b="1" dirty="0">
                <a:solidFill>
                  <a:srgbClr val="FF0000"/>
                </a:solidFill>
                <a:latin typeface="Arial" charset="0"/>
              </a:rPr>
              <a:t>PS territorial;</a:t>
            </a:r>
          </a:p>
          <a:p>
            <a:pPr marL="457200" indent="-457200">
              <a:buFontTx/>
              <a:buChar char="-"/>
              <a:defRPr/>
            </a:pPr>
            <a:r>
              <a:rPr lang="es-MX" sz="2000" b="1" dirty="0">
                <a:solidFill>
                  <a:srgbClr val="FF0000"/>
                </a:solidFill>
                <a:latin typeface="Arial" charset="0"/>
              </a:rPr>
              <a:t>Formación – bioética – medios de comunicación;</a:t>
            </a:r>
          </a:p>
          <a:p>
            <a:pPr marL="457200" indent="-457200">
              <a:buFontTx/>
              <a:buChar char="-"/>
              <a:defRPr/>
            </a:pPr>
            <a:r>
              <a:rPr lang="es-MX" sz="2000" b="1" dirty="0">
                <a:solidFill>
                  <a:srgbClr val="FF0000"/>
                </a:solidFill>
                <a:latin typeface="Arial" charset="0"/>
              </a:rPr>
              <a:t>Eventos diocesanos.</a:t>
            </a:r>
          </a:p>
        </p:txBody>
      </p:sp>
    </p:spTree>
    <p:extLst>
      <p:ext uri="{BB962C8B-B14F-4D97-AF65-F5344CB8AC3E}">
        <p14:creationId xmlns:p14="http://schemas.microsoft.com/office/powerpoint/2010/main" val="89717564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redondeado"/>
          <p:cNvSpPr/>
          <p:nvPr/>
        </p:nvSpPr>
        <p:spPr>
          <a:xfrm>
            <a:off x="2809876" y="285750"/>
            <a:ext cx="6429375" cy="85725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eaLnBrk="1" hangingPunct="1">
              <a:defRPr/>
            </a:pPr>
            <a:r>
              <a:rPr lang="es-MX" sz="3600" b="1" u="sng" dirty="0">
                <a:solidFill>
                  <a:srgbClr val="663300"/>
                </a:solidFill>
              </a:rPr>
              <a:t>IDENTIDAD DEL EQUIPO</a:t>
            </a:r>
          </a:p>
        </p:txBody>
      </p:sp>
      <p:sp>
        <p:nvSpPr>
          <p:cNvPr id="9" name="3 CuadroTexto"/>
          <p:cNvSpPr txBox="1">
            <a:spLocks noChangeArrowheads="1"/>
          </p:cNvSpPr>
          <p:nvPr/>
        </p:nvSpPr>
        <p:spPr bwMode="auto">
          <a:xfrm>
            <a:off x="2187575" y="1556792"/>
            <a:ext cx="7673975" cy="378565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spAutoFit/>
          </a:bodyPr>
          <a:lstStyle/>
          <a:p>
            <a:pPr algn="ctr" eaLnBrk="1" hangingPunct="1">
              <a:defRPr/>
            </a:pPr>
            <a:r>
              <a:rPr lang="es-MX" sz="4000" b="1" dirty="0"/>
              <a:t>El Equipo Diocesano de Pastoral de la Salud </a:t>
            </a:r>
            <a:r>
              <a:rPr lang="es-MX" sz="4000" b="1" dirty="0">
                <a:solidFill>
                  <a:srgbClr val="663300"/>
                </a:solidFill>
              </a:rPr>
              <a:t>está conformado por laicos comprometidos, religiosas y sacerdotes </a:t>
            </a:r>
            <a:r>
              <a:rPr lang="es-MX" sz="4000" b="1" dirty="0"/>
              <a:t>para animar a la comunidad diocesana respecto a los objetivos a continuación. </a:t>
            </a:r>
          </a:p>
        </p:txBody>
      </p:sp>
    </p:spTree>
    <p:extLst>
      <p:ext uri="{BB962C8B-B14F-4D97-AF65-F5344CB8AC3E}">
        <p14:creationId xmlns:p14="http://schemas.microsoft.com/office/powerpoint/2010/main" val="278876588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redondeado"/>
          <p:cNvSpPr/>
          <p:nvPr/>
        </p:nvSpPr>
        <p:spPr>
          <a:xfrm>
            <a:off x="1881188" y="1571626"/>
            <a:ext cx="8786812" cy="5286375"/>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just" eaLnBrk="1" hangingPunct="1">
              <a:defRPr/>
            </a:pPr>
            <a:endParaRPr lang="es-MX" sz="2000" b="1" dirty="0">
              <a:latin typeface="+mj-lt"/>
            </a:endParaRPr>
          </a:p>
        </p:txBody>
      </p:sp>
      <p:sp>
        <p:nvSpPr>
          <p:cNvPr id="10" name="9 Rectángulo"/>
          <p:cNvSpPr/>
          <p:nvPr/>
        </p:nvSpPr>
        <p:spPr>
          <a:xfrm>
            <a:off x="1523968" y="285728"/>
            <a:ext cx="2922660" cy="923330"/>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a:t>
            </a:r>
          </a:p>
        </p:txBody>
      </p:sp>
      <p:sp>
        <p:nvSpPr>
          <p:cNvPr id="14340" name="3 CuadroTexto"/>
          <p:cNvSpPr txBox="1">
            <a:spLocks noChangeArrowheads="1"/>
          </p:cNvSpPr>
          <p:nvPr/>
        </p:nvSpPr>
        <p:spPr bwMode="auto">
          <a:xfrm>
            <a:off x="2671764" y="1377950"/>
            <a:ext cx="7710487" cy="218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endParaRPr lang="es-MX" altLang="es-MX" sz="2800" dirty="0">
              <a:solidFill>
                <a:srgbClr val="FF0000"/>
              </a:solidFill>
              <a:latin typeface="Arial" panose="020B0604020202020204" pitchFamily="34" charset="0"/>
            </a:endParaRPr>
          </a:p>
          <a:p>
            <a:pPr algn="just" eaLnBrk="1" hangingPunct="1">
              <a:spcBef>
                <a:spcPct val="0"/>
              </a:spcBef>
              <a:buClrTx/>
              <a:buSzTx/>
              <a:buFontTx/>
              <a:buNone/>
            </a:pPr>
            <a:r>
              <a:rPr lang="es-MX" altLang="es-MX" sz="2800" dirty="0">
                <a:solidFill>
                  <a:srgbClr val="FF0000"/>
                </a:solidFill>
                <a:latin typeface="Arial" panose="020B0604020202020204" pitchFamily="34" charset="0"/>
              </a:rPr>
              <a:t>Ser un </a:t>
            </a:r>
            <a:r>
              <a:rPr lang="es-MX" altLang="es-MX" sz="2800" u="sng" dirty="0">
                <a:solidFill>
                  <a:srgbClr val="FF0000"/>
                </a:solidFill>
                <a:latin typeface="Arial" panose="020B0604020202020204" pitchFamily="34" charset="0"/>
              </a:rPr>
              <a:t>signo de comunión</a:t>
            </a:r>
            <a:r>
              <a:rPr lang="es-MX" altLang="es-MX" sz="2800" dirty="0">
                <a:solidFill>
                  <a:srgbClr val="FF0000"/>
                </a:solidFill>
                <a:latin typeface="Arial" panose="020B0604020202020204" pitchFamily="34" charset="0"/>
              </a:rPr>
              <a:t> entre las diferentes categorías y protagonistas del mundo de la salud.</a:t>
            </a:r>
          </a:p>
          <a:p>
            <a:pPr algn="ctr" eaLnBrk="1" hangingPunct="1">
              <a:spcBef>
                <a:spcPct val="0"/>
              </a:spcBef>
              <a:buClrTx/>
              <a:buSzTx/>
              <a:buFontTx/>
              <a:buNone/>
            </a:pPr>
            <a:endParaRPr lang="es-MX" altLang="es-MX" sz="1200" dirty="0">
              <a:solidFill>
                <a:schemeClr val="tx1"/>
              </a:solidFill>
              <a:latin typeface="Arial" panose="020B0604020202020204" pitchFamily="34" charset="0"/>
            </a:endParaRPr>
          </a:p>
          <a:p>
            <a:pPr algn="ctr" eaLnBrk="1" hangingPunct="1">
              <a:spcBef>
                <a:spcPct val="0"/>
              </a:spcBef>
              <a:buClrTx/>
              <a:buSzTx/>
              <a:buFontTx/>
              <a:buNone/>
            </a:pPr>
            <a:endParaRPr lang="es-MX" altLang="es-MX" sz="1200" dirty="0">
              <a:solidFill>
                <a:schemeClr val="tx1"/>
              </a:solidFill>
              <a:latin typeface="Arial" panose="020B0604020202020204" pitchFamily="34" charset="0"/>
            </a:endParaRPr>
          </a:p>
        </p:txBody>
      </p:sp>
      <p:sp>
        <p:nvSpPr>
          <p:cNvPr id="14341" name="11 Rectángulo"/>
          <p:cNvSpPr>
            <a:spLocks noChangeArrowheads="1"/>
          </p:cNvSpPr>
          <p:nvPr/>
        </p:nvSpPr>
        <p:spPr bwMode="auto">
          <a:xfrm>
            <a:off x="2595564" y="5330825"/>
            <a:ext cx="7786687"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MX" altLang="es-MX" sz="2800" dirty="0">
                <a:solidFill>
                  <a:srgbClr val="FF0000"/>
                </a:solidFill>
                <a:latin typeface="Arial" panose="020B0604020202020204" pitchFamily="34" charset="0"/>
              </a:rPr>
              <a:t>Ofrecer oportunidades de </a:t>
            </a:r>
            <a:r>
              <a:rPr lang="es-MX" altLang="es-MX" sz="2800" u="sng" dirty="0">
                <a:solidFill>
                  <a:srgbClr val="FF0000"/>
                </a:solidFill>
                <a:latin typeface="Arial" panose="020B0604020202020204" pitchFamily="34" charset="0"/>
              </a:rPr>
              <a:t>conocimiento y de valoración para grupos</a:t>
            </a:r>
            <a:r>
              <a:rPr lang="es-MX" altLang="es-MX" sz="2800" dirty="0">
                <a:solidFill>
                  <a:srgbClr val="FF0000"/>
                </a:solidFill>
                <a:latin typeface="Arial" panose="020B0604020202020204" pitchFamily="34" charset="0"/>
              </a:rPr>
              <a:t>, movimientos y asociaciones.</a:t>
            </a:r>
            <a:endParaRPr lang="es-MX" altLang="es-MX" dirty="0">
              <a:solidFill>
                <a:srgbClr val="FF0000"/>
              </a:solidFill>
              <a:latin typeface="Arial" panose="020B0604020202020204" pitchFamily="34" charset="0"/>
            </a:endParaRPr>
          </a:p>
        </p:txBody>
      </p:sp>
      <p:sp>
        <p:nvSpPr>
          <p:cNvPr id="14" name="13 Rectángulo"/>
          <p:cNvSpPr/>
          <p:nvPr/>
        </p:nvSpPr>
        <p:spPr>
          <a:xfrm>
            <a:off x="2095473" y="2000240"/>
            <a:ext cx="569387" cy="923330"/>
          </a:xfrm>
          <a:prstGeom prst="rect">
            <a:avLst/>
          </a:prstGeom>
          <a:noFill/>
        </p:spPr>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1</a:t>
            </a:r>
          </a:p>
        </p:txBody>
      </p:sp>
      <p:sp>
        <p:nvSpPr>
          <p:cNvPr id="15" name="14 Rectángulo"/>
          <p:cNvSpPr/>
          <p:nvPr/>
        </p:nvSpPr>
        <p:spPr>
          <a:xfrm>
            <a:off x="2026152" y="3648678"/>
            <a:ext cx="569387" cy="923330"/>
          </a:xfrm>
          <a:prstGeom prst="rect">
            <a:avLst/>
          </a:prstGeom>
          <a:noFill/>
        </p:spPr>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2</a:t>
            </a:r>
          </a:p>
        </p:txBody>
      </p:sp>
      <p:sp>
        <p:nvSpPr>
          <p:cNvPr id="14344" name="15 Rectángulo"/>
          <p:cNvSpPr>
            <a:spLocks noChangeArrowheads="1"/>
          </p:cNvSpPr>
          <p:nvPr/>
        </p:nvSpPr>
        <p:spPr bwMode="auto">
          <a:xfrm>
            <a:off x="2667001" y="3429000"/>
            <a:ext cx="764381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MX" altLang="es-MX" sz="2800" u="sng" dirty="0">
                <a:solidFill>
                  <a:srgbClr val="FF0000"/>
                </a:solidFill>
                <a:latin typeface="Arial" panose="020B0604020202020204" pitchFamily="34" charset="0"/>
              </a:rPr>
              <a:t>Sensibilizar a la Comunidad Diocesana sobre los temas de la vida y la salud</a:t>
            </a:r>
            <a:r>
              <a:rPr lang="es-MX" altLang="es-MX" sz="2800" dirty="0">
                <a:solidFill>
                  <a:srgbClr val="FF0000"/>
                </a:solidFill>
                <a:latin typeface="Arial" panose="020B0604020202020204" pitchFamily="34" charset="0"/>
              </a:rPr>
              <a:t>, en colaboración con todos los organismos que trabajan en este campo.</a:t>
            </a:r>
            <a:endParaRPr lang="es-MX" altLang="es-MX" dirty="0">
              <a:solidFill>
                <a:srgbClr val="FF0000"/>
              </a:solidFill>
              <a:latin typeface="Arial" panose="020B0604020202020204" pitchFamily="34" charset="0"/>
            </a:endParaRPr>
          </a:p>
        </p:txBody>
      </p:sp>
      <p:sp>
        <p:nvSpPr>
          <p:cNvPr id="17" name="16 Rectángulo"/>
          <p:cNvSpPr/>
          <p:nvPr/>
        </p:nvSpPr>
        <p:spPr>
          <a:xfrm>
            <a:off x="2024035" y="5506066"/>
            <a:ext cx="569387" cy="923330"/>
          </a:xfrm>
          <a:prstGeom prst="rect">
            <a:avLst/>
          </a:prstGeom>
          <a:noFill/>
        </p:spPr>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3</a:t>
            </a:r>
          </a:p>
        </p:txBody>
      </p:sp>
    </p:spTree>
    <p:extLst>
      <p:ext uri="{BB962C8B-B14F-4D97-AF65-F5344CB8AC3E}">
        <p14:creationId xmlns:p14="http://schemas.microsoft.com/office/powerpoint/2010/main" val="180344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828800" y="457201"/>
            <a:ext cx="8534400" cy="601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s-ES_tradnl" altLang="es-MX" sz="1000" b="1" dirty="0">
              <a:solidFill>
                <a:srgbClr val="FF0000"/>
              </a:solidFill>
            </a:endParaRPr>
          </a:p>
          <a:p>
            <a:pPr algn="ctr">
              <a:spcBef>
                <a:spcPct val="50000"/>
              </a:spcBef>
            </a:pPr>
            <a:r>
              <a:rPr lang="es-ES_tradnl" altLang="es-MX" sz="2800" b="1" dirty="0">
                <a:solidFill>
                  <a:srgbClr val="FF0000"/>
                </a:solidFill>
              </a:rPr>
              <a:t>MISION DE LA IGLESIA: </a:t>
            </a:r>
          </a:p>
          <a:p>
            <a:pPr algn="ctr">
              <a:spcBef>
                <a:spcPct val="50000"/>
              </a:spcBef>
            </a:pPr>
            <a:r>
              <a:rPr lang="es-ES_tradnl" altLang="es-MX" sz="2800" b="1" dirty="0">
                <a:solidFill>
                  <a:srgbClr val="FF0000"/>
                </a:solidFill>
              </a:rPr>
              <a:t>LA  EVANGELIZACION</a:t>
            </a:r>
          </a:p>
          <a:p>
            <a:pPr algn="just">
              <a:spcBef>
                <a:spcPct val="50000"/>
              </a:spcBef>
            </a:pPr>
            <a:r>
              <a:rPr lang="es-ES_tradnl" altLang="es-MX" sz="2800" b="1" dirty="0">
                <a:solidFill>
                  <a:srgbClr val="FF0000"/>
                </a:solidFill>
              </a:rPr>
              <a:t>	</a:t>
            </a:r>
            <a:r>
              <a:rPr lang="es-ES_tradnl" altLang="es-MX" sz="2800" b="1" dirty="0" err="1">
                <a:solidFill>
                  <a:schemeClr val="accent2"/>
                </a:solidFill>
              </a:rPr>
              <a:t>Evangelii</a:t>
            </a:r>
            <a:r>
              <a:rPr lang="es-ES_tradnl" altLang="es-MX" sz="2800" b="1" dirty="0">
                <a:solidFill>
                  <a:schemeClr val="accent2"/>
                </a:solidFill>
              </a:rPr>
              <a:t> </a:t>
            </a:r>
            <a:r>
              <a:rPr lang="es-ES_tradnl" altLang="es-MX" sz="2800" b="1" dirty="0" err="1">
                <a:solidFill>
                  <a:schemeClr val="accent2"/>
                </a:solidFill>
              </a:rPr>
              <a:t>Nuntiandi</a:t>
            </a:r>
            <a:r>
              <a:rPr lang="es-ES_tradnl" altLang="es-MX" sz="2800" b="1" dirty="0">
                <a:solidFill>
                  <a:schemeClr val="accent2"/>
                </a:solidFill>
              </a:rPr>
              <a:t> 14: </a:t>
            </a:r>
            <a:r>
              <a:rPr lang="es-ES_tradnl" altLang="es-MX" sz="2800" b="1" i="1" dirty="0">
                <a:solidFill>
                  <a:schemeClr val="accent2"/>
                </a:solidFill>
              </a:rPr>
              <a:t>“</a:t>
            </a:r>
            <a:r>
              <a:rPr lang="es-ES" altLang="es-MX" sz="2800" b="1" i="1" dirty="0">
                <a:solidFill>
                  <a:schemeClr val="accent2"/>
                </a:solidFill>
                <a:latin typeface="Times" panose="02020603050405020304" pitchFamily="18" charset="0"/>
              </a:rPr>
              <a:t>Nosotros queremos confirmar una vez más que la tarea de la evangelización de todos los hombres constituye la misión esencial de la Iglesia;</a:t>
            </a:r>
            <a:r>
              <a:rPr lang="es-MX" altLang="es-MX" sz="2800" b="1" i="1" dirty="0">
                <a:solidFill>
                  <a:schemeClr val="accent2"/>
                </a:solidFill>
                <a:latin typeface="Times" panose="02020603050405020304" pitchFamily="18" charset="0"/>
              </a:rPr>
              <a:t>..</a:t>
            </a:r>
            <a:r>
              <a:rPr lang="es-ES" altLang="es-MX" sz="2800" b="1" i="1" dirty="0">
                <a:solidFill>
                  <a:schemeClr val="accent2"/>
                </a:solidFill>
                <a:latin typeface="Times" panose="02020603050405020304" pitchFamily="18" charset="0"/>
              </a:rPr>
              <a:t>. Evangelizar constituye, en efecto, la dicha y vocación propia de la Iglesia, su identidad más profunda. Ella existe para evangelizar, es decir, para predicar y enseñar, ser canal del don de la gracia, reconciliar a los pecadores con Dios, perpetuar el sacrificio de Cristo en la santa Misa, memorial de su muerte y resurrección gloriosa</a:t>
            </a:r>
            <a:r>
              <a:rPr lang="es-MX" altLang="es-MX" sz="2800" b="1" i="1" dirty="0">
                <a:solidFill>
                  <a:schemeClr val="accent2"/>
                </a:solidFill>
                <a:latin typeface="Times" panose="02020603050405020304" pitchFamily="18" charset="0"/>
              </a:rPr>
              <a:t>”.</a:t>
            </a:r>
            <a:endParaRPr lang="es-ES" altLang="es-MX" sz="2800" b="1" i="1" dirty="0">
              <a:solidFill>
                <a:schemeClr val="accent2"/>
              </a:solidFill>
              <a:latin typeface="Times" panose="02020603050405020304" pitchFamily="18" charset="0"/>
            </a:endParaRPr>
          </a:p>
        </p:txBody>
      </p:sp>
    </p:spTree>
    <p:extLst>
      <p:ext uri="{BB962C8B-B14F-4D97-AF65-F5344CB8AC3E}">
        <p14:creationId xmlns:p14="http://schemas.microsoft.com/office/powerpoint/2010/main" val="37329583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redondeado"/>
          <p:cNvSpPr/>
          <p:nvPr/>
        </p:nvSpPr>
        <p:spPr>
          <a:xfrm>
            <a:off x="1881188" y="1571626"/>
            <a:ext cx="8786812" cy="5286375"/>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just" eaLnBrk="1" hangingPunct="1">
              <a:defRPr/>
            </a:pPr>
            <a:endParaRPr lang="es-MX" sz="2000" b="1" dirty="0">
              <a:latin typeface="+mj-lt"/>
            </a:endParaRPr>
          </a:p>
        </p:txBody>
      </p:sp>
      <p:sp>
        <p:nvSpPr>
          <p:cNvPr id="10" name="9 Rectángulo"/>
          <p:cNvSpPr/>
          <p:nvPr/>
        </p:nvSpPr>
        <p:spPr>
          <a:xfrm>
            <a:off x="1523968" y="285728"/>
            <a:ext cx="2922660" cy="923330"/>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Objetivos</a:t>
            </a:r>
          </a:p>
        </p:txBody>
      </p:sp>
      <p:sp>
        <p:nvSpPr>
          <p:cNvPr id="15364" name="3 CuadroTexto"/>
          <p:cNvSpPr txBox="1">
            <a:spLocks noChangeArrowheads="1"/>
          </p:cNvSpPr>
          <p:nvPr/>
        </p:nvSpPr>
        <p:spPr bwMode="auto">
          <a:xfrm>
            <a:off x="2671764" y="1377950"/>
            <a:ext cx="7710487"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endParaRPr lang="es-MX" altLang="es-MX" sz="2800" dirty="0">
              <a:solidFill>
                <a:schemeClr val="tx1"/>
              </a:solidFill>
              <a:latin typeface="Arial" panose="020B0604020202020204" pitchFamily="34" charset="0"/>
            </a:endParaRPr>
          </a:p>
          <a:p>
            <a:pPr algn="just" eaLnBrk="1" hangingPunct="1">
              <a:spcBef>
                <a:spcPct val="0"/>
              </a:spcBef>
              <a:buClrTx/>
              <a:buSzTx/>
              <a:buFontTx/>
              <a:buNone/>
            </a:pPr>
            <a:r>
              <a:rPr lang="es-MX" altLang="es-MX" sz="2800" dirty="0">
                <a:solidFill>
                  <a:srgbClr val="FF0000"/>
                </a:solidFill>
                <a:latin typeface="Arial" panose="020B0604020202020204" pitchFamily="34" charset="0"/>
              </a:rPr>
              <a:t>Proponer </a:t>
            </a:r>
            <a:r>
              <a:rPr lang="es-MX" altLang="es-MX" sz="2800" u="sng" dirty="0">
                <a:solidFill>
                  <a:srgbClr val="FF0000"/>
                </a:solidFill>
                <a:latin typeface="Arial" panose="020B0604020202020204" pitchFamily="34" charset="0"/>
              </a:rPr>
              <a:t>caminos de formación</a:t>
            </a:r>
            <a:r>
              <a:rPr lang="es-MX" altLang="es-MX" sz="2800" dirty="0">
                <a:solidFill>
                  <a:srgbClr val="FF0000"/>
                </a:solidFill>
                <a:latin typeface="Arial" panose="020B0604020202020204" pitchFamily="34" charset="0"/>
              </a:rPr>
              <a:t> para las diferentes personas involucradas.</a:t>
            </a:r>
            <a:endParaRPr lang="es-MX" altLang="es-MX" sz="1200" dirty="0">
              <a:solidFill>
                <a:srgbClr val="FF0000"/>
              </a:solidFill>
              <a:latin typeface="Arial" panose="020B0604020202020204" pitchFamily="34" charset="0"/>
            </a:endParaRPr>
          </a:p>
          <a:p>
            <a:pPr algn="just" eaLnBrk="1" hangingPunct="1">
              <a:spcBef>
                <a:spcPct val="0"/>
              </a:spcBef>
              <a:buClrTx/>
              <a:buSzTx/>
              <a:buFontTx/>
              <a:buNone/>
            </a:pPr>
            <a:endParaRPr lang="es-MX" altLang="es-MX" sz="1200" dirty="0">
              <a:solidFill>
                <a:schemeClr val="tx1"/>
              </a:solidFill>
              <a:latin typeface="Arial" panose="020B0604020202020204" pitchFamily="34" charset="0"/>
            </a:endParaRPr>
          </a:p>
        </p:txBody>
      </p:sp>
      <p:sp>
        <p:nvSpPr>
          <p:cNvPr id="15365" name="11 Rectángulo"/>
          <p:cNvSpPr>
            <a:spLocks noChangeArrowheads="1"/>
          </p:cNvSpPr>
          <p:nvPr/>
        </p:nvSpPr>
        <p:spPr bwMode="auto">
          <a:xfrm>
            <a:off x="2595564" y="4116388"/>
            <a:ext cx="7786687"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MX" altLang="es-MX" sz="2800" dirty="0">
                <a:solidFill>
                  <a:srgbClr val="FF0000"/>
                </a:solidFill>
                <a:latin typeface="Arial" panose="020B0604020202020204" pitchFamily="34" charset="0"/>
              </a:rPr>
              <a:t>Organizar </a:t>
            </a:r>
            <a:r>
              <a:rPr lang="es-MX" altLang="es-MX" sz="2800" u="sng" dirty="0">
                <a:solidFill>
                  <a:srgbClr val="FF0000"/>
                </a:solidFill>
                <a:latin typeface="Arial" panose="020B0604020202020204" pitchFamily="34" charset="0"/>
              </a:rPr>
              <a:t>momentos comunitarios de </a:t>
            </a:r>
          </a:p>
          <a:p>
            <a:pPr algn="just" eaLnBrk="1" hangingPunct="1">
              <a:spcBef>
                <a:spcPct val="0"/>
              </a:spcBef>
              <a:buClrTx/>
              <a:buSzTx/>
              <a:buFontTx/>
              <a:buNone/>
            </a:pPr>
            <a:r>
              <a:rPr lang="es-MX" altLang="es-MX" sz="2800" u="sng" dirty="0">
                <a:solidFill>
                  <a:srgbClr val="FF0000"/>
                </a:solidFill>
                <a:latin typeface="Arial" panose="020B0604020202020204" pitchFamily="34" charset="0"/>
              </a:rPr>
              <a:t>sensibilización y animación</a:t>
            </a:r>
            <a:r>
              <a:rPr lang="es-MX" altLang="es-MX" sz="2800" dirty="0">
                <a:solidFill>
                  <a:srgbClr val="FF0000"/>
                </a:solidFill>
                <a:latin typeface="Arial" panose="020B0604020202020204" pitchFamily="34" charset="0"/>
              </a:rPr>
              <a:t> (jornadas y días </a:t>
            </a:r>
          </a:p>
          <a:p>
            <a:pPr algn="just" eaLnBrk="1" hangingPunct="1">
              <a:spcBef>
                <a:spcPct val="0"/>
              </a:spcBef>
              <a:buClrTx/>
              <a:buSzTx/>
              <a:buFontTx/>
              <a:buNone/>
            </a:pPr>
            <a:r>
              <a:rPr lang="es-MX" altLang="es-MX" sz="2800" dirty="0">
                <a:solidFill>
                  <a:srgbClr val="FF0000"/>
                </a:solidFill>
                <a:latin typeface="Arial" panose="020B0604020202020204" pitchFamily="34" charset="0"/>
              </a:rPr>
              <a:t>especiales, congresos, etc.).</a:t>
            </a:r>
          </a:p>
        </p:txBody>
      </p:sp>
      <p:sp>
        <p:nvSpPr>
          <p:cNvPr id="14" name="13 Rectángulo"/>
          <p:cNvSpPr/>
          <p:nvPr/>
        </p:nvSpPr>
        <p:spPr>
          <a:xfrm>
            <a:off x="2095473" y="1862728"/>
            <a:ext cx="569387" cy="923330"/>
          </a:xfrm>
          <a:prstGeom prst="rect">
            <a:avLst/>
          </a:prstGeom>
          <a:noFill/>
        </p:spPr>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4</a:t>
            </a:r>
          </a:p>
        </p:txBody>
      </p:sp>
      <p:sp>
        <p:nvSpPr>
          <p:cNvPr id="15" name="14 Rectángulo"/>
          <p:cNvSpPr/>
          <p:nvPr/>
        </p:nvSpPr>
        <p:spPr>
          <a:xfrm>
            <a:off x="2026152" y="3071810"/>
            <a:ext cx="569387" cy="923330"/>
          </a:xfrm>
          <a:prstGeom prst="rect">
            <a:avLst/>
          </a:prstGeom>
          <a:noFill/>
        </p:spPr>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5</a:t>
            </a:r>
          </a:p>
        </p:txBody>
      </p:sp>
      <p:sp>
        <p:nvSpPr>
          <p:cNvPr id="15368" name="15 Rectángulo"/>
          <p:cNvSpPr>
            <a:spLocks noChangeArrowheads="1"/>
          </p:cNvSpPr>
          <p:nvPr/>
        </p:nvSpPr>
        <p:spPr bwMode="auto">
          <a:xfrm>
            <a:off x="2667001" y="3071814"/>
            <a:ext cx="76438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MX" altLang="es-MX" sz="2800" u="sng" dirty="0">
                <a:solidFill>
                  <a:srgbClr val="FF0000"/>
                </a:solidFill>
                <a:latin typeface="Arial" panose="020B0604020202020204" pitchFamily="34" charset="0"/>
              </a:rPr>
              <a:t>Animar a las parroquias</a:t>
            </a:r>
            <a:r>
              <a:rPr lang="es-MX" altLang="es-MX" sz="2800" dirty="0">
                <a:solidFill>
                  <a:srgbClr val="FF0000"/>
                </a:solidFill>
                <a:latin typeface="Arial" panose="020B0604020202020204" pitchFamily="34" charset="0"/>
              </a:rPr>
              <a:t> para que instituyan un equipo local de PS</a:t>
            </a:r>
            <a:r>
              <a:rPr lang="es-MX" altLang="es-MX" dirty="0">
                <a:solidFill>
                  <a:srgbClr val="FF0000"/>
                </a:solidFill>
                <a:latin typeface="Arial" panose="020B0604020202020204" pitchFamily="34" charset="0"/>
              </a:rPr>
              <a:t>.</a:t>
            </a:r>
          </a:p>
        </p:txBody>
      </p:sp>
      <p:sp>
        <p:nvSpPr>
          <p:cNvPr id="17" name="16 Rectángulo"/>
          <p:cNvSpPr/>
          <p:nvPr/>
        </p:nvSpPr>
        <p:spPr>
          <a:xfrm>
            <a:off x="2024035" y="4214818"/>
            <a:ext cx="569387" cy="923330"/>
          </a:xfrm>
          <a:prstGeom prst="rect">
            <a:avLst/>
          </a:prstGeom>
          <a:noFill/>
        </p:spPr>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6</a:t>
            </a:r>
          </a:p>
        </p:txBody>
      </p:sp>
      <p:sp>
        <p:nvSpPr>
          <p:cNvPr id="18" name="17 Rectángulo"/>
          <p:cNvSpPr/>
          <p:nvPr/>
        </p:nvSpPr>
        <p:spPr>
          <a:xfrm>
            <a:off x="2024035" y="5434628"/>
            <a:ext cx="569387" cy="923330"/>
          </a:xfrm>
          <a:prstGeom prst="rect">
            <a:avLst/>
          </a:prstGeom>
          <a:noFill/>
        </p:spPr>
        <p:txBody>
          <a:bodyPr wrap="none">
            <a:spAutoFit/>
          </a:bodyPr>
          <a:lstStyle/>
          <a:p>
            <a:pPr algn="ctr" eaLnBrk="1" hangingPunct="1">
              <a:defRPr/>
            </a:pPr>
            <a:r>
              <a:rPr lang="es-E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7</a:t>
            </a:r>
          </a:p>
        </p:txBody>
      </p:sp>
      <p:sp>
        <p:nvSpPr>
          <p:cNvPr id="15371" name="18 Rectángulo"/>
          <p:cNvSpPr>
            <a:spLocks noChangeArrowheads="1"/>
          </p:cNvSpPr>
          <p:nvPr/>
        </p:nvSpPr>
        <p:spPr bwMode="auto">
          <a:xfrm>
            <a:off x="2667001" y="5572125"/>
            <a:ext cx="821531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MX" altLang="es-MX" sz="2800" dirty="0">
                <a:solidFill>
                  <a:srgbClr val="FF0000"/>
                </a:solidFill>
                <a:latin typeface="Arial" panose="020B0604020202020204" pitchFamily="34" charset="0"/>
              </a:rPr>
              <a:t>Participar en las </a:t>
            </a:r>
            <a:r>
              <a:rPr lang="es-MX" altLang="es-MX" sz="2800" u="sng" dirty="0">
                <a:solidFill>
                  <a:srgbClr val="FF0000"/>
                </a:solidFill>
                <a:latin typeface="Arial" panose="020B0604020202020204" pitchFamily="34" charset="0"/>
              </a:rPr>
              <a:t>labores de la Pastoral </a:t>
            </a:r>
            <a:r>
              <a:rPr lang="es-MX" altLang="es-MX" u="sng" dirty="0">
                <a:solidFill>
                  <a:srgbClr val="FF0000"/>
                </a:solidFill>
                <a:latin typeface="Arial" panose="020B0604020202020204" pitchFamily="34" charset="0"/>
              </a:rPr>
              <a:t>Social</a:t>
            </a:r>
            <a:r>
              <a:rPr lang="es-MX" altLang="es-MX" sz="2800" dirty="0">
                <a:solidFill>
                  <a:srgbClr val="FF0000"/>
                </a:solidFill>
                <a:latin typeface="Arial" panose="020B0604020202020204" pitchFamily="34" charset="0"/>
              </a:rPr>
              <a:t>, </a:t>
            </a:r>
          </a:p>
          <a:p>
            <a:pPr algn="just" eaLnBrk="1" hangingPunct="1">
              <a:spcBef>
                <a:spcPct val="0"/>
              </a:spcBef>
              <a:buClrTx/>
              <a:buSzTx/>
              <a:buFontTx/>
              <a:buNone/>
            </a:pPr>
            <a:r>
              <a:rPr lang="es-MX" altLang="es-MX" sz="2800" dirty="0">
                <a:solidFill>
                  <a:srgbClr val="FF0000"/>
                </a:solidFill>
                <a:latin typeface="Arial" panose="020B0604020202020204" pitchFamily="34" charset="0"/>
              </a:rPr>
              <a:t>para ofrecer el aporte específico.</a:t>
            </a:r>
          </a:p>
        </p:txBody>
      </p:sp>
    </p:spTree>
    <p:extLst>
      <p:ext uri="{BB962C8B-B14F-4D97-AF65-F5344CB8AC3E}">
        <p14:creationId xmlns:p14="http://schemas.microsoft.com/office/powerpoint/2010/main" val="42064341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919536" y="260648"/>
            <a:ext cx="4572000" cy="2225802"/>
          </a:xfrm>
          <a:prstGeom prst="rect">
            <a:avLst/>
          </a:prstGeom>
        </p:spPr>
        <p:txBody>
          <a:bodyPr>
            <a:spAutoFit/>
          </a:bodyPr>
          <a:lstStyle/>
          <a:p>
            <a:pPr algn="just">
              <a:lnSpc>
                <a:spcPct val="107000"/>
              </a:lnSpc>
              <a:spcBef>
                <a:spcPts val="1200"/>
              </a:spcBef>
              <a:spcAft>
                <a:spcPts val="1200"/>
              </a:spcAft>
            </a:pPr>
            <a:r>
              <a:rPr lang="es-MX" sz="2400" b="1" kern="0" dirty="0">
                <a:solidFill>
                  <a:srgbClr val="FF0000"/>
                </a:solidFill>
                <a:latin typeface="Calibri Light" panose="020F0302020204030204" pitchFamily="34" charset="0"/>
                <a:ea typeface="Times New Roman" panose="02020603050405020304" pitchFamily="18" charset="0"/>
                <a:cs typeface="Times New Roman" panose="02020603050405020304" pitchFamily="18" charset="0"/>
              </a:rPr>
              <a:t>Participantes de Pastoral Salud</a:t>
            </a:r>
          </a:p>
          <a:p>
            <a:pPr algn="just">
              <a:lnSpc>
                <a:spcPct val="107000"/>
              </a:lnSpc>
              <a:spcAft>
                <a:spcPts val="800"/>
              </a:spcAft>
            </a:pPr>
            <a:r>
              <a:rPr lang="es-MX" dirty="0">
                <a:solidFill>
                  <a:srgbClr val="FF0000"/>
                </a:solidFill>
                <a:latin typeface="Arial" panose="020B0604020202020204" pitchFamily="34" charset="0"/>
                <a:ea typeface="Calibri" panose="020F0502020204030204" pitchFamily="34" charset="0"/>
                <a:cs typeface="Times New Roman" panose="02020603050405020304" pitchFamily="18" charset="0"/>
              </a:rPr>
              <a:t>Para llevar a cabo el plan de pastoral salud, se integran los esfuerzos en un proyecto unitario donde participan equipos de trabajo integrados</a:t>
            </a:r>
          </a:p>
          <a:p>
            <a:pPr algn="ctr">
              <a:lnSpc>
                <a:spcPct val="107000"/>
              </a:lnSpc>
              <a:spcAft>
                <a:spcPts val="800"/>
              </a:spcAft>
            </a:pPr>
            <a:r>
              <a:rPr lang="es-MX" dirty="0">
                <a:latin typeface="Arial" panose="020B0604020202020204" pitchFamily="34" charset="0"/>
                <a:ea typeface="Calibri" panose="020F0502020204030204" pitchFamily="34" charset="0"/>
                <a:cs typeface="Times New Roman" panose="02020603050405020304" pitchFamily="18" charset="0"/>
              </a:rPr>
              <a:t> </a:t>
            </a:r>
          </a:p>
        </p:txBody>
      </p:sp>
      <p:pic>
        <p:nvPicPr>
          <p:cNvPr id="3" name="Imagen 2"/>
          <p:cNvPicPr/>
          <p:nvPr/>
        </p:nvPicPr>
        <p:blipFill>
          <a:blip r:embed="rId2">
            <a:extLst>
              <a:ext uri="{28A0092B-C50C-407E-A947-70E740481C1C}">
                <a14:useLocalDpi xmlns:a14="http://schemas.microsoft.com/office/drawing/2010/main" val="0"/>
              </a:ext>
            </a:extLst>
          </a:blip>
          <a:srcRect/>
          <a:stretch>
            <a:fillRect/>
          </a:stretch>
        </p:blipFill>
        <p:spPr bwMode="auto">
          <a:xfrm>
            <a:off x="4367808" y="1988841"/>
            <a:ext cx="5473700" cy="4478655"/>
          </a:xfrm>
          <a:prstGeom prst="rect">
            <a:avLst/>
          </a:prstGeom>
          <a:noFill/>
        </p:spPr>
      </p:pic>
    </p:spTree>
    <p:extLst>
      <p:ext uri="{BB962C8B-B14F-4D97-AF65-F5344CB8AC3E}">
        <p14:creationId xmlns:p14="http://schemas.microsoft.com/office/powerpoint/2010/main" val="29337905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135560" y="1484784"/>
            <a:ext cx="8136904" cy="3810210"/>
          </a:xfrm>
          <a:prstGeom prst="rect">
            <a:avLst/>
          </a:prstGeom>
        </p:spPr>
        <p:txBody>
          <a:bodyPr wrap="square">
            <a:spAutoFit/>
          </a:bodyPr>
          <a:lstStyle/>
          <a:p>
            <a:pPr algn="just">
              <a:lnSpc>
                <a:spcPct val="107000"/>
              </a:lnSpc>
              <a:spcBef>
                <a:spcPts val="1200"/>
              </a:spcBef>
              <a:spcAft>
                <a:spcPts val="1200"/>
              </a:spcAft>
            </a:pPr>
            <a:r>
              <a:rPr lang="es-MX" sz="2400" b="1" kern="0" dirty="0">
                <a:solidFill>
                  <a:srgbClr val="FF0000"/>
                </a:solidFill>
                <a:latin typeface="Calibri Light" panose="020F0302020204030204" pitchFamily="34" charset="0"/>
                <a:ea typeface="Times New Roman" panose="02020603050405020304" pitchFamily="18" charset="0"/>
                <a:cs typeface="Times New Roman" panose="02020603050405020304" pitchFamily="18" charset="0"/>
              </a:rPr>
              <a:t>Marco de referencia</a:t>
            </a:r>
          </a:p>
          <a:p>
            <a:pPr algn="just">
              <a:lnSpc>
                <a:spcPct val="107000"/>
              </a:lnSpc>
              <a:spcAft>
                <a:spcPts val="800"/>
              </a:spcAft>
            </a:pPr>
            <a:r>
              <a:rPr lang="es-MX" dirty="0">
                <a:solidFill>
                  <a:srgbClr val="FF0000"/>
                </a:solidFill>
                <a:latin typeface="Arial" panose="020B0604020202020204" pitchFamily="34" charset="0"/>
                <a:ea typeface="Calibri" panose="020F0502020204030204" pitchFamily="34" charset="0"/>
                <a:cs typeface="Times New Roman" panose="02020603050405020304" pitchFamily="18" charset="0"/>
              </a:rPr>
              <a:t>Para salir al encuentro del enfermo y sus familiares, es necesario realizarlo obrando con base a las tres virtudes teologales de fe, esperanza y caridad (Catecismo de la Iglesia católica números 1812 y 1813) infundidos por Dios en la inteligencia y en la voluntad del hombre para ordenar sus acciones a Dios mismo. </a:t>
            </a:r>
          </a:p>
          <a:p>
            <a:pPr algn="just">
              <a:lnSpc>
                <a:spcPct val="107000"/>
              </a:lnSpc>
              <a:spcAft>
                <a:spcPts val="800"/>
              </a:spcAft>
            </a:pPr>
            <a:r>
              <a:rPr lang="es-MX" dirty="0">
                <a:solidFill>
                  <a:srgbClr val="FF0000"/>
                </a:solidFill>
                <a:latin typeface="Arial" panose="020B0604020202020204" pitchFamily="34" charset="0"/>
                <a:ea typeface="Calibri" panose="020F0502020204030204" pitchFamily="34" charset="0"/>
                <a:cs typeface="Times New Roman" panose="02020603050405020304" pitchFamily="18" charset="0"/>
              </a:rPr>
              <a:t>Se deberá partir sintiendo gran confianza en la divina misericordia de Dios para aliviar y conformar el alma del enfermo y de su familia; con lo cual el enfermo, confortado de este modo, pueda sobre llevar mejor los sufrimientos y el peso de la enfermedad.</a:t>
            </a:r>
            <a:r>
              <a:rPr lang="es-MX" dirty="0">
                <a:solidFill>
                  <a:srgbClr val="FF0000"/>
                </a:solidFill>
                <a:latin typeface="Arial" panose="020B0604020202020204" pitchFamily="34" charset="0"/>
                <a:ea typeface="Calibri" panose="020F0502020204030204" pitchFamily="34" charset="0"/>
                <a:cs typeface="Arial" panose="020B0604020202020204" pitchFamily="34" charset="0"/>
              </a:rPr>
              <a:t> </a:t>
            </a:r>
            <a:endParaRPr lang="es-MX" dirty="0">
              <a:solidFill>
                <a:srgbClr val="FF0000"/>
              </a:solidFill>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dirty="0">
                <a:latin typeface="Arial" panose="020B0604020202020204" pitchFamily="34" charset="0"/>
                <a:ea typeface="Calibri" panose="020F0502020204030204" pitchFamily="34" charset="0"/>
                <a:cs typeface="Arial" panose="020B0604020202020204" pitchFamily="34" charset="0"/>
              </a:rPr>
              <a:t> </a:t>
            </a:r>
            <a:endParaRPr lang="es-MX"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9886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p:nvPr/>
        </p:nvPicPr>
        <p:blipFill>
          <a:blip r:embed="rId2">
            <a:extLst>
              <a:ext uri="{28A0092B-C50C-407E-A947-70E740481C1C}">
                <a14:useLocalDpi xmlns:a14="http://schemas.microsoft.com/office/drawing/2010/main" val="0"/>
              </a:ext>
            </a:extLst>
          </a:blip>
          <a:srcRect/>
          <a:stretch>
            <a:fillRect/>
          </a:stretch>
        </p:blipFill>
        <p:spPr bwMode="auto">
          <a:xfrm>
            <a:off x="2495600" y="1700808"/>
            <a:ext cx="7272808" cy="3456384"/>
          </a:xfrm>
          <a:prstGeom prst="rect">
            <a:avLst/>
          </a:prstGeom>
          <a:noFill/>
          <a:ln>
            <a:noFill/>
          </a:ln>
        </p:spPr>
      </p:pic>
    </p:spTree>
    <p:extLst>
      <p:ext uri="{BB962C8B-B14F-4D97-AF65-F5344CB8AC3E}">
        <p14:creationId xmlns:p14="http://schemas.microsoft.com/office/powerpoint/2010/main" val="9243523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23592" y="1124745"/>
            <a:ext cx="7200800" cy="5064463"/>
          </a:xfrm>
          <a:prstGeom prst="rect">
            <a:avLst/>
          </a:prstGeom>
        </p:spPr>
        <p:txBody>
          <a:bodyPr wrap="square">
            <a:spAutoFit/>
          </a:bodyPr>
          <a:lstStyle/>
          <a:p>
            <a:pPr algn="just">
              <a:lnSpc>
                <a:spcPct val="107000"/>
              </a:lnSpc>
              <a:spcAft>
                <a:spcPts val="800"/>
              </a:spcAft>
            </a:pPr>
            <a:r>
              <a:rPr lang="es-MX" dirty="0">
                <a:solidFill>
                  <a:srgbClr val="FF0000"/>
                </a:solidFill>
                <a:latin typeface="Arial" panose="020B0604020202020204" pitchFamily="34" charset="0"/>
                <a:ea typeface="Calibri" panose="020F0502020204030204" pitchFamily="34" charset="0"/>
                <a:cs typeface="Arial" panose="020B0604020202020204" pitchFamily="34" charset="0"/>
              </a:rPr>
              <a:t>Las actividades de Pastoral Salud, deben contemplar las necesidades de los enfermos y sus familiares: </a:t>
            </a:r>
            <a:endParaRPr lang="es-MX" dirty="0">
              <a:solidFill>
                <a:srgbClr val="FF0000"/>
              </a:solidFill>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Symbol" panose="05050102010706020507" pitchFamily="18" charset="2"/>
              <a:buChar char=""/>
            </a:pPr>
            <a:r>
              <a:rPr lang="es-MX" b="1" dirty="0">
                <a:solidFill>
                  <a:srgbClr val="FF0000"/>
                </a:solidFill>
                <a:latin typeface="Arial" panose="020B0604020202020204" pitchFamily="34" charset="0"/>
                <a:ea typeface="Calibri" panose="020F0502020204030204" pitchFamily="34" charset="0"/>
                <a:cs typeface="Arial" panose="020B0604020202020204" pitchFamily="34" charset="0"/>
              </a:rPr>
              <a:t>Antes de la enfermedad</a:t>
            </a:r>
            <a:r>
              <a:rPr lang="es-MX" dirty="0">
                <a:solidFill>
                  <a:srgbClr val="FF0000"/>
                </a:solidFill>
                <a:latin typeface="Arial" panose="020B0604020202020204" pitchFamily="34" charset="0"/>
                <a:ea typeface="Calibri" panose="020F0502020204030204" pitchFamily="34" charset="0"/>
                <a:cs typeface="Arial" panose="020B0604020202020204" pitchFamily="34" charset="0"/>
              </a:rPr>
              <a:t>, creando conciencia en la comunidad y realizando actividades que permitan la prevención, detección oportuna y conocimiento sobre el impacto de los padecimientos más comunes que enfrenta la sociedad (por ejemplo cáncer, alzhéimer, fibrosis quística, drogadicción, enfermedades mentales, entre otros).</a:t>
            </a:r>
            <a:endParaRPr lang="es-MX" dirty="0">
              <a:solidFill>
                <a:srgbClr val="FF0000"/>
              </a:solidFill>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Symbol" panose="05050102010706020507" pitchFamily="18" charset="2"/>
              <a:buChar char=""/>
            </a:pPr>
            <a:r>
              <a:rPr lang="es-MX" b="1" dirty="0">
                <a:solidFill>
                  <a:srgbClr val="FF0000"/>
                </a:solidFill>
                <a:latin typeface="Arial" panose="020B0604020202020204" pitchFamily="34" charset="0"/>
                <a:ea typeface="Calibri" panose="020F0502020204030204" pitchFamily="34" charset="0"/>
                <a:cs typeface="Arial" panose="020B0604020202020204" pitchFamily="34" charset="0"/>
              </a:rPr>
              <a:t>Durante la enfermedad</a:t>
            </a:r>
            <a:r>
              <a:rPr lang="es-MX" dirty="0">
                <a:solidFill>
                  <a:srgbClr val="FF0000"/>
                </a:solidFill>
                <a:latin typeface="Arial" panose="020B0604020202020204" pitchFamily="34" charset="0"/>
                <a:ea typeface="Calibri" panose="020F0502020204030204" pitchFamily="34" charset="0"/>
                <a:cs typeface="Arial" panose="020B0604020202020204" pitchFamily="34" charset="0"/>
              </a:rPr>
              <a:t>,  siendo compañía misericordiosa para los enfermos, cuidadores y familiares, que permita incrementar la cobertura de atención a sus necesidades a través de personas e instituciones públicas y privadas que trabajan en pro de la salud.</a:t>
            </a:r>
            <a:endParaRPr lang="es-MX" dirty="0">
              <a:solidFill>
                <a:srgbClr val="FF0000"/>
              </a:solidFill>
              <a:latin typeface="Arial" panose="020B0604020202020204" pitchFamily="34" charset="0"/>
              <a:ea typeface="Calibri" panose="020F0502020204030204" pitchFamily="34" charset="0"/>
              <a:cs typeface="Times New Roman" panose="02020603050405020304" pitchFamily="18" charset="0"/>
            </a:endParaRPr>
          </a:p>
          <a:p>
            <a:pPr algn="just"/>
            <a:r>
              <a:rPr lang="es-MX" b="1" dirty="0">
                <a:solidFill>
                  <a:srgbClr val="FF0000"/>
                </a:solidFill>
                <a:latin typeface="Arial" panose="020B0604020202020204" pitchFamily="34" charset="0"/>
                <a:ea typeface="Calibri" panose="020F0502020204030204" pitchFamily="34" charset="0"/>
              </a:rPr>
              <a:t>Después de la enfermedad</a:t>
            </a:r>
            <a:r>
              <a:rPr lang="es-MX" dirty="0">
                <a:solidFill>
                  <a:srgbClr val="FF0000"/>
                </a:solidFill>
                <a:latin typeface="Arial" panose="020B0604020202020204" pitchFamily="34" charset="0"/>
                <a:ea typeface="Calibri" panose="020F0502020204030204" pitchFamily="34" charset="0"/>
              </a:rPr>
              <a:t>, proveyendo alternativas y acompañando a las familias en sus procesos de reconstrucción y restauración posteriores a la enfermedad, tanto en la recuperación de la salud, como en la muerte de seres queridos.</a:t>
            </a:r>
            <a:endParaRPr lang="es-MX" dirty="0">
              <a:solidFill>
                <a:srgbClr val="FF0000"/>
              </a:solidFill>
            </a:endParaRPr>
          </a:p>
        </p:txBody>
      </p:sp>
    </p:spTree>
    <p:extLst>
      <p:ext uri="{BB962C8B-B14F-4D97-AF65-F5344CB8AC3E}">
        <p14:creationId xmlns:p14="http://schemas.microsoft.com/office/powerpoint/2010/main" val="237012830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5663952" y="1556792"/>
            <a:ext cx="4608512" cy="1415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76176" rIns="91440" bIns="76176"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es-MX" altLang="es-MX"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C</a:t>
            </a:r>
            <a:r>
              <a:rPr lang="es-MX" altLang="es-MX" sz="1600" b="1" dirty="0" bmk="">
                <a:solidFill>
                  <a:srgbClr val="FF0000"/>
                </a:solidFill>
                <a:latin typeface="Calibri" panose="020F0502020204030204" pitchFamily="34" charset="0"/>
                <a:ea typeface="Times New Roman" panose="02020603050405020304" pitchFamily="18" charset="0"/>
                <a:cs typeface="Times New Roman" panose="02020603050405020304" pitchFamily="18" charset="0"/>
              </a:rPr>
              <a:t>oncepto integral de salud</a:t>
            </a:r>
            <a:r>
              <a:rPr lang="es-MX" altLang="es-MX"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p>
          <a:p>
            <a:pPr algn="just"/>
            <a:r>
              <a:rPr lang="es-MX" altLang="es-MX" sz="1600" dirty="0">
                <a:solidFill>
                  <a:srgbClr val="FF0000"/>
                </a:solidFill>
                <a:latin typeface="Calibri" panose="020F0502020204030204" pitchFamily="34" charset="0"/>
                <a:ea typeface="Calibri" panose="020F0502020204030204" pitchFamily="34" charset="0"/>
                <a:cs typeface="Arial" panose="020B0604020202020204" pitchFamily="34" charset="0"/>
              </a:rPr>
              <a:t>El concepto de salud está tomando nuevas e importantes connotaciones. Se relaciona con cuatro dimensiones básicas:</a:t>
            </a:r>
            <a:endParaRPr lang="es-MX" altLang="es-MX" sz="1600" dirty="0">
              <a:solidFill>
                <a:srgbClr val="FF0000"/>
              </a:solidFill>
              <a:latin typeface="Calibri" panose="020F0502020204030204" pitchFamily="34" charset="0"/>
            </a:endParaRPr>
          </a:p>
          <a:p>
            <a:endParaRPr lang="es-MX" altLang="es-MX" dirty="0"/>
          </a:p>
        </p:txBody>
      </p:sp>
      <p:pic>
        <p:nvPicPr>
          <p:cNvPr id="2049" name="Imagen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504" y="218166"/>
            <a:ext cx="3672408" cy="328284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135560" y="3933056"/>
            <a:ext cx="781286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es-MX" altLang="es-MX" sz="1600" b="1" dirty="0">
                <a:solidFill>
                  <a:srgbClr val="FF0000"/>
                </a:solidFill>
                <a:latin typeface="Calibri" panose="020F0502020204030204" pitchFamily="34" charset="0"/>
                <a:ea typeface="Calibri" panose="020F0502020204030204" pitchFamily="34" charset="0"/>
                <a:cs typeface="Arial" panose="020B0604020202020204" pitchFamily="34" charset="0"/>
              </a:rPr>
              <a:t>La dimensión médica</a:t>
            </a:r>
            <a:r>
              <a:rPr lang="es-MX" altLang="es-MX" sz="1600" dirty="0">
                <a:solidFill>
                  <a:srgbClr val="FF0000"/>
                </a:solidFill>
                <a:latin typeface="Calibri" panose="020F0502020204030204" pitchFamily="34" charset="0"/>
                <a:ea typeface="Calibri" panose="020F0502020204030204" pitchFamily="34" charset="0"/>
                <a:cs typeface="Arial" panose="020B0604020202020204" pitchFamily="34" charset="0"/>
              </a:rPr>
              <a:t>, que cubre los aspectos físicos y orgánicos del ser humano.</a:t>
            </a:r>
            <a:endParaRPr lang="es-MX" altLang="es-MX" sz="1600" dirty="0">
              <a:solidFill>
                <a:srgbClr val="FF0000"/>
              </a:solidFill>
              <a:latin typeface="Calibri" panose="020F0502020204030204" pitchFamily="34" charset="0"/>
            </a:endParaRPr>
          </a:p>
          <a:p>
            <a:pPr algn="just">
              <a:buFontTx/>
              <a:buChar char="•"/>
            </a:pPr>
            <a:r>
              <a:rPr lang="es-MX" altLang="es-MX" sz="1600" b="1" dirty="0">
                <a:solidFill>
                  <a:srgbClr val="FF0000"/>
                </a:solidFill>
                <a:latin typeface="Calibri" panose="020F0502020204030204" pitchFamily="34" charset="0"/>
                <a:ea typeface="Calibri" panose="020F0502020204030204" pitchFamily="34" charset="0"/>
                <a:cs typeface="Arial" panose="020B0604020202020204" pitchFamily="34" charset="0"/>
              </a:rPr>
              <a:t>La dimensión mental</a:t>
            </a:r>
            <a:r>
              <a:rPr lang="es-MX" altLang="es-MX" sz="1600" dirty="0">
                <a:solidFill>
                  <a:srgbClr val="FF0000"/>
                </a:solidFill>
                <a:latin typeface="Calibri" panose="020F0502020204030204" pitchFamily="34" charset="0"/>
                <a:ea typeface="Calibri" panose="020F0502020204030204" pitchFamily="34" charset="0"/>
                <a:cs typeface="Arial" panose="020B0604020202020204" pitchFamily="34" charset="0"/>
              </a:rPr>
              <a:t> - emocional, que cubre los aspectos psíquicos y del intelecto de las personas que enfrentan un proceso de pérdida de sus formas de vida por consecuencia de las enfermedades.</a:t>
            </a:r>
            <a:endParaRPr lang="es-MX" altLang="es-MX" sz="1600" dirty="0">
              <a:solidFill>
                <a:srgbClr val="FF0000"/>
              </a:solidFill>
              <a:latin typeface="Calibri" panose="020F0502020204030204" pitchFamily="34" charset="0"/>
            </a:endParaRPr>
          </a:p>
          <a:p>
            <a:pPr algn="just">
              <a:buFontTx/>
              <a:buChar char="•"/>
            </a:pPr>
            <a:r>
              <a:rPr lang="es-MX" altLang="es-MX" sz="1600" b="1" dirty="0">
                <a:solidFill>
                  <a:srgbClr val="FF0000"/>
                </a:solidFill>
                <a:latin typeface="Calibri" panose="020F0502020204030204" pitchFamily="34" charset="0"/>
                <a:ea typeface="Calibri" panose="020F0502020204030204" pitchFamily="34" charset="0"/>
                <a:cs typeface="Arial" panose="020B0604020202020204" pitchFamily="34" charset="0"/>
              </a:rPr>
              <a:t>La dimensión social</a:t>
            </a:r>
            <a:r>
              <a:rPr lang="es-MX" altLang="es-MX" sz="1600" dirty="0">
                <a:solidFill>
                  <a:srgbClr val="FF0000"/>
                </a:solidFill>
                <a:latin typeface="Calibri" panose="020F0502020204030204" pitchFamily="34" charset="0"/>
                <a:ea typeface="Calibri" panose="020F0502020204030204" pitchFamily="34" charset="0"/>
                <a:cs typeface="Arial" panose="020B0604020202020204" pitchFamily="34" charset="0"/>
              </a:rPr>
              <a:t>, incluye el medio ambiente y los derechos de la persona a la salud. Comprende un proceso armónico de calidad de vida, mundo familiar, procesos de trabajo y de interacción social. </a:t>
            </a:r>
            <a:endParaRPr lang="es-MX" altLang="es-MX" sz="1600" dirty="0">
              <a:solidFill>
                <a:srgbClr val="FF0000"/>
              </a:solidFill>
              <a:latin typeface="Calibri" panose="020F0502020204030204" pitchFamily="34" charset="0"/>
            </a:endParaRPr>
          </a:p>
          <a:p>
            <a:pPr algn="just">
              <a:buFontTx/>
              <a:buChar char="•"/>
            </a:pPr>
            <a:r>
              <a:rPr lang="es-MX" altLang="es-MX" sz="1600" b="1" dirty="0">
                <a:solidFill>
                  <a:srgbClr val="FF0000"/>
                </a:solidFill>
                <a:latin typeface="Calibri" panose="020F0502020204030204" pitchFamily="34" charset="0"/>
                <a:ea typeface="Calibri" panose="020F0502020204030204" pitchFamily="34" charset="0"/>
                <a:cs typeface="Arial" panose="020B0604020202020204" pitchFamily="34" charset="0"/>
              </a:rPr>
              <a:t>La dimensión espiritual</a:t>
            </a:r>
            <a:r>
              <a:rPr lang="es-MX" altLang="es-MX" sz="1600" dirty="0">
                <a:solidFill>
                  <a:srgbClr val="FF0000"/>
                </a:solidFill>
                <a:latin typeface="Calibri" panose="020F0502020204030204" pitchFamily="34" charset="0"/>
                <a:ea typeface="Calibri" panose="020F0502020204030204" pitchFamily="34" charset="0"/>
                <a:cs typeface="Arial" panose="020B0604020202020204" pitchFamily="34" charset="0"/>
              </a:rPr>
              <a:t>, que desde una perspectiva cristiana, es una experiencia de salvación en medio de la condición humana.</a:t>
            </a:r>
            <a:endParaRPr lang="es-MX" altLang="es-MX" sz="1600" dirty="0">
              <a:solidFill>
                <a:srgbClr val="FF0000"/>
              </a:solidFill>
              <a:latin typeface="Calibri" panose="020F0502020204030204" pitchFamily="34" charset="0"/>
            </a:endParaRPr>
          </a:p>
        </p:txBody>
      </p:sp>
    </p:spTree>
    <p:extLst>
      <p:ext uri="{BB962C8B-B14F-4D97-AF65-F5344CB8AC3E}">
        <p14:creationId xmlns:p14="http://schemas.microsoft.com/office/powerpoint/2010/main" val="1530004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196753"/>
            <a:ext cx="6656784" cy="4968552"/>
          </a:xfrm>
          <a:prstGeom prst="rect">
            <a:avLst/>
          </a:prstGeom>
          <a:noFill/>
          <a:ln>
            <a:noFill/>
          </a:ln>
        </p:spPr>
      </p:pic>
    </p:spTree>
    <p:extLst>
      <p:ext uri="{BB962C8B-B14F-4D97-AF65-F5344CB8AC3E}">
        <p14:creationId xmlns:p14="http://schemas.microsoft.com/office/powerpoint/2010/main" val="217780405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solidFill>
                  <a:srgbClr val="FF0000"/>
                </a:solidFill>
              </a:rPr>
              <a:t>Voluntariado</a:t>
            </a:r>
            <a:endParaRPr lang="es-MX" dirty="0">
              <a:solidFill>
                <a:srgbClr val="FF0000"/>
              </a:solidFill>
            </a:endParaRPr>
          </a:p>
        </p:txBody>
      </p:sp>
      <p:sp>
        <p:nvSpPr>
          <p:cNvPr id="3" name="Marcador de contenido 2"/>
          <p:cNvSpPr>
            <a:spLocks noGrp="1"/>
          </p:cNvSpPr>
          <p:nvPr>
            <p:ph idx="4294967295"/>
          </p:nvPr>
        </p:nvSpPr>
        <p:spPr>
          <a:xfrm>
            <a:off x="2351700" y="1484785"/>
            <a:ext cx="7416708" cy="4763622"/>
          </a:xfrm>
          <a:prstGeom prst="rect">
            <a:avLst/>
          </a:prstGeom>
        </p:spPr>
        <p:txBody>
          <a:bodyPr>
            <a:noAutofit/>
          </a:bodyPr>
          <a:lstStyle/>
          <a:p>
            <a:pPr algn="just"/>
            <a:r>
              <a:rPr lang="es-MX" sz="1800" b="1" dirty="0">
                <a:solidFill>
                  <a:srgbClr val="FF0000"/>
                </a:solidFill>
                <a:latin typeface="Calibri" panose="020F0502020204030204" pitchFamily="34" charset="0"/>
              </a:rPr>
              <a:t>Voluntariado es una expresión concreta del amor de Dios</a:t>
            </a:r>
            <a:r>
              <a:rPr lang="es-MX" sz="1800" dirty="0">
                <a:solidFill>
                  <a:srgbClr val="FF0000"/>
                </a:solidFill>
                <a:latin typeface="Calibri" panose="020F0502020204030204" pitchFamily="34" charset="0"/>
              </a:rPr>
              <a:t>; es el quehacer de toda persona y en especial del cristiano. Con su actitud de amor, servicio gratuito e incondicional, </a:t>
            </a:r>
            <a:r>
              <a:rPr lang="es-MX" sz="1800" b="1" dirty="0">
                <a:solidFill>
                  <a:srgbClr val="FF0000"/>
                </a:solidFill>
                <a:latin typeface="Calibri" panose="020F0502020204030204" pitchFamily="34" charset="0"/>
              </a:rPr>
              <a:t>promueve la cultura de la vida</a:t>
            </a:r>
            <a:r>
              <a:rPr lang="es-MX" sz="1800" dirty="0">
                <a:solidFill>
                  <a:srgbClr val="FF0000"/>
                </a:solidFill>
                <a:latin typeface="Calibri" panose="020F0502020204030204" pitchFamily="34" charset="0"/>
              </a:rPr>
              <a:t>, basada en los valores de la solidaridad y la fraternidad. </a:t>
            </a:r>
          </a:p>
          <a:p>
            <a:pPr algn="just"/>
            <a:r>
              <a:rPr lang="es-MX" sz="1800" dirty="0">
                <a:solidFill>
                  <a:srgbClr val="FF0000"/>
                </a:solidFill>
                <a:latin typeface="Calibri" panose="020F0502020204030204" pitchFamily="34" charset="0"/>
              </a:rPr>
              <a:t>Trabajan o desarrollan actividades de manera voluntaria en el campo de la salud y la asistencia. Después de una adecuada preparación religiosa y ética, reciben un mandato específico en la comunidad eclesial.</a:t>
            </a:r>
          </a:p>
          <a:p>
            <a:pPr algn="just"/>
            <a:r>
              <a:rPr lang="es-MX" sz="1800" dirty="0">
                <a:solidFill>
                  <a:srgbClr val="FF0000"/>
                </a:solidFill>
                <a:latin typeface="Calibri" panose="020F0502020204030204" pitchFamily="34" charset="0"/>
              </a:rPr>
              <a:t>Deben tener una formación particular para acompañar a los enfermos y sus familias en las difíciles situaciones de la enfermedad, de la ancianidad y de la discapacidad.  Su formación debe contemplar la capacitación a la ayuda a través de la relación interpersonal, el acompañamiento de los familiares, el seguimiento en la estación del duelo y en la toma de decisiones éticas.</a:t>
            </a:r>
          </a:p>
        </p:txBody>
      </p:sp>
    </p:spTree>
    <p:extLst>
      <p:ext uri="{BB962C8B-B14F-4D97-AF65-F5344CB8AC3E}">
        <p14:creationId xmlns:p14="http://schemas.microsoft.com/office/powerpoint/2010/main" val="2210644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847528" y="764705"/>
            <a:ext cx="8305800" cy="564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MX" altLang="es-MX" sz="2800" b="1" i="1" dirty="0">
                <a:solidFill>
                  <a:schemeClr val="accent2"/>
                </a:solidFill>
                <a:latin typeface="Times" panose="02020603050405020304" pitchFamily="18" charset="0"/>
              </a:rPr>
              <a:t>“</a:t>
            </a:r>
            <a:r>
              <a:rPr lang="es-ES" altLang="es-MX" sz="2800" b="1" i="1" dirty="0">
                <a:solidFill>
                  <a:schemeClr val="accent2"/>
                </a:solidFill>
                <a:latin typeface="Times" panose="02020603050405020304" pitchFamily="18" charset="0"/>
              </a:rPr>
              <a:t>Evangelizadora, la Iglesia comienza por evangelizarse a sí misma. Comunidad de creyentes, comunidad de esperanza vivida y comunicada, comunidad de amor fraterno, tiene necesidad de escuchar sin cesar lo que debe creer, las razones para esperar, el mandamiento nuevo del amor. Pueblo de Dios inmenso en el mundo y, con frecuencia, tentado por los ídolos, necesita saber proclamar "las grandezas de Dios", que la han convertido al Señor, y ser nuevamente convocada y reunida por El. En una palabra, esto quiere decir que la Iglesia siempre tiene necesidad de ser evangelizada, si quiere conservar su frescor, su impulso y su fuerza para anunciar el Evangelio</a:t>
            </a:r>
            <a:r>
              <a:rPr lang="es-MX" altLang="es-MX" sz="2800" b="1" i="1" dirty="0">
                <a:solidFill>
                  <a:schemeClr val="accent2"/>
                </a:solidFill>
                <a:latin typeface="Times" panose="02020603050405020304" pitchFamily="18" charset="0"/>
              </a:rPr>
              <a:t>”.</a:t>
            </a:r>
            <a:r>
              <a:rPr lang="es-MX" altLang="es-MX" sz="2800" b="1" dirty="0">
                <a:solidFill>
                  <a:schemeClr val="accent2"/>
                </a:solidFill>
                <a:latin typeface="Times" panose="02020603050405020304" pitchFamily="18" charset="0"/>
              </a:rPr>
              <a:t> (EN 15)</a:t>
            </a:r>
            <a:endParaRPr lang="es-ES" altLang="es-MX" dirty="0"/>
          </a:p>
        </p:txBody>
      </p:sp>
    </p:spTree>
    <p:extLst>
      <p:ext uri="{BB962C8B-B14F-4D97-AF65-F5344CB8AC3E}">
        <p14:creationId xmlns:p14="http://schemas.microsoft.com/office/powerpoint/2010/main" val="26719383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2133600" y="457201"/>
            <a:ext cx="7696200" cy="585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spcBef>
                <a:spcPct val="50000"/>
              </a:spcBef>
            </a:pPr>
            <a:r>
              <a:rPr lang="es-ES_tradnl" altLang="es-MX" sz="2800" b="1" i="1" dirty="0">
                <a:solidFill>
                  <a:schemeClr val="accent2"/>
                </a:solidFill>
              </a:rPr>
              <a:t>“</a:t>
            </a:r>
            <a:r>
              <a:rPr lang="es-ES" altLang="es-MX" sz="2800" b="1" i="1" dirty="0">
                <a:solidFill>
                  <a:schemeClr val="accent2"/>
                </a:solidFill>
                <a:latin typeface="Times" panose="02020603050405020304" pitchFamily="18" charset="0"/>
              </a:rPr>
              <a:t>Ninguna definición parcial y fragmentaria refleja la realidad rica, compleja y dinámica que comporta la evangelización, si no es con el riesgo de empobrecerla e incluso mutilarla.</a:t>
            </a:r>
            <a:r>
              <a:rPr lang="es-MX" altLang="es-MX" sz="2800" b="1" i="1" dirty="0">
                <a:solidFill>
                  <a:schemeClr val="accent2"/>
                </a:solidFill>
                <a:latin typeface="Times" panose="02020603050405020304" pitchFamily="18" charset="0"/>
              </a:rPr>
              <a:t>”</a:t>
            </a:r>
            <a:r>
              <a:rPr lang="es-MX" altLang="es-MX" sz="2800" b="1" dirty="0">
                <a:solidFill>
                  <a:schemeClr val="accent2"/>
                </a:solidFill>
                <a:latin typeface="Times" panose="02020603050405020304" pitchFamily="18" charset="0"/>
              </a:rPr>
              <a:t> (EN 17)</a:t>
            </a:r>
          </a:p>
          <a:p>
            <a:pPr algn="just">
              <a:spcBef>
                <a:spcPct val="50000"/>
              </a:spcBef>
            </a:pPr>
            <a:r>
              <a:rPr lang="es-ES" altLang="es-MX" sz="2800" b="1" i="1" dirty="0">
                <a:solidFill>
                  <a:schemeClr val="accent2"/>
                </a:solidFill>
                <a:latin typeface="Times" panose="02020603050405020304" pitchFamily="18" charset="0"/>
              </a:rPr>
              <a:t>La evangelización, hemos dicho, es un paso </a:t>
            </a:r>
            <a:r>
              <a:rPr lang="es-ES" altLang="es-MX" sz="2800" b="1" i="1" dirty="0">
                <a:solidFill>
                  <a:srgbClr val="FF0000"/>
                </a:solidFill>
                <a:latin typeface="Times" panose="02020603050405020304" pitchFamily="18" charset="0"/>
              </a:rPr>
              <a:t>complejo</a:t>
            </a:r>
            <a:r>
              <a:rPr lang="es-ES" altLang="es-MX" sz="2800" b="1" i="1" dirty="0">
                <a:solidFill>
                  <a:schemeClr val="accent2"/>
                </a:solidFill>
                <a:latin typeface="Times" panose="02020603050405020304" pitchFamily="18" charset="0"/>
              </a:rPr>
              <a:t>, con </a:t>
            </a:r>
            <a:r>
              <a:rPr lang="es-ES" altLang="es-MX" sz="2800" b="1" i="1" dirty="0">
                <a:solidFill>
                  <a:srgbClr val="FF0000"/>
                </a:solidFill>
                <a:latin typeface="Times" panose="02020603050405020304" pitchFamily="18" charset="0"/>
              </a:rPr>
              <a:t>elementos variados</a:t>
            </a:r>
            <a:r>
              <a:rPr lang="es-ES" altLang="es-MX" sz="2800" b="1" i="1" dirty="0">
                <a:solidFill>
                  <a:schemeClr val="accent2"/>
                </a:solidFill>
                <a:latin typeface="Times" panose="02020603050405020304" pitchFamily="18" charset="0"/>
              </a:rPr>
              <a:t>: renovación de la humanidad, testimonio, anuncio explícito, adhesión del corazón, entrada en la comunidad, acogida de los signos, iniciativas de apostolado. Estos elementos pueden parecer contrastantes, incluso exclusivos. En realidad son complementarios y mutuamente enriquecedores</a:t>
            </a:r>
            <a:r>
              <a:rPr lang="es-MX" altLang="es-MX" sz="2800" b="1" i="1" dirty="0">
                <a:solidFill>
                  <a:schemeClr val="accent2"/>
                </a:solidFill>
                <a:latin typeface="Times" panose="02020603050405020304" pitchFamily="18" charset="0"/>
              </a:rPr>
              <a:t>” </a:t>
            </a:r>
            <a:r>
              <a:rPr lang="es-MX" altLang="es-MX" sz="2800" b="1" dirty="0">
                <a:solidFill>
                  <a:schemeClr val="accent2"/>
                </a:solidFill>
                <a:latin typeface="Times" panose="02020603050405020304" pitchFamily="18" charset="0"/>
              </a:rPr>
              <a:t>(EN 24).</a:t>
            </a:r>
            <a:endParaRPr lang="es-ES_tradnl" altLang="es-MX" sz="2800" b="1" dirty="0">
              <a:solidFill>
                <a:schemeClr val="accent2"/>
              </a:solidFill>
            </a:endParaRPr>
          </a:p>
        </p:txBody>
      </p:sp>
    </p:spTree>
    <p:extLst>
      <p:ext uri="{BB962C8B-B14F-4D97-AF65-F5344CB8AC3E}">
        <p14:creationId xmlns:p14="http://schemas.microsoft.com/office/powerpoint/2010/main" val="8132847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847528" y="980728"/>
            <a:ext cx="83058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b="1" dirty="0">
                <a:solidFill>
                  <a:srgbClr val="FF0000"/>
                </a:solidFill>
              </a:rPr>
              <a:t>INSTRUMENTO  DE   EVANGELIZACIÓN</a:t>
            </a:r>
          </a:p>
          <a:p>
            <a:pPr algn="ctr">
              <a:spcBef>
                <a:spcPct val="50000"/>
              </a:spcBef>
            </a:pPr>
            <a:r>
              <a:rPr lang="es-ES_tradnl" altLang="es-MX" sz="4800" b="1" dirty="0">
                <a:solidFill>
                  <a:srgbClr val="FF0000"/>
                </a:solidFill>
              </a:rPr>
              <a:t>LA  PASTORAL</a:t>
            </a:r>
          </a:p>
          <a:p>
            <a:pPr algn="just">
              <a:spcBef>
                <a:spcPct val="50000"/>
              </a:spcBef>
            </a:pPr>
            <a:r>
              <a:rPr lang="es-MX" altLang="es-MX" sz="3200" b="1" dirty="0">
                <a:solidFill>
                  <a:schemeClr val="accent2"/>
                </a:solidFill>
                <a:cs typeface="Times New Roman" panose="02020603050405020304" pitchFamily="18" charset="0"/>
              </a:rPr>
              <a:t>La Iglesia realiza su propia misión a través de toda una serie de iniciativas, estructuras, palabras, gestos, personas, métodos, comportamientos. El conjunto de estas iniciativas viene comúnmente definido como “pastoral” o “prácticas pastorales” o “actividad pastoral”. </a:t>
            </a:r>
          </a:p>
        </p:txBody>
      </p:sp>
    </p:spTree>
    <p:extLst>
      <p:ext uri="{BB962C8B-B14F-4D97-AF65-F5344CB8AC3E}">
        <p14:creationId xmlns:p14="http://schemas.microsoft.com/office/powerpoint/2010/main" val="10800248"/>
      </p:ext>
    </p:extLst>
  </p:cSld>
  <p:clrMapOvr>
    <a:masterClrMapping/>
  </p:clrMapOvr>
  <p:timing>
    <p:tnLst>
      <p:par>
        <p:cTn id="1" dur="indefinite" restart="never" nodeType="tmRoot"/>
      </p:par>
    </p:tnLst>
  </p:timing>
</p:sld>
</file>

<file path=ppt/theme/theme1.xml><?xml version="1.0" encoding="utf-8"?>
<a:theme xmlns:a="http://schemas.openxmlformats.org/drawingml/2006/main" name="Got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TM04033925[[fn=Gota]]</Template>
  <TotalTime>4</TotalTime>
  <Words>3316</Words>
  <Application>Microsoft Office PowerPoint</Application>
  <PresentationFormat>Panorámica</PresentationFormat>
  <Paragraphs>262</Paragraphs>
  <Slides>67</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67</vt:i4>
      </vt:variant>
    </vt:vector>
  </HeadingPairs>
  <TitlesOfParts>
    <vt:vector size="75" baseType="lpstr">
      <vt:lpstr>Arial</vt:lpstr>
      <vt:lpstr>Calibri</vt:lpstr>
      <vt:lpstr>Calibri Light</vt:lpstr>
      <vt:lpstr>Symbol</vt:lpstr>
      <vt:lpstr>Times</vt:lpstr>
      <vt:lpstr>Times New Roman</vt:lpstr>
      <vt:lpstr>Tw Cen MT</vt:lpstr>
      <vt:lpstr>Gota</vt:lpstr>
      <vt:lpstr>PASTORAL  DE  LA  SALUD</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Voluntariado</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cesar gerardo mendez ayala</dc:creator>
  <cp:lastModifiedBy>cesar gerardo mendez ayala</cp:lastModifiedBy>
  <cp:revision>2</cp:revision>
  <dcterms:created xsi:type="dcterms:W3CDTF">2015-11-10T23:23:29Z</dcterms:created>
  <dcterms:modified xsi:type="dcterms:W3CDTF">2015-11-12T17:01:44Z</dcterms:modified>
</cp:coreProperties>
</file>