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handoutMasterIdLst>
    <p:handoutMasterId r:id="rId34"/>
  </p:handoutMasterIdLst>
  <p:sldIdLst>
    <p:sldId id="256" r:id="rId2"/>
    <p:sldId id="257" r:id="rId3"/>
    <p:sldId id="280" r:id="rId4"/>
    <p:sldId id="258" r:id="rId5"/>
    <p:sldId id="281" r:id="rId6"/>
    <p:sldId id="264" r:id="rId7"/>
    <p:sldId id="285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86" r:id="rId17"/>
    <p:sldId id="259" r:id="rId18"/>
    <p:sldId id="282" r:id="rId19"/>
    <p:sldId id="260" r:id="rId20"/>
    <p:sldId id="261" r:id="rId21"/>
    <p:sldId id="283" r:id="rId22"/>
    <p:sldId id="284" r:id="rId23"/>
    <p:sldId id="262" r:id="rId24"/>
    <p:sldId id="263" r:id="rId25"/>
    <p:sldId id="273" r:id="rId26"/>
    <p:sldId id="287" r:id="rId27"/>
    <p:sldId id="274" r:id="rId28"/>
    <p:sldId id="275" r:id="rId29"/>
    <p:sldId id="276" r:id="rId30"/>
    <p:sldId id="277" r:id="rId31"/>
    <p:sldId id="278" r:id="rId32"/>
    <p:sldId id="314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CC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787"/>
    <p:restoredTop sz="94664" autoAdjust="0"/>
  </p:normalViewPr>
  <p:slideViewPr>
    <p:cSldViewPr>
      <p:cViewPr varScale="1">
        <p:scale>
          <a:sx n="74" d="100"/>
          <a:sy n="74" d="100"/>
        </p:scale>
        <p:origin x="52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831D397-2D2A-4FE0-B881-677931782E15}" type="slidenum">
              <a:rPr lang="es-ES" altLang="es-MX"/>
              <a:pPr>
                <a:defRPr/>
              </a:pPr>
              <a:t>‹#›</a:t>
            </a:fld>
            <a:endParaRPr lang="es-ES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00CC8A-0C06-49D8-9E6C-86F92987CB9F}" type="slidenum">
              <a:rPr lang="es-ES" altLang="es-MX" smtClean="0"/>
              <a:pPr>
                <a:defRPr/>
              </a:pPr>
              <a:t>‹#›</a:t>
            </a:fld>
            <a:endParaRPr lang="es-ES" altLang="es-MX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578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00CC8A-0C06-49D8-9E6C-86F92987CB9F}" type="slidenum">
              <a:rPr lang="es-ES" altLang="es-MX" smtClean="0"/>
              <a:pPr>
                <a:defRPr/>
              </a:pPr>
              <a:t>‹#›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480336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00CC8A-0C06-49D8-9E6C-86F92987CB9F}" type="slidenum">
              <a:rPr lang="es-ES" altLang="es-MX" smtClean="0"/>
              <a:pPr>
                <a:defRPr/>
              </a:pPr>
              <a:t>‹#›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101945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00CC8A-0C06-49D8-9E6C-86F92987CB9F}" type="slidenum">
              <a:rPr lang="es-ES" altLang="es-MX" smtClean="0"/>
              <a:pPr>
                <a:defRPr/>
              </a:pPr>
              <a:t>‹#›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139607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00CC8A-0C06-49D8-9E6C-86F92987CB9F}" type="slidenum">
              <a:rPr lang="es-ES" altLang="es-MX" smtClean="0"/>
              <a:pPr>
                <a:defRPr/>
              </a:pPr>
              <a:t>‹#›</a:t>
            </a:fld>
            <a:endParaRPr lang="es-ES" altLang="es-MX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0512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00CC8A-0C06-49D8-9E6C-86F92987CB9F}" type="slidenum">
              <a:rPr lang="es-ES" altLang="es-MX" smtClean="0"/>
              <a:pPr>
                <a:defRPr/>
              </a:pPr>
              <a:t>‹#›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42745486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00CC8A-0C06-49D8-9E6C-86F92987CB9F}" type="slidenum">
              <a:rPr lang="es-ES" altLang="es-MX" smtClean="0"/>
              <a:pPr>
                <a:defRPr/>
              </a:pPr>
              <a:t>‹#›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38630449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00CC8A-0C06-49D8-9E6C-86F92987CB9F}" type="slidenum">
              <a:rPr lang="es-ES" altLang="es-MX" smtClean="0"/>
              <a:pPr>
                <a:defRPr/>
              </a:pPr>
              <a:t>‹#›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511108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00CC8A-0C06-49D8-9E6C-86F92987CB9F}" type="slidenum">
              <a:rPr lang="es-ES" altLang="es-MX" smtClean="0"/>
              <a:pPr>
                <a:defRPr/>
              </a:pPr>
              <a:t>‹#›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257782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300CC8A-0C06-49D8-9E6C-86F92987CB9F}" type="slidenum">
              <a:rPr lang="es-ES" altLang="es-MX" smtClean="0"/>
              <a:pPr>
                <a:defRPr/>
              </a:pPr>
              <a:t>‹#›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31613196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alt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00CC8A-0C06-49D8-9E6C-86F92987CB9F}" type="slidenum">
              <a:rPr lang="es-ES" altLang="es-MX" smtClean="0"/>
              <a:pPr>
                <a:defRPr/>
              </a:pPr>
              <a:t>‹#›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4222342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ES" alt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300CC8A-0C06-49D8-9E6C-86F92987CB9F}" type="slidenum">
              <a:rPr lang="es-ES" altLang="es-MX" smtClean="0"/>
              <a:pPr>
                <a:defRPr/>
              </a:pPr>
              <a:t>‹#›</a:t>
            </a:fld>
            <a:endParaRPr lang="es-ES" altLang="es-MX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395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773238"/>
            <a:ext cx="7918450" cy="1871662"/>
          </a:xfrm>
          <a:solidFill>
            <a:srgbClr val="CCFFFF"/>
          </a:solidFill>
          <a:ln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eaLnBrk="1" hangingPunct="1"/>
            <a:r>
              <a:rPr lang="es-MX" altLang="es-MX" sz="4400" b="1">
                <a:solidFill>
                  <a:schemeClr val="accent2"/>
                </a:solidFill>
              </a:rPr>
              <a:t>La perspectiva misionera</a:t>
            </a:r>
            <a:br>
              <a:rPr lang="es-MX" altLang="es-MX" sz="4400" b="1">
                <a:solidFill>
                  <a:schemeClr val="accent2"/>
                </a:solidFill>
              </a:rPr>
            </a:br>
            <a:r>
              <a:rPr lang="es-MX" altLang="es-MX" sz="4400" b="1">
                <a:solidFill>
                  <a:schemeClr val="accent2"/>
                </a:solidFill>
              </a:rPr>
              <a:t>de la Pastoral de la Salud</a:t>
            </a:r>
            <a:endParaRPr lang="es-ES" altLang="es-MX" sz="4400" b="1">
              <a:solidFill>
                <a:schemeClr val="accent2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solidFill>
            <a:srgbClr val="CCFFFF"/>
          </a:solidFill>
        </p:spPr>
        <p:txBody>
          <a:bodyPr/>
          <a:lstStyle/>
          <a:p>
            <a:pPr eaLnBrk="1" hangingPunct="1"/>
            <a:r>
              <a:rPr lang="es-MX" altLang="es-MX" sz="3200">
                <a:solidFill>
                  <a:srgbClr val="FF0000"/>
                </a:solidFill>
              </a:rPr>
              <a:t>P. Silvio Marinelli Z.</a:t>
            </a:r>
          </a:p>
          <a:p>
            <a:pPr eaLnBrk="1" hangingPunct="1"/>
            <a:r>
              <a:rPr lang="es-MX" altLang="es-MX" sz="3200">
                <a:solidFill>
                  <a:schemeClr val="accent2"/>
                </a:solidFill>
              </a:rPr>
              <a:t>Orden de San Camilo</a:t>
            </a:r>
            <a:endParaRPr lang="es-ES" altLang="es-MX" sz="320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533400" y="457200"/>
            <a:ext cx="8001000" cy="530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endParaRPr lang="es-MX" altLang="es-MX" sz="3600" b="1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- El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hospital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ahora es considerado como un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lugar de curación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. No es ya sólo el lugar de la muerte, sino el lugar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de la esperanza y la vida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. Los ciudadanos son conscientes cada vez más que la salud es un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derecho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que la colectividad debe asegurarse.</a:t>
            </a:r>
          </a:p>
          <a:p>
            <a:pPr eaLnBrk="1" hangingPunct="1">
              <a:spcBef>
                <a:spcPct val="50000"/>
              </a:spcBef>
            </a:pPr>
            <a:endParaRPr lang="es-ES" altLang="es-MX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609600" y="609600"/>
            <a:ext cx="7848600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MX" altLang="es-MX" sz="3600" b="1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- La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tutela de la salud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no es más una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tarea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del individuo, sino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de la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comunidad civil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. Se está pasando de la curación de la enfermedad a la tutela de la salud, organizada con servicios básicos territoriales y con estructuras especializadas.</a:t>
            </a:r>
            <a:r>
              <a:rPr lang="es-ES" altLang="es-MX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772400" cy="558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-  La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profesionalización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de los operadores de la salud.</a:t>
            </a: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- Una creciente demanda de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participación ciudadana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en la gestión de la salud, también con formas de voluntariado.</a:t>
            </a: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- Una sensibilidad más aguda al enfrentamiento de las situaciones de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deshumanización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.</a:t>
            </a:r>
            <a:endParaRPr lang="es-ES" altLang="es-MX" sz="3600" b="1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33400" y="533400"/>
            <a:ext cx="8077200" cy="475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endParaRPr lang="es-MX" altLang="es-MX" sz="3600" b="1" dirty="0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- El riesgo de </a:t>
            </a:r>
            <a:r>
              <a:rPr lang="es-MX" altLang="es-MX" sz="3600" b="1" u="sng" dirty="0">
                <a:solidFill>
                  <a:srgbClr val="FF0000"/>
                </a:solidFill>
                <a:cs typeface="Times New Roman" panose="02020603050405020304" pitchFamily="18" charset="0"/>
              </a:rPr>
              <a:t>marginación de algunas categorías</a:t>
            </a:r>
            <a:r>
              <a:rPr lang="es-MX" altLang="es-MX" sz="36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 de pacientes (enfermos terminales, crónicos y ancianos, discapacitados físicos y mentales, enfermos mentales, drogadictos, alcohólicos, enfermos de SIDA).</a:t>
            </a:r>
          </a:p>
          <a:p>
            <a:pPr eaLnBrk="1" hangingPunct="1">
              <a:spcBef>
                <a:spcPct val="50000"/>
              </a:spcBef>
            </a:pPr>
            <a:endParaRPr lang="es-ES" altLang="es-MX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609600" y="457200"/>
            <a:ext cx="7924800" cy="613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Desde el punto de vista socio-religioso el fenómeno de la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secularización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se está convirtiendo en un fenómeno masivo. Con este término se indica la tendencia a afirmar la autonomía de la realidad mundana de toda religión. Podemos ver como el cristianismo ha dejado de ser, para mucha gente, el punto de referencia y la norma de los pensamientos, de las decisiones y de los comportamientos.</a:t>
            </a:r>
            <a:r>
              <a:rPr lang="es-ES" altLang="es-MX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533400" y="533400"/>
            <a:ext cx="8077200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Este fenómeno ha atropellado de manera quizás más perceptible respecto de otros campos, el sector de la salud y en particular en los hospitales. La revolución tecnológica en la salud, ha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modificado profundamente el rostro del hospital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. Esta dinámica se conjugó con los procesos de secularización llevados adelante por el sistema gubernamental. </a:t>
            </a:r>
            <a:endParaRPr lang="es-ES" altLang="es-MX" sz="36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533400" y="609600"/>
            <a:ext cx="8153400" cy="558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La actitud de la población en relación con la realidad de la enfermedad y la muerte se ha modificado bastante: en muchos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casos éticos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(como el aborto, la eutanasia, la anticoncepción, esterilización, fecundación artificial) prevalecen orientaciones muy distantes u opuestas a aquellas que propone la Iglesia católica. En fin, las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profesiones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han perdido su carácter vocacional.</a:t>
            </a:r>
            <a:endParaRPr lang="es-ES" altLang="es-MX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685800" y="457200"/>
            <a:ext cx="7772400" cy="558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endParaRPr lang="es-MX" altLang="es-MX" sz="3600" b="1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Toda la Iglesia, y con ella todo bautizado, tiene la tarea misional: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dar a conocer a Cristo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entre sus hermanos.</a:t>
            </a: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“La Iglesia peregrinante es misionera por su naturaleza, puesto que toma su origen de la misión del Hijo y del Espíritu Santo, según el designio de Dios Padre” (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AG 2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). </a:t>
            </a:r>
            <a:endParaRPr lang="es-ES" altLang="es-MX" sz="36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04800" y="381000"/>
            <a:ext cx="8382000" cy="613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“La razón de esta actividad misional se base en la voluntad de Dios, que </a:t>
            </a:r>
            <a:r>
              <a:rPr lang="es-MX" altLang="es-MX" sz="3600" b="1" i="1" dirty="0">
                <a:solidFill>
                  <a:schemeClr val="accent2"/>
                </a:solidFill>
                <a:cs typeface="Times New Roman" panose="02020603050405020304" pitchFamily="18" charset="0"/>
              </a:rPr>
              <a:t>quiere que todos los hombres se salven y vengan al conocimiento de la verdad…</a:t>
            </a:r>
            <a:r>
              <a:rPr lang="es-MX" altLang="es-MX" sz="36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Porque uno es Dios, uno también el mediador entre Dios y los hombres, el hombre Cristo Jesús… Es necesario que todos se conviertan a Él, una vez conocido por la predicación del Evangelio, y a Él y a la Iglesia, que es su Cuerpo, se incorporen por el bautismo” (</a:t>
            </a:r>
            <a:r>
              <a:rPr lang="es-MX" altLang="es-MX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AG 7</a:t>
            </a:r>
            <a:r>
              <a:rPr lang="es-MX" altLang="es-MX" sz="36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).</a:t>
            </a:r>
            <a:endParaRPr lang="es-ES" altLang="es-MX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457200" y="533400"/>
            <a:ext cx="8077200" cy="531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endParaRPr lang="es-MX" altLang="es-MX" sz="3600" b="1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Cuando se trata de traducir a la práctica (de hacer pastoral) la tarea misional conoce diversidad de opiniones, de opciones; surgen también conflictos entre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varias tendencias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. Esto no debe maravillarnos: la pastoral está siempre sujeta a la dinámica de la historia.</a:t>
            </a:r>
            <a:endParaRPr lang="es-ES" altLang="es-MX" sz="36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57200" y="457200"/>
            <a:ext cx="8001000" cy="558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endParaRPr lang="es-MX" altLang="es-MX" sz="3600" b="1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“</a:t>
            </a:r>
            <a:r>
              <a:rPr lang="es-MX" altLang="es-MX" sz="3600" b="1" i="1">
                <a:solidFill>
                  <a:srgbClr val="FF0000"/>
                </a:solidFill>
                <a:cs typeface="Times New Roman" panose="02020603050405020304" pitchFamily="18" charset="0"/>
              </a:rPr>
              <a:t>Un hombre bajaba de Jerusalén a Jericó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…” (Lc 10,30)</a:t>
            </a: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La narración del Buen Samaritano se ha convertido en la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metáfora más expresiva de la Pastoral de la Salud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, actuada por los creyentes y grupos eclesiales. </a:t>
            </a:r>
          </a:p>
          <a:p>
            <a:pPr eaLnBrk="1" hangingPunct="1">
              <a:spcBef>
                <a:spcPct val="50000"/>
              </a:spcBef>
            </a:pPr>
            <a:endParaRPr lang="es-ES" altLang="es-MX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685800" y="533400"/>
            <a:ext cx="7772400" cy="531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Estas diversidades brotan de diferentes perspectivas o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imágenes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generales de cómo deba desarrollarse la misión eclesial. Algunas de estas imágenes más difundidas pueden sintetizarse así: </a:t>
            </a: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misión como </a:t>
            </a:r>
            <a:r>
              <a:rPr lang="es-MX" altLang="es-MX" sz="3600" b="1" i="1">
                <a:solidFill>
                  <a:srgbClr val="FF0000"/>
                </a:solidFill>
                <a:cs typeface="Times New Roman" panose="02020603050405020304" pitchFamily="18" charset="0"/>
              </a:rPr>
              <a:t>cruzada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(la insistencia está puesta sobre la negatividad del mundo), </a:t>
            </a:r>
            <a:endParaRPr lang="es-ES" altLang="es-MX" sz="3600" b="1">
              <a:solidFill>
                <a:schemeClr val="accent2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457200" y="457200"/>
            <a:ext cx="8153400" cy="613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como </a:t>
            </a:r>
            <a:r>
              <a:rPr lang="es-MX" altLang="es-MX" sz="3600" b="1" i="1">
                <a:solidFill>
                  <a:srgbClr val="FF0000"/>
                </a:solidFill>
                <a:cs typeface="Times New Roman" panose="02020603050405020304" pitchFamily="18" charset="0"/>
              </a:rPr>
              <a:t>enseñanza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(la atención está puesta sobre la fe como un complejo de verdades que se deben comunicar; la Iglesia es </a:t>
            </a:r>
            <a:r>
              <a:rPr lang="es-MX" altLang="es-MX" sz="3600" b="1" i="1">
                <a:solidFill>
                  <a:schemeClr val="accent2"/>
                </a:solidFill>
                <a:cs typeface="Times New Roman" panose="02020603050405020304" pitchFamily="18" charset="0"/>
              </a:rPr>
              <a:t>Maestra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), </a:t>
            </a:r>
          </a:p>
          <a:p>
            <a:pPr algn="ctr" eaLnBrk="1" hangingPunct="1"/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como </a:t>
            </a:r>
            <a:r>
              <a:rPr lang="es-MX" altLang="es-MX" sz="3600" b="1" i="1">
                <a:solidFill>
                  <a:srgbClr val="FF0000"/>
                </a:solidFill>
                <a:cs typeface="Times New Roman" panose="02020603050405020304" pitchFamily="18" charset="0"/>
              </a:rPr>
              <a:t>conversión</a:t>
            </a:r>
            <a:r>
              <a:rPr lang="es-MX" altLang="es-MX" sz="3600" b="1" i="1">
                <a:solidFill>
                  <a:schemeClr val="accent2"/>
                </a:solidFill>
                <a:cs typeface="Times New Roman" panose="02020603050405020304" pitchFamily="18" charset="0"/>
              </a:rPr>
              <a:t> 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(la insistencia está puesta sobre la dimensión personal; la Iglesia es el </a:t>
            </a:r>
            <a:r>
              <a:rPr lang="es-MX" altLang="es-MX" sz="3600" b="1" i="1">
                <a:solidFill>
                  <a:schemeClr val="accent2"/>
                </a:solidFill>
                <a:cs typeface="Times New Roman" panose="02020603050405020304" pitchFamily="18" charset="0"/>
              </a:rPr>
              <a:t>Arca de Noé 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en un mundo perverso), </a:t>
            </a:r>
          </a:p>
          <a:p>
            <a:pPr algn="ctr" eaLnBrk="1" hangingPunct="1"/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como </a:t>
            </a:r>
            <a:r>
              <a:rPr lang="es-MX" altLang="es-MX" sz="3600" b="1" i="1">
                <a:solidFill>
                  <a:srgbClr val="FF0000"/>
                </a:solidFill>
                <a:cs typeface="Times New Roman" panose="02020603050405020304" pitchFamily="18" charset="0"/>
              </a:rPr>
              <a:t>liberación</a:t>
            </a:r>
            <a:r>
              <a:rPr lang="es-MX" altLang="es-MX" sz="3600" b="1" i="1">
                <a:solidFill>
                  <a:schemeClr val="accent2"/>
                </a:solidFill>
                <a:cs typeface="Times New Roman" panose="02020603050405020304" pitchFamily="18" charset="0"/>
              </a:rPr>
              <a:t> 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(la insistencia se pone sobre el desarrollo, la justicia y la liberación social), </a:t>
            </a:r>
            <a:endParaRPr lang="es-ES" altLang="es-MX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457200" y="381000"/>
            <a:ext cx="8077200" cy="613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como </a:t>
            </a:r>
            <a:r>
              <a:rPr lang="es-MX" altLang="es-MX" sz="3600" b="1" i="1">
                <a:solidFill>
                  <a:srgbClr val="FF0000"/>
                </a:solidFill>
                <a:cs typeface="Times New Roman" panose="02020603050405020304" pitchFamily="18" charset="0"/>
              </a:rPr>
              <a:t>testimonio</a:t>
            </a:r>
            <a:r>
              <a:rPr lang="es-MX" altLang="es-MX" sz="3600" b="1" i="1">
                <a:solidFill>
                  <a:schemeClr val="accent2"/>
                </a:solidFill>
                <a:cs typeface="Times New Roman" panose="02020603050405020304" pitchFamily="18" charset="0"/>
              </a:rPr>
              <a:t> 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(se orienta la vida cristiana hacia una forma de presencia activa y silenciosa según el modelo de la vida monástica), </a:t>
            </a:r>
          </a:p>
          <a:p>
            <a:pPr algn="ctr" eaLnBrk="1" hangingPunct="1"/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como </a:t>
            </a:r>
            <a:r>
              <a:rPr lang="es-MX" altLang="es-MX" sz="3600" b="1" i="1">
                <a:solidFill>
                  <a:srgbClr val="FF0000"/>
                </a:solidFill>
                <a:cs typeface="Times New Roman" panose="02020603050405020304" pitchFamily="18" charset="0"/>
              </a:rPr>
              <a:t>inculturación</a:t>
            </a:r>
            <a:r>
              <a:rPr lang="es-MX" altLang="es-MX" sz="3600" b="1" i="1">
                <a:solidFill>
                  <a:schemeClr val="accent2"/>
                </a:solidFill>
                <a:cs typeface="Times New Roman" panose="02020603050405020304" pitchFamily="18" charset="0"/>
              </a:rPr>
              <a:t> 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(una tradición que se mantiene inmutable se debería traducir en las categorías de la cultura local), </a:t>
            </a:r>
          </a:p>
          <a:p>
            <a:pPr algn="ctr" eaLnBrk="1" hangingPunct="1"/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como </a:t>
            </a:r>
            <a:r>
              <a:rPr lang="es-MX" altLang="es-MX" sz="3600" b="1" i="1">
                <a:solidFill>
                  <a:srgbClr val="FF0000"/>
                </a:solidFill>
                <a:cs typeface="Times New Roman" panose="02020603050405020304" pitchFamily="18" charset="0"/>
              </a:rPr>
              <a:t>diálogo</a:t>
            </a:r>
            <a:r>
              <a:rPr lang="es-MX" altLang="es-MX" sz="3600" b="1" i="1">
                <a:solidFill>
                  <a:schemeClr val="accent2"/>
                </a:solidFill>
                <a:cs typeface="Times New Roman" panose="02020603050405020304" pitchFamily="18" charset="0"/>
              </a:rPr>
              <a:t> 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(las otras religiones son consideradas como elementos positivos en el proyecto de Dios).</a:t>
            </a:r>
            <a:endParaRPr lang="es-ES" altLang="es-MX" sz="3600" b="1">
              <a:solidFill>
                <a:schemeClr val="accent2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381000" y="457200"/>
            <a:ext cx="8305800" cy="5122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endParaRPr lang="es-MX" altLang="es-MX"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Estas imágenes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no son alternativas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, sino que cada una trae en sí misma algunos elementos importantes de verdad. El riesgo es el absolutizar una perspectiva, olvidando los posibles aportes de las demás.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MX" altLang="es-MX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spcBef>
                <a:spcPct val="50000"/>
              </a:spcBef>
            </a:pPr>
            <a:endParaRPr lang="es-ES" altLang="es-MX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609600" y="533400"/>
            <a:ext cx="7848600" cy="613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Para que una Pastoral sea misional, algunos elementos no pueden faltar:</a:t>
            </a:r>
          </a:p>
          <a:p>
            <a:pPr algn="ctr" eaLnBrk="1" hangingPunct="1"/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- La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proclamación del evangelio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como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testimonio eclesial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comunitario;</a:t>
            </a:r>
          </a:p>
          <a:p>
            <a:pPr algn="ctr" eaLnBrk="1" hangingPunct="1"/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-  El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diálogo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;</a:t>
            </a:r>
          </a:p>
          <a:p>
            <a:pPr algn="ctr" eaLnBrk="1" hangingPunct="1"/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- La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inculturación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(para hombres concretos, que viven, trabajan y se relacionan en una cultura particular);</a:t>
            </a:r>
          </a:p>
          <a:p>
            <a:pPr algn="ctr" eaLnBrk="1" hangingPunct="1"/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- La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promoción y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la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liberación humana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de toda esclavitud (social y también espiritual – el pecado).</a:t>
            </a:r>
            <a:endParaRPr lang="es-ES" altLang="es-MX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457200" y="457200"/>
            <a:ext cx="8001000" cy="558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La Pastoral de la Salud debe llegar a ser “misionera” en este ambiente.</a:t>
            </a: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Se presentan algunas pistas:</a:t>
            </a: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-  La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superación del </a:t>
            </a:r>
            <a:r>
              <a:rPr lang="es-MX" altLang="es-MX" sz="3600" b="1" i="1" u="sng">
                <a:solidFill>
                  <a:srgbClr val="FF0000"/>
                </a:solidFill>
                <a:cs typeface="Times New Roman" panose="02020603050405020304" pitchFamily="18" charset="0"/>
              </a:rPr>
              <a:t>iglesiocentrismo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. La iglesia no puede encerrarse en sí misma, preocupándose únicamente de su conservación y expansión; tiene que asumir una perspectiva misional. </a:t>
            </a:r>
          </a:p>
          <a:p>
            <a:pPr eaLnBrk="1" hangingPunct="1">
              <a:spcBef>
                <a:spcPct val="50000"/>
              </a:spcBef>
            </a:pPr>
            <a:endParaRPr lang="es-ES" altLang="es-MX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533400" y="381000"/>
            <a:ext cx="8229600" cy="613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Esto implica la solicitud para todas las personas, y no sólo para los creyentes practicantes. Esto postula el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respeto de la legítima autonomía de las realidades seculares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(GS 36), la averiguación de la necesidad y testimonio de las instituciones católicas para la salud, la asunción del criterio evangélico del Reino mientras juzgue las situaciones (renunciando al criterio de la defensa de sus propios intereses y actividades).</a:t>
            </a:r>
            <a:endParaRPr lang="es-ES" altLang="es-MX" sz="3600" b="1">
              <a:solidFill>
                <a:schemeClr val="accent2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533400" y="457200"/>
            <a:ext cx="8001000" cy="613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- La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actitud del diálogo que supere una pastoral </a:t>
            </a:r>
            <a:r>
              <a:rPr lang="es-MX" altLang="es-MX" sz="3600" b="1" i="1" u="sng">
                <a:solidFill>
                  <a:srgbClr val="FF0000"/>
                </a:solidFill>
                <a:cs typeface="Times New Roman" panose="02020603050405020304" pitchFamily="18" charset="0"/>
              </a:rPr>
              <a:t>centrípeta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. El pluralismo ideológico y cultural es un hecho. Aparece siempre más necesario un diálogo abierto y respetuoso con todas las personas. No podemos ya comportarnos como si todos fuéramos cristianos: muchos lo son sociológicamente, pero no por convencimiento y madurez; con todos se debe dialogar. </a:t>
            </a:r>
            <a:endParaRPr lang="es-ES" altLang="es-MX" sz="36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533400" y="533400"/>
            <a:ext cx="8229600" cy="558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- La atención a la promoción y liberación integral de las personas,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superando aspectos típicos de una pastoral sacramentalista y devocional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. El divorcio entre la fe y la vida y la desproporción entre las masas de los fieles oficialmente cristianos y la realidad de nuestras comunidades eclesiales, imponen una estrategia pastoral más atenta a las necesidades de la persona.</a:t>
            </a:r>
            <a:endParaRPr lang="es-ES" altLang="es-MX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533400" y="457200"/>
            <a:ext cx="8001000" cy="613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El desarrollo de actitudes y modalidades de comunión que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superen el clericalismo, el infantilismo y el machismo en la Iglesia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. Se trata de mostrar el rostro de la Iglesia como </a:t>
            </a:r>
            <a:r>
              <a:rPr lang="es-MX" altLang="es-MX" sz="3600" b="1" i="1">
                <a:solidFill>
                  <a:schemeClr val="accent2"/>
                </a:solidFill>
                <a:cs typeface="Times New Roman" panose="02020603050405020304" pitchFamily="18" charset="0"/>
              </a:rPr>
              <a:t>pueblo de Dios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, de ayudar a los bautizados a convertirse en sujetos adultos en la fe (contra todo </a:t>
            </a:r>
            <a:r>
              <a:rPr lang="es-MX" altLang="es-MX" sz="3600" b="1" i="1">
                <a:solidFill>
                  <a:schemeClr val="accent2"/>
                </a:solidFill>
                <a:cs typeface="Times New Roman" panose="02020603050405020304" pitchFamily="18" charset="0"/>
              </a:rPr>
              <a:t>paternalismo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de los ministros ordenados), de valorar cada vez más la presencia y los carismas de las mujeres.</a:t>
            </a:r>
            <a:r>
              <a:rPr lang="es-ES" altLang="es-MX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33400" y="533400"/>
            <a:ext cx="8153400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MX" altLang="es-MX" sz="3600" b="1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La narración se desarrolla “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en la calle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”, y no en lugares cerrados y protegidos. Esta narración nos sugiere la necesidad de </a:t>
            </a:r>
            <a:r>
              <a:rPr lang="es-MX" altLang="es-MX" sz="3600" b="1" i="1">
                <a:solidFill>
                  <a:schemeClr val="accent2"/>
                </a:solidFill>
                <a:cs typeface="Times New Roman" panose="02020603050405020304" pitchFamily="18" charset="0"/>
              </a:rPr>
              <a:t>dejar las comodidades 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para ir hacia el necesitado. </a:t>
            </a: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Esta narración bosqueja una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pastoral misionera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.</a:t>
            </a:r>
            <a:endParaRPr lang="es-ES" altLang="es-MX" sz="3600" b="1">
              <a:solidFill>
                <a:schemeClr val="accent2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838200" y="609600"/>
            <a:ext cx="7543800" cy="558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- Actitudes que muestren la </a:t>
            </a:r>
            <a:r>
              <a:rPr lang="es-MX" altLang="es-MX" sz="3600" b="1" u="sng" dirty="0">
                <a:solidFill>
                  <a:srgbClr val="FF0000"/>
                </a:solidFill>
                <a:cs typeface="Times New Roman" panose="02020603050405020304" pitchFamily="18" charset="0"/>
              </a:rPr>
              <a:t>naturaleza misterio - profética y carismática de la Iglesia frente a estilos y actividades que subrayan el componente institucional</a:t>
            </a:r>
            <a:r>
              <a:rPr lang="es-MX" altLang="es-MX" sz="36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. Esto implica la valoración de todos los ministerios, la apertura y la fe en el futuro, una diferente impostación de los organismos de decisión y de la modalidad de gestión de la autoridad.</a:t>
            </a:r>
            <a:endParaRPr lang="es-ES" altLang="es-MX" sz="3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533400" y="533400"/>
            <a:ext cx="8001000" cy="6427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200" b="1">
                <a:solidFill>
                  <a:schemeClr val="accent2"/>
                </a:solidFill>
                <a:cs typeface="Times New Roman" panose="02020603050405020304" pitchFamily="18" charset="0"/>
              </a:rPr>
              <a:t>“En una época de transformaciones grandes y rápidas, la Iglesia, los creyentes, tienen que </a:t>
            </a:r>
            <a:r>
              <a:rPr lang="es-MX" altLang="es-MX" sz="3200" b="1">
                <a:solidFill>
                  <a:srgbClr val="FF0000"/>
                </a:solidFill>
                <a:cs typeface="Times New Roman" panose="02020603050405020304" pitchFamily="18" charset="0"/>
              </a:rPr>
              <a:t>pensar más en el futuro que en la conservación y nostalgia del pasado</a:t>
            </a:r>
            <a:r>
              <a:rPr lang="es-MX" altLang="es-MX" sz="3200" b="1">
                <a:solidFill>
                  <a:schemeClr val="accent2"/>
                </a:solidFill>
                <a:cs typeface="Times New Roman" panose="02020603050405020304" pitchFamily="18" charset="0"/>
              </a:rPr>
              <a:t>… En su conjunto, la praxis eclesial debe preocuparse más </a:t>
            </a:r>
            <a:r>
              <a:rPr lang="es-MX" altLang="es-MX" sz="3200" b="1">
                <a:solidFill>
                  <a:srgbClr val="FF0000"/>
                </a:solidFill>
                <a:cs typeface="Times New Roman" panose="02020603050405020304" pitchFamily="18" charset="0"/>
              </a:rPr>
              <a:t>de convencer y atraer a los jóvenes y los constructores del futuro</a:t>
            </a:r>
            <a:r>
              <a:rPr lang="es-MX" altLang="es-MX" sz="3200" b="1">
                <a:solidFill>
                  <a:schemeClr val="accent2"/>
                </a:solidFill>
                <a:cs typeface="Times New Roman" panose="02020603050405020304" pitchFamily="18" charset="0"/>
              </a:rPr>
              <a:t>, que de satisfacer ante todo y siempre las peticiones de los conservadores y de los nostálgicos. En un mundo  en estado de aceleración no se puede seguir caminando volviéndose atrás, sino se impone </a:t>
            </a:r>
            <a:r>
              <a:rPr lang="es-MX" altLang="es-MX" sz="3200" b="1">
                <a:solidFill>
                  <a:srgbClr val="FF0000"/>
                </a:solidFill>
                <a:cs typeface="Times New Roman" panose="02020603050405020304" pitchFamily="18" charset="0"/>
              </a:rPr>
              <a:t>el valor del riesgo, la prudencia de la audacia</a:t>
            </a:r>
            <a:r>
              <a:rPr lang="es-MX" altLang="es-MX" sz="3200" b="1">
                <a:solidFill>
                  <a:schemeClr val="accent2"/>
                </a:solidFill>
                <a:cs typeface="Times New Roman" panose="02020603050405020304" pitchFamily="18" charset="0"/>
              </a:rPr>
              <a:t>…” (Alberich E.).</a:t>
            </a:r>
            <a:endParaRPr lang="es-ES" altLang="es-MX" sz="32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3"/>
          <p:cNvSpPr txBox="1">
            <a:spLocks noChangeArrowheads="1"/>
          </p:cNvSpPr>
          <p:nvPr/>
        </p:nvSpPr>
        <p:spPr bwMode="auto">
          <a:xfrm>
            <a:off x="533400" y="533400"/>
            <a:ext cx="8077200" cy="577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rgbClr val="0066FF"/>
                </a:solidFill>
              </a:rPr>
              <a:t>BUEN  SAMARITANO</a:t>
            </a:r>
          </a:p>
          <a:p>
            <a:pPr algn="ctr" eaLnBrk="1" hangingPunct="1">
              <a:spcBef>
                <a:spcPct val="50000"/>
              </a:spcBef>
              <a:buFontTx/>
              <a:buChar char="-"/>
            </a:pPr>
            <a:r>
              <a:rPr lang="es-MX" altLang="es-MX" sz="2800" b="1">
                <a:solidFill>
                  <a:srgbClr val="FF0000"/>
                </a:solidFill>
              </a:rPr>
              <a:t> Acercarse</a:t>
            </a:r>
          </a:p>
          <a:p>
            <a:pPr algn="ctr" eaLnBrk="1" hangingPunct="1">
              <a:spcBef>
                <a:spcPct val="50000"/>
              </a:spcBef>
              <a:buFontTx/>
              <a:buChar char="-"/>
            </a:pPr>
            <a:r>
              <a:rPr lang="es-MX" altLang="es-MX" sz="2800" b="1">
                <a:solidFill>
                  <a:srgbClr val="FF0000"/>
                </a:solidFill>
              </a:rPr>
              <a:t> Ver – detectar</a:t>
            </a:r>
          </a:p>
          <a:p>
            <a:pPr algn="ctr" eaLnBrk="1" hangingPunct="1">
              <a:spcBef>
                <a:spcPct val="50000"/>
              </a:spcBef>
              <a:buFontTx/>
              <a:buChar char="-"/>
            </a:pPr>
            <a:r>
              <a:rPr lang="es-MX" altLang="es-MX" sz="2800" b="1">
                <a:solidFill>
                  <a:srgbClr val="FF0000"/>
                </a:solidFill>
              </a:rPr>
              <a:t> Compasión</a:t>
            </a:r>
          </a:p>
          <a:p>
            <a:pPr algn="ctr" eaLnBrk="1" hangingPunct="1">
              <a:spcBef>
                <a:spcPct val="50000"/>
              </a:spcBef>
              <a:buFontTx/>
              <a:buChar char="-"/>
            </a:pPr>
            <a:r>
              <a:rPr lang="es-MX" altLang="es-MX" sz="2800" b="1">
                <a:solidFill>
                  <a:srgbClr val="FF0000"/>
                </a:solidFill>
              </a:rPr>
              <a:t> Vendar</a:t>
            </a:r>
          </a:p>
          <a:p>
            <a:pPr algn="ctr" eaLnBrk="1" hangingPunct="1">
              <a:spcBef>
                <a:spcPct val="50000"/>
              </a:spcBef>
              <a:buFontTx/>
              <a:buChar char="-"/>
            </a:pPr>
            <a:r>
              <a:rPr lang="es-MX" altLang="es-MX" sz="2800" b="1">
                <a:solidFill>
                  <a:srgbClr val="FF0000"/>
                </a:solidFill>
              </a:rPr>
              <a:t> Cuidar</a:t>
            </a:r>
          </a:p>
          <a:p>
            <a:pPr algn="ctr" eaLnBrk="1" hangingPunct="1">
              <a:spcBef>
                <a:spcPct val="50000"/>
              </a:spcBef>
              <a:buFontTx/>
              <a:buChar char="-"/>
            </a:pPr>
            <a:r>
              <a:rPr lang="es-MX" altLang="es-MX" sz="2800" b="1">
                <a:solidFill>
                  <a:srgbClr val="FF0000"/>
                </a:solidFill>
              </a:rPr>
              <a:t> La posada: involucrar</a:t>
            </a:r>
          </a:p>
          <a:p>
            <a:pPr algn="ctr" eaLnBrk="1" hangingPunct="1">
              <a:spcBef>
                <a:spcPct val="50000"/>
              </a:spcBef>
              <a:buFontTx/>
              <a:buChar char="-"/>
            </a:pPr>
            <a:r>
              <a:rPr lang="es-MX" altLang="es-MX" sz="2800" b="1">
                <a:solidFill>
                  <a:srgbClr val="FF0000"/>
                </a:solidFill>
              </a:rPr>
              <a:t> Pagar</a:t>
            </a:r>
          </a:p>
          <a:p>
            <a:pPr algn="ctr" eaLnBrk="1" hangingPunct="1">
              <a:spcBef>
                <a:spcPct val="50000"/>
              </a:spcBef>
              <a:buFontTx/>
              <a:buChar char="-"/>
            </a:pPr>
            <a:r>
              <a:rPr lang="es-MX" altLang="es-MX" sz="2800" b="1">
                <a:solidFill>
                  <a:srgbClr val="FF0000"/>
                </a:solidFill>
              </a:rPr>
              <a:t> Volver: continuidad</a:t>
            </a:r>
            <a:endParaRPr lang="es-ES" altLang="es-MX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85800" y="533400"/>
            <a:ext cx="7696200" cy="531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MX" altLang="es-MX" sz="3600" b="1" dirty="0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Los Documentos de la Iglesia nos iluminan sobre lo que significa </a:t>
            </a:r>
            <a:r>
              <a:rPr lang="es-MX" altLang="es-MX" sz="3600" b="1" i="1" dirty="0">
                <a:solidFill>
                  <a:schemeClr val="accent2"/>
                </a:solidFill>
                <a:cs typeface="Times New Roman" panose="02020603050405020304" pitchFamily="18" charset="0"/>
              </a:rPr>
              <a:t>misión</a:t>
            </a:r>
            <a:r>
              <a:rPr lang="es-MX" altLang="es-MX" sz="36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. No se trata solo de </a:t>
            </a:r>
            <a:r>
              <a:rPr lang="es-MX" altLang="es-MX" sz="3600" b="1" i="1" dirty="0">
                <a:solidFill>
                  <a:schemeClr val="accent2"/>
                </a:solidFill>
                <a:cs typeface="Times New Roman" panose="02020603050405020304" pitchFamily="18" charset="0"/>
              </a:rPr>
              <a:t>“misión a las gentes”</a:t>
            </a:r>
            <a:r>
              <a:rPr lang="es-MX" altLang="es-MX" sz="36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, como misión entre los que todavía no conocen a Jesucristo. La Encíclica </a:t>
            </a:r>
            <a:r>
              <a:rPr lang="es-MX" altLang="es-MX" sz="3600" b="1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Redemptoris</a:t>
            </a:r>
            <a:r>
              <a:rPr lang="es-MX" altLang="es-MX" sz="36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-MX" altLang="es-MX" sz="3600" b="1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Missio</a:t>
            </a:r>
            <a:r>
              <a:rPr lang="es-MX" altLang="es-MX" sz="36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 propone una visual más amplia, un abanico de posibles </a:t>
            </a:r>
            <a:r>
              <a:rPr lang="es-MX" altLang="es-MX" sz="3600" b="1" i="1" dirty="0">
                <a:solidFill>
                  <a:schemeClr val="accent2"/>
                </a:solidFill>
                <a:cs typeface="Times New Roman" panose="02020603050405020304" pitchFamily="18" charset="0"/>
              </a:rPr>
              <a:t>misiones</a:t>
            </a:r>
            <a:r>
              <a:rPr lang="es-MX" altLang="es-MX" sz="36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:</a:t>
            </a:r>
            <a:endParaRPr lang="es-ES" altLang="es-MX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33400" y="457200"/>
            <a:ext cx="8229600" cy="558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la misión a las gentes, la primera evangelización y constitución de las iglesias locales, el ministerio pastoral entre los fieles,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la  nueva evangelización de personas o grupos o ámbitos descristianizados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, inculturación y diálogo con las culturas, promoción de la justicia, ecumenismo, diálogo entre las religiones, ministerio con los medios de comunicación social, etc. (RM 33, 34)</a:t>
            </a:r>
            <a:r>
              <a:rPr lang="es-ES" altLang="es-MX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57200" y="457200"/>
            <a:ext cx="7924800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endParaRPr lang="es-MX" altLang="es-MX" sz="3600" b="1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En el mundo de la salud se van delineando de manera siempre más clara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varios fenómenos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, algunos de ellos se sintetizan aquí:</a:t>
            </a:r>
          </a:p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- Una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nueva sensibilidad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 frente a los fenómenos de la vida, la salud y la calidad de vida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. </a:t>
            </a:r>
            <a:endParaRPr lang="es-ES" altLang="es-MX" sz="36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609600" y="533400"/>
            <a:ext cx="7924800" cy="613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El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concepto de salud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ha adquirido nuevas e importantes connotaciones. No se relaciona de hecho únicamente a factores orgánicos, sino que conjuga las dimensiones física y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espiritual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de la persona, extendiéndose al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ambiente físico, afectivo, social y moral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en el que la persona vive y trabaja. Entre la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salud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y la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calidad de vida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y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bienestar</a:t>
            </a:r>
            <a:r>
              <a:rPr lang="es-MX" altLang="es-MX" sz="3600" b="1">
                <a:solidFill>
                  <a:schemeClr val="accent1"/>
                </a:solidFill>
                <a:cs typeface="Times New Roman" panose="02020603050405020304" pitchFamily="18" charset="0"/>
              </a:rPr>
              <a:t> 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del hombre se establece una relación nueva y profunda.</a:t>
            </a:r>
            <a:endParaRPr lang="es-ES" altLang="es-MX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533400" y="533400"/>
            <a:ext cx="7924800" cy="613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- La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salud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y la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enfermedad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, la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vida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y la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muerte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por largo tiempo han sido vistas como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realidades sustraídas a la discreción del hombre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y formando parte de un proyecto divino. El progreso de la ciencia y la técnica han puesto a disposición del hombre amplias posibilidades de intervención en los mecanismos más secretos de la vida.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La aceptación da paso a la lucha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para la salud.</a:t>
            </a:r>
            <a:endParaRPr lang="es-ES" altLang="es-MX" sz="36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81000" y="533400"/>
            <a:ext cx="8153400" cy="613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- Una nueva concepción de la </a:t>
            </a:r>
            <a:r>
              <a:rPr lang="es-MX" altLang="es-MX" sz="3600" b="1" u="sng">
                <a:solidFill>
                  <a:srgbClr val="FF0000"/>
                </a:solidFill>
                <a:cs typeface="Times New Roman" panose="02020603050405020304" pitchFamily="18" charset="0"/>
              </a:rPr>
              <a:t>enfermedad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, donde esta no es ya considerada una simple patología, sino como un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malestar existencial, biográfico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, consecuencia de determinados hábitos de vida, de cambio de valores y de manejos equivocados del ambiente natural. Por todo esto la enfermedad ya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no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se considera como </a:t>
            </a:r>
            <a:r>
              <a:rPr lang="es-MX" altLang="es-MX" sz="3600" b="1">
                <a:solidFill>
                  <a:srgbClr val="FF0000"/>
                </a:solidFill>
                <a:cs typeface="Times New Roman" panose="02020603050405020304" pitchFamily="18" charset="0"/>
              </a:rPr>
              <a:t>una calamidad</a:t>
            </a:r>
            <a:r>
              <a:rPr lang="es-MX" altLang="es-MX" sz="3600" b="1">
                <a:solidFill>
                  <a:schemeClr val="accent2"/>
                </a:solidFill>
                <a:cs typeface="Times New Roman" panose="02020603050405020304" pitchFamily="18" charset="0"/>
              </a:rPr>
              <a:t> que tenemos que aceptar pasivamente o como una fatalidad.</a:t>
            </a:r>
            <a:endParaRPr lang="es-ES" altLang="es-MX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Wor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872</TotalTime>
  <Words>1430</Words>
  <Application>Microsoft Office PowerPoint</Application>
  <PresentationFormat>On-screen Show (4:3)</PresentationFormat>
  <Paragraphs>70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Calibri</vt:lpstr>
      <vt:lpstr>Calibri Light</vt:lpstr>
      <vt:lpstr>Times New Roman</vt:lpstr>
      <vt:lpstr>Retrospect</vt:lpstr>
      <vt:lpstr>La perspectiva misionera de la Pastoral de la Salud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FINAL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perspectiva misionera de la Pastoral de la Salud</dc:title>
  <dc:creator>USUARIO</dc:creator>
  <cp:lastModifiedBy>Marcelo Halún</cp:lastModifiedBy>
  <cp:revision>21</cp:revision>
  <dcterms:created xsi:type="dcterms:W3CDTF">2004-06-01T21:36:30Z</dcterms:created>
  <dcterms:modified xsi:type="dcterms:W3CDTF">2017-01-28T14:59:25Z</dcterms:modified>
</cp:coreProperties>
</file>